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8" r:id="rId2"/>
    <p:sldId id="257" r:id="rId3"/>
    <p:sldId id="262" r:id="rId4"/>
    <p:sldId id="261" r:id="rId5"/>
    <p:sldId id="264" r:id="rId6"/>
    <p:sldId id="276" r:id="rId7"/>
    <p:sldId id="287" r:id="rId8"/>
    <p:sldId id="284" r:id="rId9"/>
    <p:sldId id="266" r:id="rId10"/>
    <p:sldId id="286" r:id="rId11"/>
    <p:sldId id="289" r:id="rId12"/>
    <p:sldId id="290" r:id="rId13"/>
    <p:sldId id="291" r:id="rId14"/>
    <p:sldId id="285" r:id="rId15"/>
    <p:sldId id="288" r:id="rId16"/>
    <p:sldId id="28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3281" autoAdjust="0"/>
  </p:normalViewPr>
  <p:slideViewPr>
    <p:cSldViewPr>
      <p:cViewPr varScale="1">
        <p:scale>
          <a:sx n="84" d="100"/>
          <a:sy n="84" d="100"/>
        </p:scale>
        <p:origin x="66"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1" d="100"/>
          <a:sy n="61" d="100"/>
        </p:scale>
        <p:origin x="-1680" y="-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0EA33CC-68EE-4869-A0A5-7A116F72C8D0}" type="datetimeFigureOut">
              <a:rPr lang="en-US" smtClean="0"/>
              <a:t>5/3/2015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408F09C-194D-41FD-BEC2-50606CF5DCDB}" type="slidenum">
              <a:rPr lang="en-US" smtClean="0"/>
              <a:t>‹#›</a:t>
            </a:fld>
            <a:endParaRPr lang="en-US" dirty="0"/>
          </a:p>
        </p:txBody>
      </p:sp>
    </p:spTree>
    <p:extLst>
      <p:ext uri="{BB962C8B-B14F-4D97-AF65-F5344CB8AC3E}">
        <p14:creationId xmlns:p14="http://schemas.microsoft.com/office/powerpoint/2010/main" val="352097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1</a:t>
            </a:fld>
            <a:endParaRPr lang="en-US" dirty="0"/>
          </a:p>
        </p:txBody>
      </p:sp>
    </p:spTree>
    <p:extLst>
      <p:ext uri="{BB962C8B-B14F-4D97-AF65-F5344CB8AC3E}">
        <p14:creationId xmlns:p14="http://schemas.microsoft.com/office/powerpoint/2010/main" val="2520512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10</a:t>
            </a:fld>
            <a:endParaRPr lang="en-US" dirty="0"/>
          </a:p>
        </p:txBody>
      </p:sp>
    </p:spTree>
    <p:extLst>
      <p:ext uri="{BB962C8B-B14F-4D97-AF65-F5344CB8AC3E}">
        <p14:creationId xmlns:p14="http://schemas.microsoft.com/office/powerpoint/2010/main" val="2260472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11</a:t>
            </a:fld>
            <a:endParaRPr lang="en-US" dirty="0"/>
          </a:p>
        </p:txBody>
      </p:sp>
    </p:spTree>
    <p:extLst>
      <p:ext uri="{BB962C8B-B14F-4D97-AF65-F5344CB8AC3E}">
        <p14:creationId xmlns:p14="http://schemas.microsoft.com/office/powerpoint/2010/main" val="2260472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12</a:t>
            </a:fld>
            <a:endParaRPr lang="en-US" dirty="0"/>
          </a:p>
        </p:txBody>
      </p:sp>
    </p:spTree>
    <p:extLst>
      <p:ext uri="{BB962C8B-B14F-4D97-AF65-F5344CB8AC3E}">
        <p14:creationId xmlns:p14="http://schemas.microsoft.com/office/powerpoint/2010/main" val="22604728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Clr>
                <a:srgbClr val="333399"/>
              </a:buClr>
            </a:pPr>
            <a:endParaRPr lang="en-US" sz="1000" b="0" dirty="0" smtClean="0">
              <a:solidFill>
                <a:srgbClr val="7030A0"/>
              </a:solidFill>
              <a:ea typeface="MS PGothic" pitchFamily="34" charset="-128"/>
            </a:endParaRPr>
          </a:p>
        </p:txBody>
      </p:sp>
      <p:sp>
        <p:nvSpPr>
          <p:cNvPr id="4" name="Slide Number Placeholder 3"/>
          <p:cNvSpPr>
            <a:spLocks noGrp="1"/>
          </p:cNvSpPr>
          <p:nvPr>
            <p:ph type="sldNum" sz="quarter" idx="10"/>
          </p:nvPr>
        </p:nvSpPr>
        <p:spPr/>
        <p:txBody>
          <a:bodyPr/>
          <a:lstStyle/>
          <a:p>
            <a:fld id="{8408F09C-194D-41FD-BEC2-50606CF5DCDB}" type="slidenum">
              <a:rPr lang="en-US" smtClean="0"/>
              <a:t>13</a:t>
            </a:fld>
            <a:endParaRPr lang="en-US" dirty="0"/>
          </a:p>
        </p:txBody>
      </p:sp>
    </p:spTree>
    <p:extLst>
      <p:ext uri="{BB962C8B-B14F-4D97-AF65-F5344CB8AC3E}">
        <p14:creationId xmlns:p14="http://schemas.microsoft.com/office/powerpoint/2010/main" val="22604728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14</a:t>
            </a:fld>
            <a:endParaRPr lang="en-US" dirty="0"/>
          </a:p>
        </p:txBody>
      </p:sp>
    </p:spTree>
    <p:extLst>
      <p:ext uri="{BB962C8B-B14F-4D97-AF65-F5344CB8AC3E}">
        <p14:creationId xmlns:p14="http://schemas.microsoft.com/office/powerpoint/2010/main" val="2260472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p:cNvSpPr>
            <a:spLocks noGrp="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2803028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16</a:t>
            </a:fld>
            <a:endParaRPr lang="en-US" dirty="0"/>
          </a:p>
        </p:txBody>
      </p:sp>
    </p:spTree>
    <p:extLst>
      <p:ext uri="{BB962C8B-B14F-4D97-AF65-F5344CB8AC3E}">
        <p14:creationId xmlns:p14="http://schemas.microsoft.com/office/powerpoint/2010/main" val="4086981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2</a:t>
            </a:fld>
            <a:endParaRPr lang="en-US" dirty="0"/>
          </a:p>
        </p:txBody>
      </p:sp>
    </p:spTree>
    <p:extLst>
      <p:ext uri="{BB962C8B-B14F-4D97-AF65-F5344CB8AC3E}">
        <p14:creationId xmlns:p14="http://schemas.microsoft.com/office/powerpoint/2010/main" val="361679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8408F09C-194D-41FD-BEC2-50606CF5DCDB}" type="slidenum">
              <a:rPr lang="en-US" smtClean="0"/>
              <a:t>3</a:t>
            </a:fld>
            <a:endParaRPr lang="en-US" dirty="0"/>
          </a:p>
        </p:txBody>
      </p:sp>
    </p:spTree>
    <p:extLst>
      <p:ext uri="{BB962C8B-B14F-4D97-AF65-F5344CB8AC3E}">
        <p14:creationId xmlns:p14="http://schemas.microsoft.com/office/powerpoint/2010/main" val="3957535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4</a:t>
            </a:fld>
            <a:endParaRPr lang="en-US" dirty="0"/>
          </a:p>
        </p:txBody>
      </p:sp>
    </p:spTree>
    <p:extLst>
      <p:ext uri="{BB962C8B-B14F-4D97-AF65-F5344CB8AC3E}">
        <p14:creationId xmlns:p14="http://schemas.microsoft.com/office/powerpoint/2010/main" val="3979331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5</a:t>
            </a:fld>
            <a:endParaRPr lang="en-US" dirty="0"/>
          </a:p>
        </p:txBody>
      </p:sp>
    </p:spTree>
    <p:extLst>
      <p:ext uri="{BB962C8B-B14F-4D97-AF65-F5344CB8AC3E}">
        <p14:creationId xmlns:p14="http://schemas.microsoft.com/office/powerpoint/2010/main" val="265163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6</a:t>
            </a:fld>
            <a:endParaRPr lang="en-US" dirty="0"/>
          </a:p>
        </p:txBody>
      </p:sp>
    </p:spTree>
    <p:extLst>
      <p:ext uri="{BB962C8B-B14F-4D97-AF65-F5344CB8AC3E}">
        <p14:creationId xmlns:p14="http://schemas.microsoft.com/office/powerpoint/2010/main" val="756135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7</a:t>
            </a:fld>
            <a:endParaRPr lang="en-US" dirty="0"/>
          </a:p>
        </p:txBody>
      </p:sp>
    </p:spTree>
    <p:extLst>
      <p:ext uri="{BB962C8B-B14F-4D97-AF65-F5344CB8AC3E}">
        <p14:creationId xmlns:p14="http://schemas.microsoft.com/office/powerpoint/2010/main" val="756135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8</a:t>
            </a:fld>
            <a:endParaRPr lang="en-US" dirty="0"/>
          </a:p>
        </p:txBody>
      </p:sp>
    </p:spTree>
    <p:extLst>
      <p:ext uri="{BB962C8B-B14F-4D97-AF65-F5344CB8AC3E}">
        <p14:creationId xmlns:p14="http://schemas.microsoft.com/office/powerpoint/2010/main" val="756135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8F09C-194D-41FD-BEC2-50606CF5DCDB}" type="slidenum">
              <a:rPr lang="en-US" smtClean="0"/>
              <a:t>9</a:t>
            </a:fld>
            <a:endParaRPr lang="en-US" dirty="0"/>
          </a:p>
        </p:txBody>
      </p:sp>
    </p:spTree>
    <p:extLst>
      <p:ext uri="{BB962C8B-B14F-4D97-AF65-F5344CB8AC3E}">
        <p14:creationId xmlns:p14="http://schemas.microsoft.com/office/powerpoint/2010/main" val="2260472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67387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772400" cy="758825"/>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6705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9105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772400" cy="758825"/>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9050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9050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4878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9260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772400" cy="758825"/>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87926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5914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0490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457200" y="6477000"/>
            <a:ext cx="5715000" cy="244475"/>
          </a:xfrm>
          <a:prstGeom prst="rect">
            <a:avLst/>
          </a:prstGeom>
          <a:ln/>
        </p:spPr>
        <p:txBody>
          <a:bodyPr/>
          <a:lstStyle>
            <a:lvl1pPr>
              <a:defRPr/>
            </a:lvl1pPr>
          </a:lstStyle>
          <a:p>
            <a:pPr eaLnBrk="0" fontAlgn="base" hangingPunct="0">
              <a:spcBef>
                <a:spcPct val="0"/>
              </a:spcBef>
              <a:spcAft>
                <a:spcPct val="0"/>
              </a:spcAft>
              <a:defRPr/>
            </a:pPr>
            <a:endParaRPr lang="en-US" dirty="0">
              <a:solidFill>
                <a:srgbClr val="000000"/>
              </a:solidFill>
            </a:endParaRPr>
          </a:p>
        </p:txBody>
      </p:sp>
      <p:sp>
        <p:nvSpPr>
          <p:cNvPr id="5" name="Rectangle 6"/>
          <p:cNvSpPr>
            <a:spLocks noGrp="1" noChangeArrowheads="1"/>
          </p:cNvSpPr>
          <p:nvPr>
            <p:ph type="sldNum" sz="quarter" idx="11"/>
          </p:nvPr>
        </p:nvSpPr>
        <p:spPr>
          <a:xfrm>
            <a:off x="6248400" y="6477000"/>
            <a:ext cx="2438400" cy="244475"/>
          </a:xfrm>
          <a:prstGeom prst="rect">
            <a:avLst/>
          </a:prstGeom>
          <a:ln/>
        </p:spPr>
        <p:txBody>
          <a:bodyPr/>
          <a:lstStyle>
            <a:lvl1pPr>
              <a:defRPr/>
            </a:lvl1pPr>
          </a:lstStyle>
          <a:p>
            <a:pPr eaLnBrk="0" fontAlgn="base" hangingPunct="0">
              <a:spcBef>
                <a:spcPct val="0"/>
              </a:spcBef>
              <a:spcAft>
                <a:spcPct val="0"/>
              </a:spcAft>
              <a:defRPr/>
            </a:pPr>
            <a:fld id="{E9836683-DB5A-4538-9CC3-8E35E266C3EF}" type="slidenum">
              <a:rPr lang="en-US">
                <a:solidFill>
                  <a:srgbClr val="000000"/>
                </a:solidFill>
              </a:rPr>
              <a:pPr eaLnBrk="0" fontAlgn="base" hangingPunct="0">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588895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bwMode="auto">
          <a:xfrm>
            <a:off x="228600" y="1257300"/>
            <a:ext cx="86868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7" name="Rectangle 8"/>
          <p:cNvSpPr>
            <a:spLocks noChangeArrowheads="1"/>
          </p:cNvSpPr>
          <p:nvPr/>
        </p:nvSpPr>
        <p:spPr bwMode="auto">
          <a:xfrm>
            <a:off x="3124200" y="152400"/>
            <a:ext cx="571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20000"/>
              </a:spcBef>
              <a:spcAft>
                <a:spcPct val="0"/>
              </a:spcAft>
              <a:buFont typeface="Arial" panose="020B0604020202020204" pitchFamily="34" charset="0"/>
              <a:buChar char="►"/>
              <a:defRPr/>
            </a:pPr>
            <a:endParaRPr lang="en-US" sz="2400" dirty="0" smtClean="0">
              <a:solidFill>
                <a:srgbClr val="FFFFFF"/>
              </a:solidFill>
            </a:endParaRPr>
          </a:p>
        </p:txBody>
      </p:sp>
      <p:sp>
        <p:nvSpPr>
          <p:cNvPr id="1028" name="Text Box 12"/>
          <p:cNvSpPr txBox="1">
            <a:spLocks noChangeArrowheads="1"/>
          </p:cNvSpPr>
          <p:nvPr/>
        </p:nvSpPr>
        <p:spPr bwMode="auto">
          <a:xfrm>
            <a:off x="7467600" y="6597650"/>
            <a:ext cx="1828800" cy="230832"/>
          </a:xfrm>
          <a:prstGeom prst="rect">
            <a:avLst/>
          </a:prstGeom>
          <a:noFill/>
          <a:ln>
            <a:noFill/>
          </a:ln>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defRPr/>
            </a:pPr>
            <a:r>
              <a:rPr lang="en-US" sz="900" dirty="0" smtClean="0">
                <a:solidFill>
                  <a:srgbClr val="FFFFFF">
                    <a:lumMod val="50000"/>
                  </a:srgbClr>
                </a:solidFill>
              </a:rPr>
              <a:t>                                     </a:t>
            </a:r>
            <a:fld id="{FE8FB1BA-203B-445A-AF4D-3617BAEDA2BE}" type="slidenum">
              <a:rPr lang="en-US" sz="900" smtClean="0">
                <a:solidFill>
                  <a:srgbClr val="FFFFFF">
                    <a:lumMod val="50000"/>
                  </a:srgbClr>
                </a:solidFill>
              </a:rPr>
              <a:pPr eaLnBrk="0" fontAlgn="base" hangingPunct="0">
                <a:spcBef>
                  <a:spcPct val="0"/>
                </a:spcBef>
                <a:spcAft>
                  <a:spcPct val="0"/>
                </a:spcAft>
                <a:defRPr/>
              </a:pPr>
              <a:t>‹#›</a:t>
            </a:fld>
            <a:r>
              <a:rPr lang="en-US" sz="900" dirty="0" smtClean="0">
                <a:solidFill>
                  <a:srgbClr val="FFFFFF">
                    <a:lumMod val="50000"/>
                  </a:srgbClr>
                </a:solidFill>
              </a:rPr>
              <a:t>          </a:t>
            </a:r>
          </a:p>
        </p:txBody>
      </p:sp>
      <p:sp>
        <p:nvSpPr>
          <p:cNvPr id="1029" name="Text Box 13"/>
          <p:cNvSpPr txBox="1">
            <a:spLocks noChangeArrowheads="1"/>
          </p:cNvSpPr>
          <p:nvPr/>
        </p:nvSpPr>
        <p:spPr bwMode="auto">
          <a:xfrm>
            <a:off x="1431925" y="6324600"/>
            <a:ext cx="184150" cy="369888"/>
          </a:xfrm>
          <a:prstGeom prst="rect">
            <a:avLst/>
          </a:prstGeom>
          <a:noFill/>
          <a:ln>
            <a:noFill/>
          </a:ln>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fontAlgn="base">
              <a:spcBef>
                <a:spcPct val="0"/>
              </a:spcBef>
              <a:spcAft>
                <a:spcPct val="0"/>
              </a:spcAft>
              <a:defRPr/>
            </a:pPr>
            <a:endParaRPr lang="en-US" b="1" i="1" dirty="0" smtClean="0">
              <a:solidFill>
                <a:srgbClr val="000000"/>
              </a:solidFill>
            </a:endParaRPr>
          </a:p>
        </p:txBody>
      </p:sp>
      <p:sp>
        <p:nvSpPr>
          <p:cNvPr id="1031" name="AcnUnitofMeasure_ID_2" hidden="1"/>
          <p:cNvSpPr txBox="1">
            <a:spLocks noChangeArrowheads="1"/>
          </p:cNvSpPr>
          <p:nvPr>
            <p:custDataLst>
              <p:tags r:id="rId11"/>
            </p:custDataLst>
          </p:nvPr>
        </p:nvSpPr>
        <p:spPr bwMode="gray">
          <a:xfrm>
            <a:off x="533400" y="1697038"/>
            <a:ext cx="6985000" cy="307975"/>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sz="1400" dirty="0" smtClean="0">
                <a:solidFill>
                  <a:srgbClr val="000000"/>
                </a:solidFill>
              </a:rPr>
              <a:t>Unit of Measure</a:t>
            </a:r>
          </a:p>
        </p:txBody>
      </p:sp>
      <p:sp>
        <p:nvSpPr>
          <p:cNvPr id="1032" name="AcnSubjectTitle_ID_3" hidden="1"/>
          <p:cNvSpPr txBox="1">
            <a:spLocks noChangeArrowheads="1"/>
          </p:cNvSpPr>
          <p:nvPr>
            <p:custDataLst>
              <p:tags r:id="rId12"/>
            </p:custDataLst>
          </p:nvPr>
        </p:nvSpPr>
        <p:spPr bwMode="gray">
          <a:xfrm>
            <a:off x="533400" y="1420813"/>
            <a:ext cx="6985000" cy="338137"/>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sz="1600" b="1" dirty="0" smtClean="0">
                <a:solidFill>
                  <a:srgbClr val="000000"/>
                </a:solidFill>
              </a:rPr>
              <a:t>Subject Title</a:t>
            </a:r>
          </a:p>
        </p:txBody>
      </p:sp>
    </p:spTree>
    <p:extLst>
      <p:ext uri="{BB962C8B-B14F-4D97-AF65-F5344CB8AC3E}">
        <p14:creationId xmlns:p14="http://schemas.microsoft.com/office/powerpoint/2010/main" val="25547535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rtl="0" eaLnBrk="0" fontAlgn="base" hangingPunct="0">
        <a:spcBef>
          <a:spcPct val="0"/>
        </a:spcBef>
        <a:spcAft>
          <a:spcPct val="0"/>
        </a:spcAft>
        <a:defRPr sz="2400" b="1">
          <a:solidFill>
            <a:srgbClr val="5378B3"/>
          </a:solidFill>
          <a:latin typeface="+mj-lt"/>
          <a:ea typeface="+mj-ea"/>
          <a:cs typeface="+mj-cs"/>
        </a:defRPr>
      </a:lvl1pPr>
      <a:lvl2pPr algn="l" rtl="0" eaLnBrk="0" fontAlgn="base" hangingPunct="0">
        <a:spcBef>
          <a:spcPct val="0"/>
        </a:spcBef>
        <a:spcAft>
          <a:spcPct val="0"/>
        </a:spcAft>
        <a:defRPr sz="2400" b="1">
          <a:solidFill>
            <a:srgbClr val="5378B3"/>
          </a:solidFill>
          <a:latin typeface="Arial" charset="0"/>
          <a:cs typeface="Arial" charset="0"/>
        </a:defRPr>
      </a:lvl2pPr>
      <a:lvl3pPr algn="l" rtl="0" eaLnBrk="0" fontAlgn="base" hangingPunct="0">
        <a:spcBef>
          <a:spcPct val="0"/>
        </a:spcBef>
        <a:spcAft>
          <a:spcPct val="0"/>
        </a:spcAft>
        <a:defRPr sz="2400" b="1">
          <a:solidFill>
            <a:srgbClr val="5378B3"/>
          </a:solidFill>
          <a:latin typeface="Arial" charset="0"/>
          <a:cs typeface="Arial" charset="0"/>
        </a:defRPr>
      </a:lvl3pPr>
      <a:lvl4pPr algn="l" rtl="0" eaLnBrk="0" fontAlgn="base" hangingPunct="0">
        <a:spcBef>
          <a:spcPct val="0"/>
        </a:spcBef>
        <a:spcAft>
          <a:spcPct val="0"/>
        </a:spcAft>
        <a:defRPr sz="2400" b="1">
          <a:solidFill>
            <a:srgbClr val="5378B3"/>
          </a:solidFill>
          <a:latin typeface="Arial" charset="0"/>
          <a:cs typeface="Arial" charset="0"/>
        </a:defRPr>
      </a:lvl4pPr>
      <a:lvl5pPr algn="l" rtl="0" eaLnBrk="0" fontAlgn="base" hangingPunct="0">
        <a:spcBef>
          <a:spcPct val="0"/>
        </a:spcBef>
        <a:spcAft>
          <a:spcPct val="0"/>
        </a:spcAft>
        <a:defRPr sz="2400" b="1">
          <a:solidFill>
            <a:srgbClr val="5378B3"/>
          </a:solidFill>
          <a:latin typeface="Arial" charset="0"/>
          <a:cs typeface="Arial" charset="0"/>
        </a:defRPr>
      </a:lvl5pPr>
      <a:lvl6pPr marL="457200" algn="l" rtl="0" eaLnBrk="1" fontAlgn="base" hangingPunct="1">
        <a:spcBef>
          <a:spcPct val="0"/>
        </a:spcBef>
        <a:spcAft>
          <a:spcPct val="0"/>
        </a:spcAft>
        <a:defRPr sz="2400" b="1">
          <a:solidFill>
            <a:srgbClr val="5378B3"/>
          </a:solidFill>
          <a:latin typeface="Arial" charset="0"/>
          <a:cs typeface="Arial" charset="0"/>
        </a:defRPr>
      </a:lvl6pPr>
      <a:lvl7pPr marL="914400" algn="l" rtl="0" eaLnBrk="1" fontAlgn="base" hangingPunct="1">
        <a:spcBef>
          <a:spcPct val="0"/>
        </a:spcBef>
        <a:spcAft>
          <a:spcPct val="0"/>
        </a:spcAft>
        <a:defRPr sz="2400" b="1">
          <a:solidFill>
            <a:srgbClr val="5378B3"/>
          </a:solidFill>
          <a:latin typeface="Arial" charset="0"/>
          <a:cs typeface="Arial" charset="0"/>
        </a:defRPr>
      </a:lvl7pPr>
      <a:lvl8pPr marL="1371600" algn="l" rtl="0" eaLnBrk="1" fontAlgn="base" hangingPunct="1">
        <a:spcBef>
          <a:spcPct val="0"/>
        </a:spcBef>
        <a:spcAft>
          <a:spcPct val="0"/>
        </a:spcAft>
        <a:defRPr sz="2400" b="1">
          <a:solidFill>
            <a:srgbClr val="5378B3"/>
          </a:solidFill>
          <a:latin typeface="Arial" charset="0"/>
          <a:cs typeface="Arial" charset="0"/>
        </a:defRPr>
      </a:lvl8pPr>
      <a:lvl9pPr marL="1828800" algn="l" rtl="0" eaLnBrk="1" fontAlgn="base" hangingPunct="1">
        <a:spcBef>
          <a:spcPct val="0"/>
        </a:spcBef>
        <a:spcAft>
          <a:spcPct val="0"/>
        </a:spcAft>
        <a:defRPr sz="2400" b="1">
          <a:solidFill>
            <a:srgbClr val="5378B3"/>
          </a:solidFill>
          <a:latin typeface="Arial" charset="0"/>
          <a:cs typeface="Arial"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cs typeface="+mn-cs"/>
        </a:defRPr>
      </a:lvl3pPr>
      <a:lvl4pPr marL="1600200" indent="-228600" algn="l" rtl="0" eaLnBrk="0" fontAlgn="base" hangingPunct="0">
        <a:spcBef>
          <a:spcPct val="20000"/>
        </a:spcBef>
        <a:spcAft>
          <a:spcPct val="0"/>
        </a:spcAft>
        <a:buFont typeface="Arial Unicode MS" pitchFamily="34" charset="-128"/>
        <a:buChar char="⁻"/>
        <a:defRPr sz="2400">
          <a:solidFill>
            <a:schemeClr val="tx1"/>
          </a:solidFill>
          <a:latin typeface="+mn-lt"/>
          <a:cs typeface="+mn-cs"/>
        </a:defRPr>
      </a:lvl4pPr>
      <a:lvl5pPr marL="2057400" indent="-228600" algn="l" rtl="0" eaLnBrk="0" fontAlgn="base" hangingPunct="0">
        <a:spcBef>
          <a:spcPct val="20000"/>
        </a:spcBef>
        <a:spcAft>
          <a:spcPct val="0"/>
        </a:spcAft>
        <a:buChar char="•"/>
        <a:defRPr sz="1400">
          <a:solidFill>
            <a:schemeClr val="tx1"/>
          </a:solidFill>
          <a:latin typeface="+mn-lt"/>
          <a:cs typeface="+mn-cs"/>
        </a:defRPr>
      </a:lvl5pPr>
      <a:lvl6pPr marL="2514600" indent="-228600" algn="l" rtl="0" eaLnBrk="1" fontAlgn="base" hangingPunct="1">
        <a:spcBef>
          <a:spcPct val="20000"/>
        </a:spcBef>
        <a:spcAft>
          <a:spcPct val="0"/>
        </a:spcAft>
        <a:buChar char="•"/>
        <a:defRPr sz="1400">
          <a:solidFill>
            <a:schemeClr val="tx1"/>
          </a:solidFill>
          <a:latin typeface="+mn-lt"/>
          <a:cs typeface="+mn-cs"/>
        </a:defRPr>
      </a:lvl6pPr>
      <a:lvl7pPr marL="2971800" indent="-228600" algn="l" rtl="0" eaLnBrk="1" fontAlgn="base" hangingPunct="1">
        <a:spcBef>
          <a:spcPct val="20000"/>
        </a:spcBef>
        <a:spcAft>
          <a:spcPct val="0"/>
        </a:spcAft>
        <a:buChar char="•"/>
        <a:defRPr sz="1400">
          <a:solidFill>
            <a:schemeClr val="tx1"/>
          </a:solidFill>
          <a:latin typeface="+mn-lt"/>
          <a:cs typeface="+mn-cs"/>
        </a:defRPr>
      </a:lvl7pPr>
      <a:lvl8pPr marL="3429000" indent="-228600" algn="l" rtl="0" eaLnBrk="1" fontAlgn="base" hangingPunct="1">
        <a:spcBef>
          <a:spcPct val="20000"/>
        </a:spcBef>
        <a:spcAft>
          <a:spcPct val="0"/>
        </a:spcAft>
        <a:buChar char="•"/>
        <a:defRPr sz="1400">
          <a:solidFill>
            <a:schemeClr val="tx1"/>
          </a:solidFill>
          <a:latin typeface="+mn-lt"/>
          <a:cs typeface="+mn-cs"/>
        </a:defRPr>
      </a:lvl8pPr>
      <a:lvl9pPr marL="3886200" indent="-228600" algn="l" rtl="0" eaLnBrk="1" fontAlgn="base" hangingPunct="1">
        <a:spcBef>
          <a:spcPct val="2000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gpo.gov/fdsys/pkg/FR-2013-12-18/pdf/2013-29879.pdf"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590800"/>
            <a:ext cx="8767406" cy="2062103"/>
          </a:xfrm>
          <a:prstGeom prst="rect">
            <a:avLst/>
          </a:prstGeom>
          <a:noFill/>
        </p:spPr>
        <p:txBody>
          <a:bodyPr wrap="square" rtlCol="0">
            <a:spAutoFit/>
          </a:bodyPr>
          <a:lstStyle/>
          <a:p>
            <a:pPr algn="ctr" fontAlgn="base">
              <a:spcAft>
                <a:spcPct val="0"/>
              </a:spcAft>
              <a:buClr>
                <a:srgbClr val="333399"/>
              </a:buClr>
            </a:pPr>
            <a:r>
              <a:rPr lang="en-US" sz="2800" b="1" dirty="0" smtClean="0">
                <a:solidFill>
                  <a:srgbClr val="002060"/>
                </a:solidFill>
                <a:ea typeface="MS PGothic" pitchFamily="34" charset="-128"/>
              </a:rPr>
              <a:t>DSCF Entry Discount Review</a:t>
            </a:r>
          </a:p>
          <a:p>
            <a:pPr algn="ctr" fontAlgn="base">
              <a:spcAft>
                <a:spcPct val="0"/>
              </a:spcAft>
              <a:buClr>
                <a:srgbClr val="333399"/>
              </a:buClr>
            </a:pPr>
            <a:r>
              <a:rPr lang="en-US" sz="2800" b="1" dirty="0" smtClean="0">
                <a:solidFill>
                  <a:srgbClr val="002060"/>
                </a:solidFill>
                <a:ea typeface="MS PGothic" pitchFamily="34" charset="-128"/>
              </a:rPr>
              <a:t> Tampa Bay Suncoast PCC</a:t>
            </a:r>
          </a:p>
          <a:p>
            <a:pPr algn="ctr" fontAlgn="base">
              <a:spcAft>
                <a:spcPct val="0"/>
              </a:spcAft>
              <a:buClr>
                <a:srgbClr val="333399"/>
              </a:buClr>
            </a:pPr>
            <a:endParaRPr lang="en-US" sz="2400" b="1" dirty="0">
              <a:solidFill>
                <a:srgbClr val="002060"/>
              </a:solidFill>
              <a:ea typeface="MS PGothic" pitchFamily="34" charset="-128"/>
            </a:endParaRPr>
          </a:p>
          <a:p>
            <a:pPr algn="ctr" fontAlgn="base">
              <a:spcAft>
                <a:spcPct val="0"/>
              </a:spcAft>
              <a:buClr>
                <a:srgbClr val="333399"/>
              </a:buClr>
            </a:pPr>
            <a:endParaRPr lang="en-US" sz="2400" dirty="0" smtClean="0">
              <a:solidFill>
                <a:srgbClr val="002060"/>
              </a:solidFill>
              <a:ea typeface="MS PGothic" pitchFamily="34" charset="-128"/>
            </a:endParaRPr>
          </a:p>
          <a:p>
            <a:pPr algn="ctr" fontAlgn="base">
              <a:spcAft>
                <a:spcPct val="0"/>
              </a:spcAft>
              <a:buClr>
                <a:srgbClr val="333399"/>
              </a:buClr>
            </a:pPr>
            <a:r>
              <a:rPr lang="en-US" sz="2400" dirty="0" smtClean="0">
                <a:solidFill>
                  <a:srgbClr val="002060"/>
                </a:solidFill>
                <a:ea typeface="MS PGothic" pitchFamily="34" charset="-128"/>
              </a:rPr>
              <a:t>January 14, 2015</a:t>
            </a:r>
          </a:p>
        </p:txBody>
      </p:sp>
    </p:spTree>
    <p:extLst>
      <p:ext uri="{BB962C8B-B14F-4D97-AF65-F5344CB8AC3E}">
        <p14:creationId xmlns:p14="http://schemas.microsoft.com/office/powerpoint/2010/main" val="951915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8767406" cy="6340197"/>
          </a:xfrm>
          <a:prstGeom prst="rect">
            <a:avLst/>
          </a:prstGeom>
          <a:noFill/>
        </p:spPr>
        <p:txBody>
          <a:bodyPr wrap="square" rtlCol="0">
            <a:spAutoFit/>
          </a:bodyPr>
          <a:lstStyle/>
          <a:p>
            <a:pPr>
              <a:buClr>
                <a:schemeClr val="accent2"/>
              </a:buClr>
            </a:pPr>
            <a:r>
              <a:rPr lang="en-US" sz="2000" b="1" dirty="0" smtClean="0">
                <a:solidFill>
                  <a:srgbClr val="002060"/>
                </a:solidFill>
                <a:ea typeface="MS PGothic" pitchFamily="34" charset="-128"/>
              </a:rPr>
              <a:t>BMEU Acceptance Changes for Mailers who choose to claim the “DSCF” Entry Discount and utilize Local Drop Shipments:</a:t>
            </a:r>
          </a:p>
          <a:p>
            <a:pPr>
              <a:buClr>
                <a:schemeClr val="accent2"/>
              </a:buClr>
            </a:pPr>
            <a:endParaRPr lang="en-US" sz="2000" b="1" dirty="0">
              <a:solidFill>
                <a:srgbClr val="002060"/>
              </a:solidFill>
              <a:ea typeface="MS PGothic" pitchFamily="34" charset="-128"/>
            </a:endParaRPr>
          </a:p>
          <a:p>
            <a:pPr marL="342900" indent="-342900">
              <a:buClr>
                <a:schemeClr val="accent2"/>
              </a:buClr>
              <a:buFont typeface="Arial" panose="020B0604020202020204" pitchFamily="34" charset="0"/>
              <a:buChar char="•"/>
            </a:pPr>
            <a:r>
              <a:rPr lang="en-US" b="1" dirty="0">
                <a:solidFill>
                  <a:srgbClr val="7030A0"/>
                </a:solidFill>
                <a:ea typeface="MS PGothic" pitchFamily="34" charset="-128"/>
              </a:rPr>
              <a:t>F</a:t>
            </a:r>
            <a:r>
              <a:rPr lang="en-US" b="1" dirty="0" smtClean="0">
                <a:solidFill>
                  <a:srgbClr val="7030A0"/>
                </a:solidFill>
                <a:ea typeface="MS PGothic" pitchFamily="34" charset="-128"/>
              </a:rPr>
              <a:t>or customers using Courtesy Drop Locations (CDP’s) there are </a:t>
            </a:r>
            <a:r>
              <a:rPr lang="en-US" b="1" i="1" u="sng" dirty="0" smtClean="0">
                <a:solidFill>
                  <a:srgbClr val="C00000"/>
                </a:solidFill>
                <a:ea typeface="MS PGothic" pitchFamily="34" charset="-128"/>
              </a:rPr>
              <a:t>No Changes as this is not an option.</a:t>
            </a:r>
          </a:p>
          <a:p>
            <a:pPr>
              <a:buClr>
                <a:schemeClr val="accent2"/>
              </a:buClr>
            </a:pPr>
            <a:endParaRPr lang="en-US" b="1" i="1" u="sng" dirty="0" smtClean="0">
              <a:solidFill>
                <a:srgbClr val="C00000"/>
              </a:solidFill>
              <a:ea typeface="MS PGothic" pitchFamily="34" charset="-128"/>
            </a:endParaRPr>
          </a:p>
          <a:p>
            <a:pPr marL="342900" indent="-342900">
              <a:buClr>
                <a:schemeClr val="accent2"/>
              </a:buClr>
              <a:buFont typeface="Arial" panose="020B0604020202020204" pitchFamily="34" charset="0"/>
              <a:buChar char="•"/>
            </a:pPr>
            <a:r>
              <a:rPr lang="en-US" b="1" dirty="0">
                <a:solidFill>
                  <a:srgbClr val="7030A0"/>
                </a:solidFill>
                <a:ea typeface="MS PGothic" pitchFamily="34" charset="-128"/>
              </a:rPr>
              <a:t>For Customers currently utilizing SCF Discounts and entering mailings at </a:t>
            </a:r>
            <a:r>
              <a:rPr lang="en-US" b="1" dirty="0" smtClean="0">
                <a:solidFill>
                  <a:srgbClr val="7030A0"/>
                </a:solidFill>
                <a:ea typeface="MS PGothic" pitchFamily="34" charset="-128"/>
              </a:rPr>
              <a:t>Co- </a:t>
            </a:r>
            <a:r>
              <a:rPr lang="en-US" b="1" dirty="0">
                <a:solidFill>
                  <a:srgbClr val="7030A0"/>
                </a:solidFill>
                <a:ea typeface="MS PGothic" pitchFamily="34" charset="-128"/>
              </a:rPr>
              <a:t>Located </a:t>
            </a:r>
            <a:r>
              <a:rPr lang="en-US" b="1" dirty="0" smtClean="0">
                <a:solidFill>
                  <a:srgbClr val="7030A0"/>
                </a:solidFill>
                <a:ea typeface="MS PGothic" pitchFamily="34" charset="-128"/>
              </a:rPr>
              <a:t>BMEU’s there are no changes. </a:t>
            </a:r>
          </a:p>
          <a:p>
            <a:pPr>
              <a:buClr>
                <a:schemeClr val="accent2"/>
              </a:buClr>
            </a:pPr>
            <a:endParaRPr lang="en-US" b="1" i="1" u="sng" dirty="0" smtClean="0">
              <a:solidFill>
                <a:srgbClr val="C00000"/>
              </a:solidFill>
              <a:ea typeface="MS PGothic" pitchFamily="34" charset="-128"/>
            </a:endParaRPr>
          </a:p>
          <a:p>
            <a:pPr marL="342900" indent="-342900">
              <a:buClr>
                <a:schemeClr val="accent2"/>
              </a:buClr>
              <a:buFont typeface="Arial" panose="020B0604020202020204" pitchFamily="34" charset="0"/>
              <a:buChar char="•"/>
            </a:pPr>
            <a:r>
              <a:rPr lang="en-US" b="1" dirty="0" smtClean="0">
                <a:solidFill>
                  <a:srgbClr val="7030A0"/>
                </a:solidFill>
                <a:ea typeface="MS PGothic" pitchFamily="34" charset="-128"/>
              </a:rPr>
              <a:t>For Customers currently utilizing SCF Discounts and</a:t>
            </a:r>
            <a:r>
              <a:rPr lang="en-US" b="1" dirty="0">
                <a:solidFill>
                  <a:srgbClr val="7030A0"/>
                </a:solidFill>
                <a:ea typeface="MS PGothic" pitchFamily="34" charset="-128"/>
              </a:rPr>
              <a:t> </a:t>
            </a:r>
            <a:r>
              <a:rPr lang="en-US" b="1" dirty="0">
                <a:solidFill>
                  <a:srgbClr val="C00000"/>
                </a:solidFill>
                <a:ea typeface="MS PGothic" pitchFamily="34" charset="-128"/>
              </a:rPr>
              <a:t>entering mailings</a:t>
            </a:r>
            <a:r>
              <a:rPr lang="en-US" b="1" dirty="0" smtClean="0">
                <a:solidFill>
                  <a:srgbClr val="C00000"/>
                </a:solidFill>
                <a:ea typeface="MS PGothic" pitchFamily="34" charset="-128"/>
              </a:rPr>
              <a:t> at Non Co- Located BMEU’s </a:t>
            </a:r>
            <a:r>
              <a:rPr lang="en-US" b="1" dirty="0" smtClean="0">
                <a:solidFill>
                  <a:srgbClr val="7030A0"/>
                </a:solidFill>
                <a:ea typeface="MS PGothic" pitchFamily="34" charset="-128"/>
              </a:rPr>
              <a:t>the following will need to take place: </a:t>
            </a:r>
          </a:p>
          <a:p>
            <a:pPr>
              <a:buClr>
                <a:schemeClr val="accent2"/>
              </a:buClr>
            </a:pPr>
            <a:endParaRPr lang="en-US" sz="2000" b="1" dirty="0" smtClean="0">
              <a:solidFill>
                <a:srgbClr val="7030A0"/>
              </a:solidFill>
              <a:ea typeface="MS PGothic" pitchFamily="34" charset="-128"/>
            </a:endParaRPr>
          </a:p>
          <a:p>
            <a:pPr>
              <a:buClr>
                <a:schemeClr val="accent2"/>
              </a:buClr>
            </a:pPr>
            <a:r>
              <a:rPr lang="en-US" sz="2000" b="1" dirty="0">
                <a:solidFill>
                  <a:srgbClr val="7030A0"/>
                </a:solidFill>
                <a:ea typeface="MS PGothic" pitchFamily="34" charset="-128"/>
              </a:rPr>
              <a:t> </a:t>
            </a:r>
            <a:r>
              <a:rPr lang="en-US" sz="2000" b="1" dirty="0" smtClean="0">
                <a:solidFill>
                  <a:srgbClr val="7030A0"/>
                </a:solidFill>
                <a:ea typeface="MS PGothic" pitchFamily="34" charset="-128"/>
              </a:rPr>
              <a:t>       </a:t>
            </a:r>
            <a:r>
              <a:rPr lang="en-US" b="1" dirty="0" smtClean="0">
                <a:solidFill>
                  <a:srgbClr val="7030A0"/>
                </a:solidFill>
                <a:ea typeface="MS PGothic" pitchFamily="34" charset="-128"/>
              </a:rPr>
              <a:t>* </a:t>
            </a:r>
            <a:r>
              <a:rPr lang="en-US" b="1" dirty="0" smtClean="0">
                <a:solidFill>
                  <a:srgbClr val="C00000"/>
                </a:solidFill>
                <a:ea typeface="MS PGothic" pitchFamily="34" charset="-128"/>
              </a:rPr>
              <a:t>“DSCF” </a:t>
            </a:r>
            <a:r>
              <a:rPr lang="en-US" b="1" dirty="0" smtClean="0">
                <a:solidFill>
                  <a:srgbClr val="7030A0"/>
                </a:solidFill>
                <a:ea typeface="MS PGothic" pitchFamily="34" charset="-128"/>
              </a:rPr>
              <a:t>Entry discount </a:t>
            </a:r>
            <a:r>
              <a:rPr lang="en-US" b="1" dirty="0">
                <a:solidFill>
                  <a:srgbClr val="7030A0"/>
                </a:solidFill>
                <a:ea typeface="MS PGothic" pitchFamily="34" charset="-128"/>
              </a:rPr>
              <a:t>o</a:t>
            </a:r>
            <a:r>
              <a:rPr lang="en-US" b="1" dirty="0" smtClean="0">
                <a:solidFill>
                  <a:srgbClr val="7030A0"/>
                </a:solidFill>
                <a:ea typeface="MS PGothic" pitchFamily="34" charset="-128"/>
              </a:rPr>
              <a:t>ptions on  postage statements will continue to be selected.</a:t>
            </a:r>
          </a:p>
          <a:p>
            <a:pPr>
              <a:buClr>
                <a:schemeClr val="accent2"/>
              </a:buClr>
            </a:pPr>
            <a:r>
              <a:rPr lang="en-US" b="1" dirty="0">
                <a:solidFill>
                  <a:srgbClr val="7030A0"/>
                </a:solidFill>
                <a:ea typeface="MS PGothic" pitchFamily="34" charset="-128"/>
              </a:rPr>
              <a:t> </a:t>
            </a:r>
            <a:r>
              <a:rPr lang="en-US" b="1" dirty="0" smtClean="0">
                <a:solidFill>
                  <a:srgbClr val="7030A0"/>
                </a:solidFill>
                <a:ea typeface="MS PGothic" pitchFamily="34" charset="-128"/>
              </a:rPr>
              <a:t>       * A </a:t>
            </a:r>
            <a:r>
              <a:rPr lang="en-US" b="1" dirty="0" smtClean="0">
                <a:solidFill>
                  <a:srgbClr val="C00000"/>
                </a:solidFill>
                <a:ea typeface="MS PGothic" pitchFamily="34" charset="-128"/>
              </a:rPr>
              <a:t>PS Form 8125 “Plant-Verified Drop Shipment (PVDS) Verification and Clearance” form </a:t>
            </a:r>
            <a:r>
              <a:rPr lang="en-US" b="1" dirty="0" smtClean="0">
                <a:solidFill>
                  <a:srgbClr val="7030A0"/>
                </a:solidFill>
                <a:ea typeface="MS PGothic" pitchFamily="34" charset="-128"/>
              </a:rPr>
              <a:t>must be completed (mailers portion) and submitted with each mailing to be drop shipped. </a:t>
            </a:r>
          </a:p>
          <a:p>
            <a:pPr>
              <a:buClr>
                <a:schemeClr val="accent2"/>
              </a:buClr>
            </a:pPr>
            <a:r>
              <a:rPr lang="en-US" sz="1600" b="1" dirty="0">
                <a:solidFill>
                  <a:srgbClr val="0000FF"/>
                </a:solidFill>
                <a:ea typeface="MS PGothic" pitchFamily="34" charset="-128"/>
              </a:rPr>
              <a:t> </a:t>
            </a:r>
            <a:r>
              <a:rPr lang="en-US" sz="1600" b="1" dirty="0" smtClean="0">
                <a:solidFill>
                  <a:srgbClr val="0000FF"/>
                </a:solidFill>
                <a:ea typeface="MS PGothic" pitchFamily="34" charset="-128"/>
              </a:rPr>
              <a:t>       * </a:t>
            </a:r>
            <a:r>
              <a:rPr lang="en-US" sz="1600" b="1" dirty="0">
                <a:solidFill>
                  <a:srgbClr val="0000FF"/>
                </a:solidFill>
                <a:ea typeface="MS PGothic" pitchFamily="34" charset="-128"/>
              </a:rPr>
              <a:t>Appointments for destination postal facilities must be scheduled through the FAST appointment system website which is located at: fast@usps.gov – Failure to do so could result in a long wait time as destination facility. </a:t>
            </a:r>
          </a:p>
          <a:p>
            <a:pPr>
              <a:buClr>
                <a:schemeClr val="accent2"/>
              </a:buClr>
            </a:pPr>
            <a:endParaRPr lang="en-US" dirty="0">
              <a:solidFill>
                <a:srgbClr val="002060"/>
              </a:solidFill>
              <a:ea typeface="MS PGothic" pitchFamily="34" charset="-128"/>
            </a:endParaRPr>
          </a:p>
          <a:p>
            <a:pPr marL="342900" indent="-342900">
              <a:buClr>
                <a:schemeClr val="accent2"/>
              </a:buClr>
              <a:buFont typeface="Wingdings" pitchFamily="2" charset="2"/>
              <a:buChar char="§"/>
            </a:pPr>
            <a:endParaRPr lang="en-US" sz="2400" b="1" dirty="0">
              <a:solidFill>
                <a:srgbClr val="002060"/>
              </a:solidFill>
              <a:ea typeface="MS PGothic" pitchFamily="34" charset="-128"/>
            </a:endParaRPr>
          </a:p>
        </p:txBody>
      </p:sp>
      <p:sp>
        <p:nvSpPr>
          <p:cNvPr id="3" name="TextBox 2"/>
          <p:cNvSpPr txBox="1"/>
          <p:nvPr/>
        </p:nvSpPr>
        <p:spPr>
          <a:xfrm>
            <a:off x="3048000" y="105174"/>
            <a:ext cx="5937120" cy="400110"/>
          </a:xfrm>
          <a:prstGeom prst="rect">
            <a:avLst/>
          </a:prstGeom>
          <a:noFill/>
        </p:spPr>
        <p:txBody>
          <a:bodyPr wrap="square" rtlCol="0">
            <a:spAutoFit/>
          </a:bodyPr>
          <a:lstStyle/>
          <a:p>
            <a:pPr algn="r"/>
            <a:r>
              <a:rPr lang="en-US" sz="2000" b="1" dirty="0" smtClean="0">
                <a:solidFill>
                  <a:schemeClr val="bg1"/>
                </a:solidFill>
              </a:rPr>
              <a:t>BMEU Acceptance Changes</a:t>
            </a:r>
            <a:endParaRPr lang="en-US" sz="2000" b="1" dirty="0">
              <a:solidFill>
                <a:schemeClr val="bg1"/>
              </a:solidFill>
            </a:endParaRPr>
          </a:p>
        </p:txBody>
      </p:sp>
    </p:spTree>
    <p:extLst>
      <p:ext uri="{BB962C8B-B14F-4D97-AF65-F5344CB8AC3E}">
        <p14:creationId xmlns:p14="http://schemas.microsoft.com/office/powerpoint/2010/main" val="808639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8767406" cy="6032421"/>
          </a:xfrm>
          <a:prstGeom prst="rect">
            <a:avLst/>
          </a:prstGeom>
          <a:noFill/>
        </p:spPr>
        <p:txBody>
          <a:bodyPr wrap="square" rtlCol="0">
            <a:spAutoFit/>
          </a:bodyPr>
          <a:lstStyle/>
          <a:p>
            <a:pPr>
              <a:buClr>
                <a:schemeClr val="accent2"/>
              </a:buClr>
            </a:pPr>
            <a:r>
              <a:rPr lang="en-US" sz="2000" b="1" dirty="0" smtClean="0">
                <a:solidFill>
                  <a:srgbClr val="002060"/>
                </a:solidFill>
                <a:ea typeface="MS PGothic" pitchFamily="34" charset="-128"/>
              </a:rPr>
              <a:t>Tampa BMEU Acceptance Changes for Mailers who choose to claim the “DSCF” Entry Discount Utilizing Drop Shipments Continued:</a:t>
            </a:r>
          </a:p>
          <a:p>
            <a:pPr>
              <a:buClr>
                <a:schemeClr val="accent2"/>
              </a:buClr>
            </a:pPr>
            <a:endParaRPr lang="en-US" sz="2000" b="1" dirty="0" smtClean="0">
              <a:solidFill>
                <a:srgbClr val="7030A0"/>
              </a:solidFill>
              <a:ea typeface="MS PGothic" pitchFamily="34" charset="-128"/>
            </a:endParaRPr>
          </a:p>
          <a:p>
            <a:pPr>
              <a:buClr>
                <a:schemeClr val="accent2"/>
              </a:buClr>
            </a:pPr>
            <a:r>
              <a:rPr lang="en-US" sz="2000" b="1" dirty="0">
                <a:solidFill>
                  <a:srgbClr val="7030A0"/>
                </a:solidFill>
                <a:ea typeface="MS PGothic" pitchFamily="34" charset="-128"/>
              </a:rPr>
              <a:t> </a:t>
            </a:r>
            <a:r>
              <a:rPr lang="en-US" sz="2000" b="1" dirty="0" smtClean="0">
                <a:solidFill>
                  <a:srgbClr val="7030A0"/>
                </a:solidFill>
                <a:ea typeface="MS PGothic" pitchFamily="34" charset="-128"/>
              </a:rPr>
              <a:t>   * Mailings must be dropped during normal business hours at the Tampa BMEU for clearance, billing and verification processes. </a:t>
            </a:r>
          </a:p>
          <a:p>
            <a:pPr>
              <a:buClr>
                <a:schemeClr val="accent2"/>
              </a:buClr>
            </a:pPr>
            <a:endParaRPr lang="en-US" sz="2000" b="1" dirty="0" smtClean="0">
              <a:solidFill>
                <a:srgbClr val="7030A0"/>
              </a:solidFill>
              <a:ea typeface="MS PGothic" pitchFamily="34" charset="-128"/>
            </a:endParaRPr>
          </a:p>
          <a:p>
            <a:pPr>
              <a:buClr>
                <a:schemeClr val="accent2"/>
              </a:buClr>
            </a:pPr>
            <a:r>
              <a:rPr lang="en-US" sz="2000" b="1" dirty="0">
                <a:solidFill>
                  <a:srgbClr val="7030A0"/>
                </a:solidFill>
                <a:ea typeface="MS PGothic" pitchFamily="34" charset="-128"/>
              </a:rPr>
              <a:t> </a:t>
            </a:r>
            <a:r>
              <a:rPr lang="en-US" sz="2000" b="1" dirty="0" smtClean="0">
                <a:solidFill>
                  <a:srgbClr val="7030A0"/>
                </a:solidFill>
                <a:ea typeface="MS PGothic" pitchFamily="34" charset="-128"/>
              </a:rPr>
              <a:t>   * Mailer will be contacted by BMEU staff after stated process are completed that documentation and mail are ready for mailer pick up.  </a:t>
            </a:r>
          </a:p>
          <a:p>
            <a:pPr>
              <a:buClr>
                <a:schemeClr val="accent2"/>
              </a:buClr>
            </a:pPr>
            <a:endParaRPr lang="en-US" sz="2000" b="1" dirty="0">
              <a:solidFill>
                <a:srgbClr val="7030A0"/>
              </a:solidFill>
              <a:ea typeface="MS PGothic" pitchFamily="34" charset="-128"/>
            </a:endParaRPr>
          </a:p>
          <a:p>
            <a:pPr>
              <a:buClr>
                <a:schemeClr val="accent2"/>
              </a:buClr>
            </a:pPr>
            <a:r>
              <a:rPr lang="en-US" sz="2400" b="1" dirty="0" smtClean="0">
                <a:solidFill>
                  <a:srgbClr val="C00000"/>
                </a:solidFill>
                <a:ea typeface="MS PGothic" pitchFamily="34" charset="-128"/>
              </a:rPr>
              <a:t>ITEMS OF NOTE:</a:t>
            </a:r>
          </a:p>
          <a:p>
            <a:pPr marL="342900" indent="-342900">
              <a:buClr>
                <a:schemeClr val="accent2"/>
              </a:buClr>
              <a:buFont typeface="Arial" panose="020B0604020202020204" pitchFamily="34" charset="0"/>
              <a:buChar char="•"/>
            </a:pPr>
            <a:r>
              <a:rPr lang="en-US" sz="2000" b="1" dirty="0" smtClean="0">
                <a:solidFill>
                  <a:srgbClr val="002060"/>
                </a:solidFill>
                <a:ea typeface="MS PGothic" pitchFamily="34" charset="-128"/>
              </a:rPr>
              <a:t>Appointments cannot be made for the dropping off of mail, </a:t>
            </a:r>
            <a:r>
              <a:rPr lang="en-US" sz="2000" b="1" dirty="0">
                <a:solidFill>
                  <a:srgbClr val="002060"/>
                </a:solidFill>
                <a:ea typeface="MS PGothic" pitchFamily="34" charset="-128"/>
              </a:rPr>
              <a:t>i</a:t>
            </a:r>
            <a:r>
              <a:rPr lang="en-US" sz="2000" b="1" dirty="0" smtClean="0">
                <a:solidFill>
                  <a:srgbClr val="002060"/>
                </a:solidFill>
                <a:ea typeface="MS PGothic" pitchFamily="34" charset="-128"/>
              </a:rPr>
              <a:t>t is a first in first out process. Advanced notification of drop shipments coming to BME will assist in providing proper staffing which may lead to a quicker turn around process. </a:t>
            </a:r>
          </a:p>
          <a:p>
            <a:pPr marL="342900" indent="-342900">
              <a:buClr>
                <a:schemeClr val="accent2"/>
              </a:buClr>
              <a:buFont typeface="Arial" panose="020B0604020202020204" pitchFamily="34" charset="0"/>
              <a:buChar char="•"/>
            </a:pPr>
            <a:r>
              <a:rPr lang="en-US" sz="2000" b="1" dirty="0" smtClean="0">
                <a:solidFill>
                  <a:srgbClr val="002060"/>
                </a:solidFill>
                <a:ea typeface="MS PGothic" pitchFamily="34" charset="-128"/>
              </a:rPr>
              <a:t>It is recommended you submit your Postage Statements electronically!!!</a:t>
            </a:r>
          </a:p>
          <a:p>
            <a:pPr marL="342900" indent="-342900">
              <a:buClr>
                <a:schemeClr val="accent2"/>
              </a:buClr>
              <a:buFont typeface="Arial" panose="020B0604020202020204" pitchFamily="34" charset="0"/>
              <a:buChar char="•"/>
            </a:pPr>
            <a:r>
              <a:rPr lang="en-US" sz="2000" b="1" dirty="0" smtClean="0">
                <a:solidFill>
                  <a:srgbClr val="002060"/>
                </a:solidFill>
                <a:ea typeface="MS PGothic" pitchFamily="34" charset="-128"/>
              </a:rPr>
              <a:t>It is recommended that you drop your mail earlier in the day.</a:t>
            </a:r>
          </a:p>
          <a:p>
            <a:pPr marL="342900" indent="-342900">
              <a:buClr>
                <a:schemeClr val="accent2"/>
              </a:buClr>
              <a:buFont typeface="Arial" panose="020B0604020202020204" pitchFamily="34" charset="0"/>
              <a:buChar char="•"/>
            </a:pPr>
            <a:endParaRPr lang="en-US" dirty="0">
              <a:solidFill>
                <a:srgbClr val="7030A0"/>
              </a:solidFill>
              <a:ea typeface="MS PGothic" pitchFamily="34" charset="-128"/>
            </a:endParaRPr>
          </a:p>
          <a:p>
            <a:pPr marL="342900" indent="-342900">
              <a:buClr>
                <a:schemeClr val="accent2"/>
              </a:buClr>
              <a:buFont typeface="Wingdings" pitchFamily="2" charset="2"/>
              <a:buChar char="§"/>
            </a:pPr>
            <a:endParaRPr lang="en-US" sz="2400" b="1" dirty="0">
              <a:solidFill>
                <a:srgbClr val="002060"/>
              </a:solidFill>
              <a:ea typeface="MS PGothic" pitchFamily="34" charset="-128"/>
            </a:endParaRPr>
          </a:p>
        </p:txBody>
      </p:sp>
      <p:sp>
        <p:nvSpPr>
          <p:cNvPr id="3" name="TextBox 2"/>
          <p:cNvSpPr txBox="1"/>
          <p:nvPr/>
        </p:nvSpPr>
        <p:spPr>
          <a:xfrm>
            <a:off x="3048000" y="105174"/>
            <a:ext cx="5937120" cy="400110"/>
          </a:xfrm>
          <a:prstGeom prst="rect">
            <a:avLst/>
          </a:prstGeom>
          <a:noFill/>
        </p:spPr>
        <p:txBody>
          <a:bodyPr wrap="square" rtlCol="0">
            <a:spAutoFit/>
          </a:bodyPr>
          <a:lstStyle/>
          <a:p>
            <a:pPr algn="r"/>
            <a:r>
              <a:rPr lang="en-US" sz="2000" b="1" dirty="0" smtClean="0">
                <a:solidFill>
                  <a:schemeClr val="bg1"/>
                </a:solidFill>
              </a:rPr>
              <a:t>Required Tampa BMEU Acceptance Changes</a:t>
            </a:r>
            <a:endParaRPr lang="en-US" sz="2000" b="1" dirty="0">
              <a:solidFill>
                <a:schemeClr val="bg1"/>
              </a:solidFill>
            </a:endParaRPr>
          </a:p>
        </p:txBody>
      </p:sp>
    </p:spTree>
    <p:extLst>
      <p:ext uri="{BB962C8B-B14F-4D97-AF65-F5344CB8AC3E}">
        <p14:creationId xmlns:p14="http://schemas.microsoft.com/office/powerpoint/2010/main" val="1531803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8767406" cy="4308872"/>
          </a:xfrm>
          <a:prstGeom prst="rect">
            <a:avLst/>
          </a:prstGeom>
          <a:noFill/>
        </p:spPr>
        <p:txBody>
          <a:bodyPr wrap="square" rtlCol="0">
            <a:spAutoFit/>
          </a:bodyPr>
          <a:lstStyle/>
          <a:p>
            <a:pPr>
              <a:buClr>
                <a:schemeClr val="accent2"/>
              </a:buClr>
            </a:pPr>
            <a:r>
              <a:rPr lang="en-US" sz="2000" b="1" dirty="0" smtClean="0">
                <a:solidFill>
                  <a:srgbClr val="002060"/>
                </a:solidFill>
                <a:ea typeface="MS PGothic" pitchFamily="34" charset="-128"/>
              </a:rPr>
              <a:t>Tampa BMEU Acceptance Changes for Mailers who choose to claim the “DSCF” Entry Discount Utilizing Drop Shipments Continued:</a:t>
            </a:r>
          </a:p>
          <a:p>
            <a:pPr>
              <a:buClr>
                <a:schemeClr val="accent2"/>
              </a:buClr>
            </a:pPr>
            <a:endParaRPr lang="en-US" sz="2000" b="1" dirty="0" smtClean="0">
              <a:solidFill>
                <a:srgbClr val="7030A0"/>
              </a:solidFill>
              <a:ea typeface="MS PGothic" pitchFamily="34" charset="-128"/>
            </a:endParaRPr>
          </a:p>
          <a:p>
            <a:pPr marL="342900" lvl="0" indent="-342900">
              <a:buClr>
                <a:srgbClr val="333399"/>
              </a:buClr>
              <a:buFont typeface="Arial" panose="020B0604020202020204" pitchFamily="34" charset="0"/>
              <a:buChar char="•"/>
            </a:pPr>
            <a:r>
              <a:rPr lang="en-US" b="1" dirty="0">
                <a:solidFill>
                  <a:srgbClr val="002060"/>
                </a:solidFill>
                <a:ea typeface="MS PGothic" pitchFamily="34" charset="-128"/>
              </a:rPr>
              <a:t>Appointments for destination postal facilities must be scheduled through the FAST appointment system website which is located at: </a:t>
            </a:r>
            <a:r>
              <a:rPr lang="en-US" b="1" u="sng" dirty="0">
                <a:solidFill>
                  <a:srgbClr val="002060"/>
                </a:solidFill>
                <a:ea typeface="MS PGothic" pitchFamily="34" charset="-128"/>
              </a:rPr>
              <a:t>fast@usps.gov</a:t>
            </a:r>
          </a:p>
          <a:p>
            <a:pPr>
              <a:buClr>
                <a:schemeClr val="accent2"/>
              </a:buClr>
            </a:pPr>
            <a:endParaRPr lang="en-US" sz="2000" b="1" dirty="0" smtClean="0">
              <a:solidFill>
                <a:srgbClr val="7030A0"/>
              </a:solidFill>
              <a:ea typeface="MS PGothic" pitchFamily="34" charset="-128"/>
            </a:endParaRPr>
          </a:p>
          <a:p>
            <a:pPr algn="ctr">
              <a:buClr>
                <a:schemeClr val="accent2"/>
              </a:buClr>
            </a:pPr>
            <a:r>
              <a:rPr lang="en-US" sz="2400" b="1" dirty="0">
                <a:solidFill>
                  <a:srgbClr val="7030A0"/>
                </a:solidFill>
                <a:ea typeface="MS PGothic" pitchFamily="34" charset="-128"/>
              </a:rPr>
              <a:t> </a:t>
            </a:r>
            <a:r>
              <a:rPr lang="en-US" sz="2400" b="1" dirty="0" smtClean="0">
                <a:solidFill>
                  <a:srgbClr val="7030A0"/>
                </a:solidFill>
                <a:ea typeface="MS PGothic" pitchFamily="34" charset="-128"/>
              </a:rPr>
              <a:t>   </a:t>
            </a:r>
            <a:r>
              <a:rPr lang="en-US" sz="2400" b="1" u="sng" dirty="0" smtClean="0">
                <a:solidFill>
                  <a:srgbClr val="0000FF"/>
                </a:solidFill>
                <a:ea typeface="MS PGothic" pitchFamily="34" charset="-128"/>
              </a:rPr>
              <a:t>Drop Locations for Tampa area drop shipments</a:t>
            </a:r>
            <a:r>
              <a:rPr lang="en-US" sz="2400" b="1" dirty="0" smtClean="0">
                <a:solidFill>
                  <a:srgbClr val="0000FF"/>
                </a:solidFill>
                <a:ea typeface="MS PGothic" pitchFamily="34" charset="-128"/>
              </a:rPr>
              <a:t>:</a:t>
            </a:r>
          </a:p>
          <a:p>
            <a:pPr>
              <a:buClr>
                <a:schemeClr val="accent2"/>
              </a:buClr>
            </a:pPr>
            <a:endParaRPr lang="en-US" sz="2000" b="1" dirty="0">
              <a:solidFill>
                <a:srgbClr val="0000FF"/>
              </a:solidFill>
              <a:ea typeface="MS PGothic" pitchFamily="34" charset="-128"/>
            </a:endParaRPr>
          </a:p>
          <a:p>
            <a:pPr marL="285750" indent="-285750">
              <a:buClr>
                <a:schemeClr val="accent2"/>
              </a:buClr>
              <a:buFont typeface="Arial" panose="020B0604020202020204" pitchFamily="34" charset="0"/>
              <a:buChar char="•"/>
            </a:pPr>
            <a:r>
              <a:rPr lang="en-US" sz="2000" b="1" dirty="0" smtClean="0">
                <a:solidFill>
                  <a:srgbClr val="002060"/>
                </a:solidFill>
                <a:ea typeface="MS PGothic" pitchFamily="34" charset="-128"/>
              </a:rPr>
              <a:t>Tampa P&amp;DC – </a:t>
            </a:r>
            <a:r>
              <a:rPr lang="en-US" sz="2000" b="1" dirty="0" smtClean="0">
                <a:solidFill>
                  <a:srgbClr val="0000FF"/>
                </a:solidFill>
                <a:ea typeface="MS PGothic" pitchFamily="34" charset="-128"/>
              </a:rPr>
              <a:t>3501 Bessie Coleman Blvd. Tampa, FL 33630</a:t>
            </a:r>
          </a:p>
          <a:p>
            <a:pPr>
              <a:buClr>
                <a:schemeClr val="accent2"/>
              </a:buClr>
            </a:pPr>
            <a:endParaRPr lang="en-US" sz="2000" b="1" dirty="0">
              <a:solidFill>
                <a:srgbClr val="0000FF"/>
              </a:solidFill>
              <a:ea typeface="MS PGothic" pitchFamily="34" charset="-128"/>
            </a:endParaRPr>
          </a:p>
          <a:p>
            <a:pPr marL="342900" indent="-342900">
              <a:buClr>
                <a:schemeClr val="accent2"/>
              </a:buClr>
              <a:buFont typeface="Arial" panose="020B0604020202020204" pitchFamily="34" charset="0"/>
              <a:buChar char="•"/>
            </a:pPr>
            <a:r>
              <a:rPr lang="en-US" sz="2000" b="1" dirty="0" smtClean="0">
                <a:ea typeface="MS PGothic" pitchFamily="34" charset="-128"/>
              </a:rPr>
              <a:t>Ybor City P&amp;DC – </a:t>
            </a:r>
            <a:r>
              <a:rPr lang="en-US" sz="2000" b="1" dirty="0" smtClean="0">
                <a:solidFill>
                  <a:srgbClr val="0000FF"/>
                </a:solidFill>
                <a:ea typeface="MS PGothic" pitchFamily="34" charset="-128"/>
              </a:rPr>
              <a:t>1801 Grant St. Tampa, FL 33605</a:t>
            </a:r>
          </a:p>
          <a:p>
            <a:pPr marL="342900" indent="-342900">
              <a:buClr>
                <a:schemeClr val="accent2"/>
              </a:buClr>
              <a:buFont typeface="Arial" panose="020B0604020202020204" pitchFamily="34" charset="0"/>
              <a:buChar char="•"/>
            </a:pPr>
            <a:endParaRPr lang="en-US" b="1" dirty="0">
              <a:solidFill>
                <a:srgbClr val="0000FF"/>
              </a:solidFill>
              <a:ea typeface="MS PGothic" pitchFamily="34" charset="-128"/>
            </a:endParaRPr>
          </a:p>
          <a:p>
            <a:pPr>
              <a:buClr>
                <a:schemeClr val="accent2"/>
              </a:buClr>
            </a:pPr>
            <a:r>
              <a:rPr lang="en-US" b="1" dirty="0" smtClean="0">
                <a:solidFill>
                  <a:srgbClr val="0000FF"/>
                </a:solidFill>
                <a:ea typeface="MS PGothic" pitchFamily="34" charset="-128"/>
              </a:rPr>
              <a:t>NOTE: </a:t>
            </a:r>
            <a:r>
              <a:rPr lang="en-US" dirty="0" smtClean="0">
                <a:ea typeface="MS PGothic" pitchFamily="34" charset="-128"/>
              </a:rPr>
              <a:t>Use the FAST system to determine which mailings can be dropped at each location. </a:t>
            </a:r>
          </a:p>
        </p:txBody>
      </p:sp>
      <p:sp>
        <p:nvSpPr>
          <p:cNvPr id="3" name="TextBox 2"/>
          <p:cNvSpPr txBox="1"/>
          <p:nvPr/>
        </p:nvSpPr>
        <p:spPr>
          <a:xfrm>
            <a:off x="3048000" y="105174"/>
            <a:ext cx="5937120" cy="400110"/>
          </a:xfrm>
          <a:prstGeom prst="rect">
            <a:avLst/>
          </a:prstGeom>
          <a:noFill/>
        </p:spPr>
        <p:txBody>
          <a:bodyPr wrap="square" rtlCol="0">
            <a:spAutoFit/>
          </a:bodyPr>
          <a:lstStyle/>
          <a:p>
            <a:pPr algn="r"/>
            <a:r>
              <a:rPr lang="en-US" sz="2000" b="1" dirty="0" smtClean="0">
                <a:solidFill>
                  <a:schemeClr val="bg1"/>
                </a:solidFill>
              </a:rPr>
              <a:t>Required Tampa BMEU Acceptance Changes</a:t>
            </a:r>
            <a:endParaRPr lang="en-US" sz="2000" b="1" dirty="0">
              <a:solidFill>
                <a:schemeClr val="bg1"/>
              </a:solidFill>
            </a:endParaRPr>
          </a:p>
        </p:txBody>
      </p:sp>
    </p:spTree>
    <p:extLst>
      <p:ext uri="{BB962C8B-B14F-4D97-AF65-F5344CB8AC3E}">
        <p14:creationId xmlns:p14="http://schemas.microsoft.com/office/powerpoint/2010/main" val="868482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8767406" cy="5447645"/>
          </a:xfrm>
          <a:prstGeom prst="rect">
            <a:avLst/>
          </a:prstGeom>
          <a:noFill/>
        </p:spPr>
        <p:txBody>
          <a:bodyPr wrap="square" rtlCol="0">
            <a:spAutoFit/>
          </a:bodyPr>
          <a:lstStyle/>
          <a:p>
            <a:pPr lvl="0">
              <a:buClr>
                <a:srgbClr val="333399"/>
              </a:buClr>
            </a:pPr>
            <a:endParaRPr lang="en-US" sz="2000" b="1" dirty="0" smtClean="0">
              <a:solidFill>
                <a:srgbClr val="7030A0"/>
              </a:solidFill>
              <a:ea typeface="MS PGothic" pitchFamily="34" charset="-128"/>
            </a:endParaRPr>
          </a:p>
          <a:p>
            <a:pPr algn="ctr">
              <a:buClr>
                <a:schemeClr val="accent2"/>
              </a:buClr>
            </a:pPr>
            <a:r>
              <a:rPr lang="en-US" sz="2000" b="1" dirty="0">
                <a:solidFill>
                  <a:srgbClr val="7030A0"/>
                </a:solidFill>
                <a:ea typeface="MS PGothic" pitchFamily="34" charset="-128"/>
              </a:rPr>
              <a:t> </a:t>
            </a:r>
            <a:r>
              <a:rPr lang="en-US" sz="2000" b="1" dirty="0" smtClean="0">
                <a:solidFill>
                  <a:srgbClr val="7030A0"/>
                </a:solidFill>
                <a:ea typeface="MS PGothic" pitchFamily="34" charset="-128"/>
              </a:rPr>
              <a:t>   </a:t>
            </a:r>
            <a:r>
              <a:rPr lang="en-US" sz="2000" b="1" u="sng" dirty="0" smtClean="0">
                <a:solidFill>
                  <a:srgbClr val="0000FF"/>
                </a:solidFill>
                <a:ea typeface="MS PGothic" pitchFamily="34" charset="-128"/>
              </a:rPr>
              <a:t>Drop Locations for Orlando Area drop shipments</a:t>
            </a:r>
          </a:p>
          <a:p>
            <a:pPr algn="ctr">
              <a:buClr>
                <a:schemeClr val="accent2"/>
              </a:buClr>
            </a:pPr>
            <a:r>
              <a:rPr lang="en-US" sz="2000" b="1" u="sng" dirty="0" smtClean="0">
                <a:solidFill>
                  <a:srgbClr val="0000FF"/>
                </a:solidFill>
                <a:ea typeface="MS PGothic" pitchFamily="34" charset="-128"/>
              </a:rPr>
              <a:t>(mailings entered at Mid FL BMEU)</a:t>
            </a:r>
            <a:endParaRPr lang="en-US" sz="2000" b="1" dirty="0" smtClean="0">
              <a:solidFill>
                <a:srgbClr val="0000FF"/>
              </a:solidFill>
              <a:ea typeface="MS PGothic" pitchFamily="34" charset="-128"/>
            </a:endParaRPr>
          </a:p>
          <a:p>
            <a:pPr>
              <a:buClr>
                <a:schemeClr val="accent2"/>
              </a:buClr>
            </a:pPr>
            <a:endParaRPr lang="en-US" sz="2000" b="1" dirty="0">
              <a:solidFill>
                <a:srgbClr val="0000FF"/>
              </a:solidFill>
              <a:ea typeface="MS PGothic" pitchFamily="34" charset="-128"/>
            </a:endParaRPr>
          </a:p>
          <a:p>
            <a:pPr marL="342900" indent="-342900">
              <a:buClr>
                <a:schemeClr val="accent2"/>
              </a:buClr>
              <a:buFont typeface="Arial" panose="020B0604020202020204" pitchFamily="34" charset="0"/>
              <a:buChar char="•"/>
            </a:pPr>
            <a:r>
              <a:rPr lang="en-US" b="1" dirty="0" smtClean="0">
                <a:ea typeface="MS PGothic" pitchFamily="34" charset="-128"/>
              </a:rPr>
              <a:t>Orlando P&amp;DC </a:t>
            </a:r>
            <a:r>
              <a:rPr lang="en-US" b="1" dirty="0" smtClean="0">
                <a:solidFill>
                  <a:srgbClr val="7030A0"/>
                </a:solidFill>
                <a:ea typeface="MS PGothic" pitchFamily="34" charset="-128"/>
              </a:rPr>
              <a:t>– 10401 Post Office Blvd. Orlando, FL 32862</a:t>
            </a:r>
          </a:p>
          <a:p>
            <a:pPr marL="342900" indent="-342900">
              <a:buClr>
                <a:schemeClr val="accent2"/>
              </a:buClr>
              <a:buFont typeface="Arial" panose="020B0604020202020204" pitchFamily="34" charset="0"/>
              <a:buChar char="•"/>
            </a:pPr>
            <a:r>
              <a:rPr lang="en-US" b="1" dirty="0" smtClean="0">
                <a:ea typeface="MS PGothic" pitchFamily="34" charset="-128"/>
              </a:rPr>
              <a:t>Seminole P&amp;DC </a:t>
            </a:r>
            <a:r>
              <a:rPr lang="en-US" b="1" dirty="0" smtClean="0">
                <a:solidFill>
                  <a:srgbClr val="7030A0"/>
                </a:solidFill>
                <a:ea typeface="MS PGothic" pitchFamily="34" charset="-128"/>
              </a:rPr>
              <a:t>– 2036 E Landstreet Rd. Orlando, FL 32824</a:t>
            </a:r>
          </a:p>
          <a:p>
            <a:pPr marL="342900" indent="-342900">
              <a:buClr>
                <a:schemeClr val="accent2"/>
              </a:buClr>
              <a:buFont typeface="Arial" panose="020B0604020202020204" pitchFamily="34" charset="0"/>
              <a:buChar char="•"/>
            </a:pPr>
            <a:endParaRPr lang="en-US" sz="2000" b="1" dirty="0">
              <a:solidFill>
                <a:srgbClr val="7030A0"/>
              </a:solidFill>
              <a:ea typeface="MS PGothic" pitchFamily="34" charset="-128"/>
            </a:endParaRPr>
          </a:p>
          <a:p>
            <a:pPr algn="ctr">
              <a:buClr>
                <a:schemeClr val="accent2"/>
              </a:buClr>
            </a:pPr>
            <a:r>
              <a:rPr lang="en-US" sz="2000" b="1" dirty="0">
                <a:solidFill>
                  <a:srgbClr val="7030A0"/>
                </a:solidFill>
                <a:ea typeface="MS PGothic" pitchFamily="34" charset="-128"/>
              </a:rPr>
              <a:t> </a:t>
            </a:r>
            <a:r>
              <a:rPr lang="en-US" sz="2000" b="1" u="sng" dirty="0">
                <a:solidFill>
                  <a:srgbClr val="0000FF"/>
                </a:solidFill>
                <a:ea typeface="MS PGothic" pitchFamily="34" charset="-128"/>
              </a:rPr>
              <a:t>Drop </a:t>
            </a:r>
            <a:r>
              <a:rPr lang="en-US" sz="2000" b="1" u="sng" dirty="0" smtClean="0">
                <a:solidFill>
                  <a:srgbClr val="0000FF"/>
                </a:solidFill>
                <a:ea typeface="MS PGothic" pitchFamily="34" charset="-128"/>
              </a:rPr>
              <a:t>Location </a:t>
            </a:r>
            <a:r>
              <a:rPr lang="en-US" sz="2000" b="1" u="sng" dirty="0">
                <a:solidFill>
                  <a:srgbClr val="0000FF"/>
                </a:solidFill>
                <a:ea typeface="MS PGothic" pitchFamily="34" charset="-128"/>
              </a:rPr>
              <a:t>for </a:t>
            </a:r>
            <a:r>
              <a:rPr lang="en-US" sz="2000" b="1" u="sng" dirty="0" smtClean="0">
                <a:solidFill>
                  <a:srgbClr val="0000FF"/>
                </a:solidFill>
                <a:ea typeface="MS PGothic" pitchFamily="34" charset="-128"/>
              </a:rPr>
              <a:t>Manasota P&amp;DC drop shipments</a:t>
            </a:r>
          </a:p>
          <a:p>
            <a:pPr algn="ctr">
              <a:buClr>
                <a:schemeClr val="accent2"/>
              </a:buClr>
            </a:pPr>
            <a:r>
              <a:rPr lang="en-US" sz="2000" b="1" u="sng" dirty="0" smtClean="0">
                <a:solidFill>
                  <a:srgbClr val="0000FF"/>
                </a:solidFill>
                <a:ea typeface="MS PGothic" pitchFamily="34" charset="-128"/>
              </a:rPr>
              <a:t>(mailings entered at St. Petersburg and Lakeland BMEU’s) </a:t>
            </a:r>
            <a:endParaRPr lang="en-US" sz="2000" b="1" dirty="0" smtClean="0">
              <a:solidFill>
                <a:srgbClr val="7030A0"/>
              </a:solidFill>
              <a:ea typeface="MS PGothic" pitchFamily="34" charset="-128"/>
            </a:endParaRPr>
          </a:p>
          <a:p>
            <a:pPr marL="342900" indent="-342900">
              <a:buClr>
                <a:schemeClr val="accent2"/>
              </a:buClr>
              <a:buFont typeface="Arial" panose="020B0604020202020204" pitchFamily="34" charset="0"/>
              <a:buChar char="•"/>
            </a:pPr>
            <a:endParaRPr lang="en-US" sz="2000" b="1" dirty="0" smtClean="0">
              <a:solidFill>
                <a:srgbClr val="0000FF"/>
              </a:solidFill>
              <a:ea typeface="MS PGothic" pitchFamily="34" charset="-128"/>
            </a:endParaRPr>
          </a:p>
          <a:p>
            <a:pPr marL="342900" indent="-342900">
              <a:buClr>
                <a:schemeClr val="accent2"/>
              </a:buClr>
              <a:buFont typeface="Arial" panose="020B0604020202020204" pitchFamily="34" charset="0"/>
              <a:buChar char="•"/>
            </a:pPr>
            <a:r>
              <a:rPr lang="en-US" b="1" dirty="0" smtClean="0">
                <a:solidFill>
                  <a:srgbClr val="7030A0"/>
                </a:solidFill>
                <a:ea typeface="MS PGothic" pitchFamily="34" charset="-128"/>
              </a:rPr>
              <a:t>850 Tallevast Rd. Sarasota, FL 34260</a:t>
            </a:r>
          </a:p>
          <a:p>
            <a:pPr marL="342900" indent="-342900" algn="ctr">
              <a:buClr>
                <a:schemeClr val="accent2"/>
              </a:buClr>
              <a:buFont typeface="Arial" panose="020B0604020202020204" pitchFamily="34" charset="0"/>
              <a:buChar char="•"/>
            </a:pPr>
            <a:endParaRPr lang="en-US" sz="2000" b="1" dirty="0">
              <a:solidFill>
                <a:srgbClr val="0000FF"/>
              </a:solidFill>
              <a:ea typeface="MS PGothic" pitchFamily="34" charset="-128"/>
            </a:endParaRPr>
          </a:p>
          <a:p>
            <a:pPr algn="ctr">
              <a:buClr>
                <a:schemeClr val="accent2"/>
              </a:buClr>
            </a:pPr>
            <a:r>
              <a:rPr lang="en-US" b="1" u="sng" dirty="0">
                <a:solidFill>
                  <a:srgbClr val="0000FF"/>
                </a:solidFill>
                <a:ea typeface="MS PGothic" pitchFamily="34" charset="-128"/>
              </a:rPr>
              <a:t>Drop </a:t>
            </a:r>
            <a:r>
              <a:rPr lang="en-US" b="1" u="sng" dirty="0" smtClean="0">
                <a:solidFill>
                  <a:srgbClr val="0000FF"/>
                </a:solidFill>
                <a:ea typeface="MS PGothic" pitchFamily="34" charset="-128"/>
              </a:rPr>
              <a:t>Location </a:t>
            </a:r>
            <a:r>
              <a:rPr lang="en-US" b="1" u="sng" dirty="0">
                <a:solidFill>
                  <a:srgbClr val="0000FF"/>
                </a:solidFill>
                <a:ea typeface="MS PGothic" pitchFamily="34" charset="-128"/>
              </a:rPr>
              <a:t>for </a:t>
            </a:r>
            <a:r>
              <a:rPr lang="en-US" b="1" u="sng" dirty="0" smtClean="0">
                <a:solidFill>
                  <a:srgbClr val="0000FF"/>
                </a:solidFill>
                <a:ea typeface="MS PGothic" pitchFamily="34" charset="-128"/>
              </a:rPr>
              <a:t>Ft. Myers P&amp;DC drop </a:t>
            </a:r>
            <a:r>
              <a:rPr lang="en-US" b="1" u="sng" dirty="0">
                <a:solidFill>
                  <a:srgbClr val="0000FF"/>
                </a:solidFill>
                <a:ea typeface="MS PGothic" pitchFamily="34" charset="-128"/>
              </a:rPr>
              <a:t>shipments</a:t>
            </a:r>
            <a:r>
              <a:rPr lang="en-US" b="1" dirty="0">
                <a:solidFill>
                  <a:srgbClr val="0000FF"/>
                </a:solidFill>
                <a:ea typeface="MS PGothic" pitchFamily="34" charset="-128"/>
              </a:rPr>
              <a:t>:</a:t>
            </a:r>
            <a:endParaRPr lang="en-US" b="1" dirty="0">
              <a:solidFill>
                <a:srgbClr val="7030A0"/>
              </a:solidFill>
              <a:ea typeface="MS PGothic" pitchFamily="34" charset="-128"/>
            </a:endParaRPr>
          </a:p>
          <a:p>
            <a:pPr>
              <a:buClr>
                <a:schemeClr val="accent2"/>
              </a:buClr>
            </a:pPr>
            <a:endParaRPr lang="en-US" b="1" dirty="0" smtClean="0">
              <a:solidFill>
                <a:srgbClr val="0000FF"/>
              </a:solidFill>
              <a:ea typeface="MS PGothic" pitchFamily="34" charset="-128"/>
            </a:endParaRPr>
          </a:p>
          <a:p>
            <a:pPr marL="342900" indent="-342900">
              <a:buClr>
                <a:schemeClr val="accent2"/>
              </a:buClr>
              <a:buFont typeface="Arial" panose="020B0604020202020204" pitchFamily="34" charset="0"/>
              <a:buChar char="•"/>
            </a:pPr>
            <a:r>
              <a:rPr lang="en-US" b="1" dirty="0" smtClean="0">
                <a:solidFill>
                  <a:srgbClr val="7030A0"/>
                </a:solidFill>
                <a:ea typeface="MS PGothic" pitchFamily="34" charset="-128"/>
              </a:rPr>
              <a:t>14080 Jetport Loop Ft. Myers, FL 33913</a:t>
            </a:r>
          </a:p>
          <a:p>
            <a:pPr>
              <a:buClr>
                <a:schemeClr val="accent2"/>
              </a:buClr>
            </a:pPr>
            <a:endParaRPr lang="en-US" sz="2400" b="1" dirty="0">
              <a:solidFill>
                <a:srgbClr val="0000FF"/>
              </a:solidFill>
              <a:ea typeface="MS PGothic" pitchFamily="34" charset="-128"/>
            </a:endParaRPr>
          </a:p>
          <a:p>
            <a:pPr>
              <a:buClr>
                <a:schemeClr val="accent2"/>
              </a:buClr>
            </a:pPr>
            <a:r>
              <a:rPr lang="en-US" b="1" dirty="0" smtClean="0">
                <a:solidFill>
                  <a:srgbClr val="0000FF"/>
                </a:solidFill>
                <a:ea typeface="MS PGothic" pitchFamily="34" charset="-128"/>
              </a:rPr>
              <a:t>NOTE: </a:t>
            </a:r>
            <a:r>
              <a:rPr lang="en-US" dirty="0" smtClean="0">
                <a:ea typeface="MS PGothic" pitchFamily="34" charset="-128"/>
              </a:rPr>
              <a:t>Use the FAST system to determine which mailings can be dropped at each location. </a:t>
            </a:r>
          </a:p>
        </p:txBody>
      </p:sp>
      <p:sp>
        <p:nvSpPr>
          <p:cNvPr id="3" name="TextBox 2"/>
          <p:cNvSpPr txBox="1"/>
          <p:nvPr/>
        </p:nvSpPr>
        <p:spPr>
          <a:xfrm>
            <a:off x="3048000" y="105174"/>
            <a:ext cx="5937120" cy="707886"/>
          </a:xfrm>
          <a:prstGeom prst="rect">
            <a:avLst/>
          </a:prstGeom>
          <a:noFill/>
        </p:spPr>
        <p:txBody>
          <a:bodyPr wrap="square" rtlCol="0">
            <a:spAutoFit/>
          </a:bodyPr>
          <a:lstStyle/>
          <a:p>
            <a:pPr algn="r"/>
            <a:r>
              <a:rPr lang="en-US" sz="2000" b="1" dirty="0" smtClean="0">
                <a:solidFill>
                  <a:schemeClr val="bg1"/>
                </a:solidFill>
              </a:rPr>
              <a:t>Drop Shipment Locations For Suncoast District Non Co-Located Temporary SCF BME sites: </a:t>
            </a:r>
            <a:endParaRPr lang="en-US" sz="2000" b="1" dirty="0">
              <a:solidFill>
                <a:schemeClr val="bg1"/>
              </a:solidFill>
            </a:endParaRPr>
          </a:p>
        </p:txBody>
      </p:sp>
    </p:spTree>
    <p:extLst>
      <p:ext uri="{BB962C8B-B14F-4D97-AF65-F5344CB8AC3E}">
        <p14:creationId xmlns:p14="http://schemas.microsoft.com/office/powerpoint/2010/main" val="14332980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8767406" cy="5539978"/>
          </a:xfrm>
          <a:prstGeom prst="rect">
            <a:avLst/>
          </a:prstGeom>
          <a:noFill/>
        </p:spPr>
        <p:txBody>
          <a:bodyPr wrap="square" rtlCol="0">
            <a:spAutoFit/>
          </a:bodyPr>
          <a:lstStyle/>
          <a:p>
            <a:pPr>
              <a:buClr>
                <a:schemeClr val="accent2"/>
              </a:buClr>
            </a:pPr>
            <a:r>
              <a:rPr lang="en-US" sz="2400" b="1" dirty="0">
                <a:solidFill>
                  <a:srgbClr val="002060"/>
                </a:solidFill>
                <a:ea typeface="MS PGothic" pitchFamily="34" charset="-128"/>
              </a:rPr>
              <a:t>Service Standard </a:t>
            </a:r>
            <a:r>
              <a:rPr lang="en-US" sz="2400" b="1" dirty="0" smtClean="0">
                <a:solidFill>
                  <a:srgbClr val="002060"/>
                </a:solidFill>
                <a:ea typeface="MS PGothic" pitchFamily="34" charset="-128"/>
              </a:rPr>
              <a:t>Changes</a:t>
            </a:r>
          </a:p>
          <a:p>
            <a:pPr marL="342900" indent="-342900">
              <a:buClr>
                <a:schemeClr val="accent2"/>
              </a:buClr>
              <a:buFont typeface="Wingdings" pitchFamily="2" charset="2"/>
              <a:buChar char="§"/>
            </a:pPr>
            <a:r>
              <a:rPr lang="en-US" dirty="0">
                <a:solidFill>
                  <a:srgbClr val="002060"/>
                </a:solidFill>
                <a:ea typeface="MS PGothic" pitchFamily="34" charset="-128"/>
              </a:rPr>
              <a:t>There will be Service Standard Changes for presort First-Class Mail and Periodical Mail. </a:t>
            </a:r>
          </a:p>
          <a:p>
            <a:pPr marL="342900" indent="-342900">
              <a:buClr>
                <a:schemeClr val="accent2"/>
              </a:buClr>
              <a:buFont typeface="Wingdings" pitchFamily="2" charset="2"/>
              <a:buChar char="§"/>
            </a:pPr>
            <a:endParaRPr lang="en-US" dirty="0">
              <a:solidFill>
                <a:srgbClr val="002060"/>
              </a:solidFill>
              <a:ea typeface="MS PGothic" pitchFamily="34" charset="-128"/>
            </a:endParaRPr>
          </a:p>
          <a:p>
            <a:pPr marL="285750" indent="-285750">
              <a:buClr>
                <a:schemeClr val="accent2"/>
              </a:buClr>
              <a:buFont typeface="Arial" panose="020B0604020202020204" pitchFamily="34" charset="0"/>
              <a:buChar char="•"/>
            </a:pPr>
            <a:r>
              <a:rPr lang="en-US" b="1" dirty="0">
                <a:solidFill>
                  <a:srgbClr val="002060"/>
                </a:solidFill>
                <a:ea typeface="MS PGothic" pitchFamily="34" charset="-128"/>
              </a:rPr>
              <a:t>For First-Class Mail </a:t>
            </a:r>
            <a:r>
              <a:rPr lang="en-US" b="1" dirty="0">
                <a:solidFill>
                  <a:srgbClr val="FF0000"/>
                </a:solidFill>
                <a:ea typeface="MS PGothic" pitchFamily="34" charset="-128"/>
              </a:rPr>
              <a:t>Presort</a:t>
            </a:r>
            <a:r>
              <a:rPr lang="en-US" dirty="0">
                <a:solidFill>
                  <a:srgbClr val="002060"/>
                </a:solidFill>
                <a:ea typeface="MS PGothic" pitchFamily="34" charset="-128"/>
              </a:rPr>
              <a:t>: Properly prepared and containerized intra-SCF Presort FCM volume </a:t>
            </a:r>
            <a:r>
              <a:rPr lang="en-US" b="1" i="1" dirty="0">
                <a:solidFill>
                  <a:srgbClr val="0000FF"/>
                </a:solidFill>
                <a:ea typeface="MS PGothic" pitchFamily="34" charset="-128"/>
              </a:rPr>
              <a:t>entered at the SCF plant </a:t>
            </a:r>
            <a:r>
              <a:rPr lang="en-US" dirty="0">
                <a:solidFill>
                  <a:srgbClr val="002060"/>
                </a:solidFill>
                <a:ea typeface="MS PGothic" pitchFamily="34" charset="-128"/>
              </a:rPr>
              <a:t>by the 08:00 CET for mixed Intra-SCF and by the 12:00 CET for 5-Digit/Scheme will receive </a:t>
            </a:r>
            <a:r>
              <a:rPr lang="en-US" b="1" dirty="0">
                <a:solidFill>
                  <a:srgbClr val="002060"/>
                </a:solidFill>
                <a:ea typeface="MS PGothic" pitchFamily="34" charset="-128"/>
              </a:rPr>
              <a:t>overnight service</a:t>
            </a:r>
            <a:r>
              <a:rPr lang="en-US" dirty="0">
                <a:solidFill>
                  <a:srgbClr val="002060"/>
                </a:solidFill>
                <a:ea typeface="MS PGothic" pitchFamily="34" charset="-128"/>
              </a:rPr>
              <a:t>. </a:t>
            </a:r>
            <a:endParaRPr lang="en-US" dirty="0" smtClean="0">
              <a:solidFill>
                <a:srgbClr val="002060"/>
              </a:solidFill>
              <a:ea typeface="MS PGothic" pitchFamily="34" charset="-128"/>
            </a:endParaRPr>
          </a:p>
          <a:p>
            <a:pPr marL="742950" lvl="1" indent="-285750">
              <a:buClr>
                <a:schemeClr val="accent2"/>
              </a:buClr>
              <a:buFont typeface="Arial" panose="020B0604020202020204" pitchFamily="34" charset="0"/>
              <a:buChar char="•"/>
            </a:pPr>
            <a:r>
              <a:rPr lang="en-US" dirty="0" smtClean="0">
                <a:solidFill>
                  <a:srgbClr val="002060"/>
                </a:solidFill>
                <a:ea typeface="MS PGothic" pitchFamily="34" charset="-128"/>
              </a:rPr>
              <a:t>Intra-SCF </a:t>
            </a:r>
            <a:r>
              <a:rPr lang="en-US" dirty="0">
                <a:solidFill>
                  <a:srgbClr val="002060"/>
                </a:solidFill>
                <a:ea typeface="MS PGothic" pitchFamily="34" charset="-128"/>
              </a:rPr>
              <a:t>single-piece mail or maximum </a:t>
            </a:r>
            <a:r>
              <a:rPr lang="en-US" b="1" dirty="0">
                <a:solidFill>
                  <a:srgbClr val="FF0000"/>
                </a:solidFill>
                <a:ea typeface="MS PGothic" pitchFamily="34" charset="-128"/>
              </a:rPr>
              <a:t>6 hour drive </a:t>
            </a:r>
            <a:r>
              <a:rPr lang="en-US" dirty="0">
                <a:solidFill>
                  <a:srgbClr val="002060"/>
                </a:solidFill>
                <a:ea typeface="MS PGothic" pitchFamily="34" charset="-128"/>
              </a:rPr>
              <a:t>time between originating facility and </a:t>
            </a:r>
            <a:r>
              <a:rPr lang="en-US" b="1" dirty="0">
                <a:solidFill>
                  <a:srgbClr val="FF0000"/>
                </a:solidFill>
                <a:ea typeface="MS PGothic" pitchFamily="34" charset="-128"/>
              </a:rPr>
              <a:t>SCF</a:t>
            </a:r>
            <a:r>
              <a:rPr lang="en-US" dirty="0">
                <a:solidFill>
                  <a:srgbClr val="002060"/>
                </a:solidFill>
                <a:ea typeface="MS PGothic" pitchFamily="34" charset="-128"/>
              </a:rPr>
              <a:t> facility will receive </a:t>
            </a:r>
            <a:r>
              <a:rPr lang="en-US" b="1" dirty="0">
                <a:solidFill>
                  <a:srgbClr val="002060"/>
                </a:solidFill>
                <a:ea typeface="MS PGothic" pitchFamily="34" charset="-128"/>
              </a:rPr>
              <a:t>2-Day Service </a:t>
            </a:r>
            <a:endParaRPr lang="en-US" b="1" dirty="0" smtClean="0">
              <a:solidFill>
                <a:srgbClr val="002060"/>
              </a:solidFill>
              <a:ea typeface="MS PGothic" pitchFamily="34" charset="-128"/>
            </a:endParaRPr>
          </a:p>
          <a:p>
            <a:pPr marL="742950" lvl="1" indent="-285750">
              <a:buClr>
                <a:schemeClr val="accent2"/>
              </a:buClr>
              <a:buFont typeface="Arial" panose="020B0604020202020204" pitchFamily="34" charset="0"/>
              <a:buChar char="•"/>
            </a:pPr>
            <a:r>
              <a:rPr lang="en-US" dirty="0" smtClean="0">
                <a:solidFill>
                  <a:srgbClr val="002060"/>
                </a:solidFill>
                <a:ea typeface="MS PGothic" pitchFamily="34" charset="-128"/>
              </a:rPr>
              <a:t>Everything </a:t>
            </a:r>
            <a:r>
              <a:rPr lang="en-US" dirty="0">
                <a:solidFill>
                  <a:srgbClr val="002060"/>
                </a:solidFill>
                <a:ea typeface="MS PGothic" pitchFamily="34" charset="-128"/>
              </a:rPr>
              <a:t>else will receive </a:t>
            </a:r>
            <a:r>
              <a:rPr lang="en-US" b="1" dirty="0">
                <a:solidFill>
                  <a:srgbClr val="002060"/>
                </a:solidFill>
                <a:ea typeface="MS PGothic" pitchFamily="34" charset="-128"/>
              </a:rPr>
              <a:t>3-5 day</a:t>
            </a:r>
            <a:r>
              <a:rPr lang="en-US" b="1" dirty="0" smtClean="0">
                <a:solidFill>
                  <a:srgbClr val="002060"/>
                </a:solidFill>
                <a:ea typeface="MS PGothic" pitchFamily="34" charset="-128"/>
              </a:rPr>
              <a:t>.</a:t>
            </a:r>
          </a:p>
          <a:p>
            <a:pPr>
              <a:buClr>
                <a:schemeClr val="accent2"/>
              </a:buClr>
            </a:pPr>
            <a:r>
              <a:rPr lang="en-US" dirty="0">
                <a:solidFill>
                  <a:srgbClr val="002060"/>
                </a:solidFill>
                <a:ea typeface="MS PGothic" pitchFamily="34" charset="-128"/>
              </a:rPr>
              <a:t>	</a:t>
            </a:r>
          </a:p>
          <a:p>
            <a:pPr marL="342900" indent="-342900">
              <a:buClr>
                <a:schemeClr val="accent2"/>
              </a:buClr>
              <a:buFont typeface="Wingdings" pitchFamily="2" charset="2"/>
              <a:buChar char="§"/>
            </a:pPr>
            <a:r>
              <a:rPr lang="en-US" b="1" dirty="0">
                <a:solidFill>
                  <a:srgbClr val="002060"/>
                </a:solidFill>
                <a:ea typeface="MS PGothic" pitchFamily="34" charset="-128"/>
              </a:rPr>
              <a:t>End-to-End Periodicals </a:t>
            </a:r>
            <a:r>
              <a:rPr lang="en-US" dirty="0">
                <a:solidFill>
                  <a:srgbClr val="002060"/>
                </a:solidFill>
                <a:ea typeface="MS PGothic" pitchFamily="34" charset="-128"/>
              </a:rPr>
              <a:t>transported with First-Class Mail pieces on surface transportation move to a </a:t>
            </a:r>
            <a:r>
              <a:rPr lang="en-US" dirty="0" smtClean="0">
                <a:solidFill>
                  <a:srgbClr val="002060"/>
                </a:solidFill>
                <a:ea typeface="MS PGothic" pitchFamily="34" charset="-128"/>
              </a:rPr>
              <a:t>minimum 3-day </a:t>
            </a:r>
            <a:r>
              <a:rPr lang="en-US" dirty="0">
                <a:solidFill>
                  <a:srgbClr val="002060"/>
                </a:solidFill>
                <a:ea typeface="MS PGothic" pitchFamily="34" charset="-128"/>
              </a:rPr>
              <a:t>service standard (equal to the sum of 1 day plus the FCM service standard).  </a:t>
            </a:r>
            <a:endParaRPr lang="en-US" dirty="0" smtClean="0">
              <a:solidFill>
                <a:srgbClr val="002060"/>
              </a:solidFill>
              <a:ea typeface="MS PGothic" pitchFamily="34" charset="-128"/>
            </a:endParaRPr>
          </a:p>
          <a:p>
            <a:pPr marL="800100" lvl="1" indent="-342900">
              <a:buClr>
                <a:schemeClr val="accent2"/>
              </a:buClr>
              <a:buFont typeface="Wingdings" pitchFamily="2" charset="2"/>
              <a:buChar char="§"/>
            </a:pPr>
            <a:r>
              <a:rPr lang="en-US" dirty="0" smtClean="0">
                <a:solidFill>
                  <a:srgbClr val="002060"/>
                </a:solidFill>
                <a:ea typeface="MS PGothic" pitchFamily="34" charset="-128"/>
              </a:rPr>
              <a:t>There </a:t>
            </a:r>
            <a:r>
              <a:rPr lang="en-US" dirty="0">
                <a:solidFill>
                  <a:srgbClr val="002060"/>
                </a:solidFill>
                <a:ea typeface="MS PGothic" pitchFamily="34" charset="-128"/>
              </a:rPr>
              <a:t>is no change to destination entered Periodicals</a:t>
            </a:r>
            <a:r>
              <a:rPr lang="en-US" dirty="0" smtClean="0">
                <a:solidFill>
                  <a:srgbClr val="002060"/>
                </a:solidFill>
                <a:ea typeface="MS PGothic" pitchFamily="34" charset="-128"/>
              </a:rPr>
              <a:t>.”</a:t>
            </a:r>
          </a:p>
          <a:p>
            <a:pPr lvl="1">
              <a:buClr>
                <a:schemeClr val="accent2"/>
              </a:buClr>
            </a:pPr>
            <a:endParaRPr lang="en-US" dirty="0" smtClean="0">
              <a:solidFill>
                <a:srgbClr val="002060"/>
              </a:solidFill>
              <a:ea typeface="MS PGothic" pitchFamily="34" charset="-128"/>
            </a:endParaRPr>
          </a:p>
          <a:p>
            <a:pPr marL="285750" indent="-285750">
              <a:buClr>
                <a:schemeClr val="accent2"/>
              </a:buClr>
              <a:buFont typeface="Arial" panose="020B0604020202020204" pitchFamily="34" charset="0"/>
              <a:buChar char="•"/>
            </a:pPr>
            <a:r>
              <a:rPr lang="en-US" b="1" dirty="0" smtClean="0">
                <a:solidFill>
                  <a:srgbClr val="002060"/>
                </a:solidFill>
                <a:ea typeface="MS PGothic" pitchFamily="34" charset="-128"/>
              </a:rPr>
              <a:t>All Current Delivery Standards can be found at </a:t>
            </a:r>
            <a:r>
              <a:rPr lang="en-US" b="1" dirty="0" smtClean="0">
                <a:solidFill>
                  <a:srgbClr val="0000FF"/>
                </a:solidFill>
                <a:ea typeface="MS PGothic" pitchFamily="34" charset="-128"/>
              </a:rPr>
              <a:t>Ribbs.usps.gov</a:t>
            </a:r>
            <a:r>
              <a:rPr lang="en-US" b="1" dirty="0" smtClean="0">
                <a:solidFill>
                  <a:srgbClr val="002060"/>
                </a:solidFill>
                <a:ea typeface="MS PGothic" pitchFamily="34" charset="-128"/>
              </a:rPr>
              <a:t> under the </a:t>
            </a:r>
            <a:r>
              <a:rPr lang="en-US" b="1" i="1" dirty="0" smtClean="0">
                <a:solidFill>
                  <a:srgbClr val="002060"/>
                </a:solidFill>
                <a:ea typeface="MS PGothic" pitchFamily="34" charset="-128"/>
              </a:rPr>
              <a:t>Service Standards (formerly Modern Service Standards) link</a:t>
            </a:r>
            <a:endParaRPr lang="en-US" b="1" dirty="0">
              <a:solidFill>
                <a:srgbClr val="002060"/>
              </a:solidFill>
              <a:ea typeface="MS PGothic" pitchFamily="34" charset="-128"/>
            </a:endParaRPr>
          </a:p>
          <a:p>
            <a:pPr marL="342900" indent="-342900">
              <a:buClr>
                <a:schemeClr val="accent2"/>
              </a:buClr>
              <a:buFont typeface="Wingdings" pitchFamily="2" charset="2"/>
              <a:buChar char="§"/>
            </a:pPr>
            <a:endParaRPr lang="en-US" sz="2400" b="1" dirty="0">
              <a:solidFill>
                <a:srgbClr val="002060"/>
              </a:solidFill>
              <a:ea typeface="MS PGothic" pitchFamily="34" charset="-128"/>
            </a:endParaRPr>
          </a:p>
        </p:txBody>
      </p:sp>
      <p:sp>
        <p:nvSpPr>
          <p:cNvPr id="3" name="TextBox 2"/>
          <p:cNvSpPr txBox="1"/>
          <p:nvPr/>
        </p:nvSpPr>
        <p:spPr>
          <a:xfrm>
            <a:off x="3581400" y="147935"/>
            <a:ext cx="5414606" cy="461665"/>
          </a:xfrm>
          <a:prstGeom prst="rect">
            <a:avLst/>
          </a:prstGeom>
          <a:noFill/>
        </p:spPr>
        <p:txBody>
          <a:bodyPr wrap="square" rtlCol="0">
            <a:spAutoFit/>
          </a:bodyPr>
          <a:lstStyle/>
          <a:p>
            <a:pPr algn="r"/>
            <a:r>
              <a:rPr lang="en-US" sz="2400" b="1" dirty="0" smtClean="0">
                <a:solidFill>
                  <a:schemeClr val="bg1"/>
                </a:solidFill>
              </a:rPr>
              <a:t>Upcoming Changes</a:t>
            </a:r>
            <a:endParaRPr lang="en-US" sz="2400" b="1" dirty="0">
              <a:solidFill>
                <a:schemeClr val="bg1"/>
              </a:solidFill>
            </a:endParaRPr>
          </a:p>
        </p:txBody>
      </p:sp>
    </p:spTree>
    <p:extLst>
      <p:ext uri="{BB962C8B-B14F-4D97-AF65-F5344CB8AC3E}">
        <p14:creationId xmlns:p14="http://schemas.microsoft.com/office/powerpoint/2010/main" val="736540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5"/>
          <p:cNvSpPr>
            <a:spLocks noChangeArrowheads="1"/>
          </p:cNvSpPr>
          <p:nvPr/>
        </p:nvSpPr>
        <p:spPr bwMode="auto">
          <a:xfrm>
            <a:off x="533400" y="2179638"/>
            <a:ext cx="3810000" cy="434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marL="342900" indent="-342900" eaLnBrk="1" hangingPunct="1">
              <a:spcBef>
                <a:spcPct val="25000"/>
              </a:spcBef>
              <a:buClr>
                <a:schemeClr val="accent2"/>
              </a:buClr>
              <a:buFont typeface="Wingdings" pitchFamily="2" charset="2"/>
              <a:buChar char="§"/>
            </a:pPr>
            <a:r>
              <a:rPr lang="en-US" sz="2400" dirty="0">
                <a:solidFill>
                  <a:srgbClr val="002060"/>
                </a:solidFill>
                <a:ea typeface="MS PGothic" pitchFamily="34" charset="-128"/>
              </a:rPr>
              <a:t>Enables mailers to plan consolidation implementation progress</a:t>
            </a:r>
          </a:p>
          <a:p>
            <a:pPr marL="457200" indent="-457200">
              <a:spcBef>
                <a:spcPts val="600"/>
              </a:spcBef>
              <a:buFont typeface="Wingdings" pitchFamily="2" charset="2"/>
              <a:buChar char="§"/>
            </a:pPr>
            <a:endParaRPr lang="en-US" sz="2800" b="1" dirty="0">
              <a:solidFill>
                <a:srgbClr val="002060"/>
              </a:solidFill>
            </a:endParaRPr>
          </a:p>
          <a:p>
            <a:pPr marL="457200" indent="-457200">
              <a:spcBef>
                <a:spcPts val="600"/>
              </a:spcBef>
              <a:buFont typeface="Wingdings" pitchFamily="2" charset="2"/>
              <a:buChar char="§"/>
            </a:pPr>
            <a:endParaRPr lang="en-US" sz="2800" b="1" dirty="0">
              <a:solidFill>
                <a:srgbClr val="002060"/>
              </a:solidFill>
            </a:endParaRPr>
          </a:p>
          <a:p>
            <a:pPr marL="342900" indent="-342900" eaLnBrk="1" hangingPunct="1">
              <a:spcBef>
                <a:spcPct val="25000"/>
              </a:spcBef>
              <a:buClr>
                <a:schemeClr val="accent2"/>
              </a:buClr>
              <a:buFont typeface="Wingdings" pitchFamily="2" charset="2"/>
              <a:buChar char="§"/>
            </a:pPr>
            <a:r>
              <a:rPr lang="en-US" sz="2400" dirty="0">
                <a:solidFill>
                  <a:srgbClr val="002060"/>
                </a:solidFill>
                <a:ea typeface="MS PGothic" pitchFamily="34" charset="-128"/>
              </a:rPr>
              <a:t>File provides targeted mail move consolidation site information, type, and date</a:t>
            </a:r>
          </a:p>
        </p:txBody>
      </p:sp>
      <p:sp>
        <p:nvSpPr>
          <p:cNvPr id="24" name="Rectangle 23"/>
          <p:cNvSpPr/>
          <p:nvPr/>
        </p:nvSpPr>
        <p:spPr bwMode="auto">
          <a:xfrm>
            <a:off x="5257800" y="4348376"/>
            <a:ext cx="2419350" cy="182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002060"/>
                </a:solidFill>
              </a:rPr>
              <a:t>Mail Move Plan File</a:t>
            </a:r>
          </a:p>
        </p:txBody>
      </p:sp>
      <p:sp>
        <p:nvSpPr>
          <p:cNvPr id="8197" name="Content Placeholder 1"/>
          <p:cNvSpPr txBox="1">
            <a:spLocks/>
          </p:cNvSpPr>
          <p:nvPr/>
        </p:nvSpPr>
        <p:spPr bwMode="auto">
          <a:xfrm>
            <a:off x="365760" y="838200"/>
            <a:ext cx="8412480" cy="106680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eaLnBrk="0" hangingPunct="0">
              <a:defRPr>
                <a:solidFill>
                  <a:schemeClr val="tx1"/>
                </a:solidFill>
                <a:latin typeface="Arial" pitchFamily="34" charset="0"/>
                <a:cs typeface="Arial" pitchFamily="34" charset="0"/>
              </a:defRPr>
            </a:lvl1pPr>
            <a:lvl2pPr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lvl="1" algn="ctr" eaLnBrk="1" hangingPunct="1">
              <a:spcBef>
                <a:spcPct val="20000"/>
              </a:spcBef>
              <a:buFont typeface="Wingdings" pitchFamily="2" charset="2"/>
              <a:buNone/>
            </a:pPr>
            <a:r>
              <a:rPr lang="en-US" sz="2200" b="1" dirty="0">
                <a:solidFill>
                  <a:srgbClr val="002060"/>
                </a:solidFill>
                <a:ea typeface="MS PGothic" pitchFamily="34" charset="-128"/>
              </a:rPr>
              <a:t>Consolidation </a:t>
            </a:r>
            <a:r>
              <a:rPr lang="en-US" sz="2200" b="1" dirty="0" smtClean="0">
                <a:solidFill>
                  <a:srgbClr val="002060"/>
                </a:solidFill>
                <a:ea typeface="MS PGothic" pitchFamily="34" charset="-128"/>
              </a:rPr>
              <a:t>Sites Scheduled </a:t>
            </a:r>
            <a:r>
              <a:rPr lang="en-US" sz="2200" b="1" dirty="0">
                <a:solidFill>
                  <a:srgbClr val="002060"/>
                </a:solidFill>
                <a:ea typeface="MS PGothic" pitchFamily="34" charset="-128"/>
              </a:rPr>
              <a:t>for 2015 </a:t>
            </a:r>
            <a:r>
              <a:rPr lang="en-US" sz="2200" b="1" dirty="0" smtClean="0">
                <a:solidFill>
                  <a:srgbClr val="002060"/>
                </a:solidFill>
                <a:ea typeface="MS PGothic" pitchFamily="34" charset="-128"/>
              </a:rPr>
              <a:t>&amp; </a:t>
            </a:r>
            <a:r>
              <a:rPr lang="en-US" sz="2200" b="1" dirty="0" smtClean="0">
                <a:solidFill>
                  <a:srgbClr val="002060"/>
                </a:solidFill>
                <a:cs typeface="Calibri" pitchFamily="34" charset="0"/>
              </a:rPr>
              <a:t>Mail </a:t>
            </a:r>
            <a:r>
              <a:rPr lang="en-US" sz="2200" b="1" dirty="0">
                <a:solidFill>
                  <a:srgbClr val="002060"/>
                </a:solidFill>
                <a:cs typeface="Calibri" pitchFamily="34" charset="0"/>
              </a:rPr>
              <a:t>Move Plan is updated and posted </a:t>
            </a:r>
            <a:r>
              <a:rPr lang="en-US" sz="2200" b="1" dirty="0" smtClean="0">
                <a:solidFill>
                  <a:srgbClr val="002060"/>
                </a:solidFill>
                <a:cs typeface="Calibri" pitchFamily="34" charset="0"/>
              </a:rPr>
              <a:t>on </a:t>
            </a:r>
            <a:r>
              <a:rPr lang="en-US" sz="2200" b="1" dirty="0">
                <a:solidFill>
                  <a:srgbClr val="002060"/>
                </a:solidFill>
                <a:cs typeface="Calibri" pitchFamily="34" charset="0"/>
              </a:rPr>
              <a:t>RIBBS</a:t>
            </a:r>
            <a:br>
              <a:rPr lang="en-US" sz="2200" b="1" dirty="0">
                <a:solidFill>
                  <a:srgbClr val="002060"/>
                </a:solidFill>
                <a:cs typeface="Calibri" pitchFamily="34" charset="0"/>
              </a:rPr>
            </a:br>
            <a:r>
              <a:rPr lang="en-US" sz="2200" b="1" dirty="0">
                <a:solidFill>
                  <a:srgbClr val="002060"/>
                </a:solidFill>
                <a:cs typeface="Calibri" pitchFamily="34" charset="0"/>
              </a:rPr>
              <a:t>https://ribbs.usps.gov</a:t>
            </a:r>
            <a:endParaRPr lang="en-US" sz="2200" b="1" dirty="0">
              <a:solidFill>
                <a:srgbClr val="002776"/>
              </a:solidFill>
              <a:cs typeface="Calibri" pitchFamily="34" charset="0"/>
            </a:endParaRPr>
          </a:p>
        </p:txBody>
      </p:sp>
      <p:pic>
        <p:nvPicPr>
          <p:cNvPr id="8198"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95800" y="2285953"/>
            <a:ext cx="4000500" cy="1965325"/>
          </a:xfrm>
          <a:prstGeom prst="rect">
            <a:avLst/>
          </a:prstGeom>
          <a:noFill/>
          <a:ln w="349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8199" name="Oval 12"/>
          <p:cNvSpPr>
            <a:spLocks noChangeArrowheads="1"/>
          </p:cNvSpPr>
          <p:nvPr/>
        </p:nvSpPr>
        <p:spPr bwMode="auto">
          <a:xfrm>
            <a:off x="7239000" y="2781300"/>
            <a:ext cx="1295400" cy="296863"/>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sz="2400" dirty="0"/>
          </a:p>
        </p:txBody>
      </p:sp>
      <p:cxnSp>
        <p:nvCxnSpPr>
          <p:cNvPr id="8200" name="Straight Arrow Connector 16"/>
          <p:cNvCxnSpPr>
            <a:cxnSpLocks noChangeShapeType="1"/>
          </p:cNvCxnSpPr>
          <p:nvPr/>
        </p:nvCxnSpPr>
        <p:spPr bwMode="auto">
          <a:xfrm>
            <a:off x="7886700" y="3025775"/>
            <a:ext cx="1588" cy="1458913"/>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17" name="Rectangle 16"/>
          <p:cNvSpPr/>
          <p:nvPr/>
        </p:nvSpPr>
        <p:spPr bwMode="auto">
          <a:xfrm>
            <a:off x="5445125" y="1977741"/>
            <a:ext cx="2101850" cy="182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002060"/>
                </a:solidFill>
              </a:rPr>
              <a:t>RIBBS</a:t>
            </a:r>
          </a:p>
        </p:txBody>
      </p:sp>
      <p:pic>
        <p:nvPicPr>
          <p:cNvPr id="8202"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495800" y="4602163"/>
            <a:ext cx="4038600" cy="200025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3713472" y="110530"/>
            <a:ext cx="5414606" cy="461665"/>
          </a:xfrm>
          <a:prstGeom prst="rect">
            <a:avLst/>
          </a:prstGeom>
          <a:noFill/>
        </p:spPr>
        <p:txBody>
          <a:bodyPr wrap="square" rtlCol="0">
            <a:spAutoFit/>
          </a:bodyPr>
          <a:lstStyle/>
          <a:p>
            <a:pPr algn="r"/>
            <a:r>
              <a:rPr lang="en-US" sz="2400" b="1" dirty="0" smtClean="0">
                <a:solidFill>
                  <a:schemeClr val="bg1"/>
                </a:solidFill>
              </a:rPr>
              <a:t>Upcoming Changes</a:t>
            </a:r>
            <a:endParaRPr lang="en-US" sz="2400" b="1" dirty="0">
              <a:solidFill>
                <a:schemeClr val="bg1"/>
              </a:solidFill>
            </a:endParaRPr>
          </a:p>
        </p:txBody>
      </p:sp>
    </p:spTree>
    <p:extLst>
      <p:ext uri="{BB962C8B-B14F-4D97-AF65-F5344CB8AC3E}">
        <p14:creationId xmlns:p14="http://schemas.microsoft.com/office/powerpoint/2010/main" val="888837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KTCRF0\AppData\Local\Microsoft\Windows\Temporary Internet Files\Content.IE5\02BVUB1Y\MC900441498[1].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743427" y="2590800"/>
            <a:ext cx="3657143" cy="365714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524000" y="1138762"/>
            <a:ext cx="6329006" cy="1015663"/>
          </a:xfrm>
          <a:prstGeom prst="rect">
            <a:avLst/>
          </a:prstGeom>
          <a:noFill/>
        </p:spPr>
        <p:txBody>
          <a:bodyPr wrap="square" rtlCol="0">
            <a:spAutoFit/>
          </a:bodyPr>
          <a:lstStyle/>
          <a:p>
            <a:pPr marL="228600" lvl="0" indent="-228600" algn="ctr" eaLnBrk="0" fontAlgn="base" hangingPunct="0">
              <a:spcBef>
                <a:spcPct val="0"/>
              </a:spcBef>
              <a:spcAft>
                <a:spcPct val="0"/>
              </a:spcAft>
              <a:defRPr/>
            </a:pPr>
            <a:r>
              <a:rPr lang="en-US" sz="6000" dirty="0">
                <a:solidFill>
                  <a:schemeClr val="accent2"/>
                </a:solidFill>
                <a:effectLst>
                  <a:outerShdw blurRad="50800" dist="38100" dir="2700000" algn="tl" rotWithShape="0">
                    <a:prstClr val="black">
                      <a:alpha val="40000"/>
                    </a:prstClr>
                  </a:outerShdw>
                </a:effectLst>
                <a:latin typeface="Arial" pitchFamily="34" charset="0"/>
                <a:ea typeface="ヒラギノ角ゴ Pro W3" pitchFamily="1" charset="-128"/>
                <a:cs typeface="Arial" pitchFamily="34" charset="0"/>
              </a:rPr>
              <a:t>Questions?</a:t>
            </a:r>
          </a:p>
        </p:txBody>
      </p:sp>
    </p:spTree>
    <p:extLst>
      <p:ext uri="{BB962C8B-B14F-4D97-AF65-F5344CB8AC3E}">
        <p14:creationId xmlns:p14="http://schemas.microsoft.com/office/powerpoint/2010/main" val="3043064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914400"/>
            <a:ext cx="8610600" cy="5539978"/>
          </a:xfrm>
          <a:prstGeom prst="rect">
            <a:avLst/>
          </a:prstGeom>
          <a:noFill/>
        </p:spPr>
        <p:txBody>
          <a:bodyPr wrap="square" rtlCol="0">
            <a:spAutoFit/>
          </a:bodyPr>
          <a:lstStyle/>
          <a:p>
            <a:pPr marL="342900" indent="-342900" fontAlgn="base">
              <a:spcAft>
                <a:spcPct val="0"/>
              </a:spcAft>
              <a:buClr>
                <a:srgbClr val="333399"/>
              </a:buClr>
              <a:buFont typeface="Wingdings" pitchFamily="2" charset="2"/>
              <a:buChar char="§"/>
            </a:pPr>
            <a:r>
              <a:rPr lang="en-US" sz="2400" b="1" dirty="0" smtClean="0">
                <a:solidFill>
                  <a:srgbClr val="002060"/>
                </a:solidFill>
                <a:ea typeface="MS PGothic" pitchFamily="34" charset="-128"/>
              </a:rPr>
              <a:t>Background</a:t>
            </a:r>
          </a:p>
          <a:p>
            <a:pPr fontAlgn="base">
              <a:spcAft>
                <a:spcPct val="0"/>
              </a:spcAft>
              <a:buClr>
                <a:srgbClr val="333399"/>
              </a:buClr>
            </a:pPr>
            <a:endParaRPr lang="en-US" sz="2400" b="1" dirty="0" smtClean="0">
              <a:solidFill>
                <a:srgbClr val="002060"/>
              </a:solidFill>
              <a:ea typeface="MS PGothic" pitchFamily="34" charset="-128"/>
            </a:endParaRPr>
          </a:p>
          <a:p>
            <a:pPr marL="342900" indent="-342900" fontAlgn="base">
              <a:spcAft>
                <a:spcPct val="0"/>
              </a:spcAft>
              <a:buClr>
                <a:srgbClr val="333399"/>
              </a:buClr>
              <a:buFont typeface="Wingdings" pitchFamily="2" charset="2"/>
              <a:buChar char="§"/>
            </a:pPr>
            <a:r>
              <a:rPr lang="en-US" sz="2400" b="1" dirty="0" smtClean="0">
                <a:solidFill>
                  <a:srgbClr val="002060"/>
                </a:solidFill>
                <a:ea typeface="MS PGothic" pitchFamily="34" charset="-128"/>
              </a:rPr>
              <a:t>Driving Efficiency</a:t>
            </a:r>
          </a:p>
          <a:p>
            <a:pPr fontAlgn="base">
              <a:spcAft>
                <a:spcPct val="0"/>
              </a:spcAft>
              <a:buClr>
                <a:srgbClr val="333399"/>
              </a:buClr>
            </a:pPr>
            <a:endParaRPr lang="en-US" sz="2400" b="1" dirty="0" smtClean="0">
              <a:solidFill>
                <a:srgbClr val="002060"/>
              </a:solidFill>
              <a:ea typeface="MS PGothic" pitchFamily="34" charset="-128"/>
            </a:endParaRPr>
          </a:p>
          <a:p>
            <a:pPr marL="342900" indent="-342900" fontAlgn="base">
              <a:spcAft>
                <a:spcPct val="0"/>
              </a:spcAft>
              <a:buClr>
                <a:srgbClr val="333399"/>
              </a:buClr>
              <a:buFont typeface="Wingdings" pitchFamily="2" charset="2"/>
              <a:buChar char="§"/>
            </a:pPr>
            <a:r>
              <a:rPr lang="en-US" sz="2400" b="1" dirty="0" smtClean="0">
                <a:solidFill>
                  <a:srgbClr val="002060"/>
                </a:solidFill>
                <a:ea typeface="MS PGothic" pitchFamily="34" charset="-128"/>
              </a:rPr>
              <a:t>Upcoming Changes</a:t>
            </a:r>
          </a:p>
          <a:p>
            <a:pPr fontAlgn="base">
              <a:spcAft>
                <a:spcPct val="0"/>
              </a:spcAft>
              <a:buClr>
                <a:srgbClr val="333399"/>
              </a:buClr>
            </a:pPr>
            <a:r>
              <a:rPr lang="en-US" sz="2400" b="1" dirty="0" smtClean="0">
                <a:solidFill>
                  <a:srgbClr val="002060"/>
                </a:solidFill>
                <a:ea typeface="MS PGothic" pitchFamily="34" charset="-128"/>
              </a:rPr>
              <a:t>       * Consolidation Info on RIBBS</a:t>
            </a:r>
          </a:p>
          <a:p>
            <a:pPr fontAlgn="base">
              <a:spcAft>
                <a:spcPct val="0"/>
              </a:spcAft>
              <a:buClr>
                <a:srgbClr val="333399"/>
              </a:buClr>
            </a:pPr>
            <a:r>
              <a:rPr lang="en-US" sz="2400" b="1" dirty="0">
                <a:solidFill>
                  <a:srgbClr val="002060"/>
                </a:solidFill>
                <a:ea typeface="MS PGothic" pitchFamily="34" charset="-128"/>
              </a:rPr>
              <a:t> </a:t>
            </a:r>
            <a:r>
              <a:rPr lang="en-US" sz="2400" b="1" dirty="0" smtClean="0">
                <a:solidFill>
                  <a:srgbClr val="002060"/>
                </a:solidFill>
                <a:ea typeface="MS PGothic" pitchFamily="34" charset="-128"/>
              </a:rPr>
              <a:t>      * Labeling List Changes</a:t>
            </a:r>
          </a:p>
          <a:p>
            <a:pPr fontAlgn="base">
              <a:spcAft>
                <a:spcPct val="0"/>
              </a:spcAft>
              <a:buClr>
                <a:srgbClr val="333399"/>
              </a:buClr>
            </a:pPr>
            <a:r>
              <a:rPr lang="en-US" sz="2400" b="1" dirty="0">
                <a:solidFill>
                  <a:srgbClr val="002060"/>
                </a:solidFill>
                <a:ea typeface="MS PGothic" pitchFamily="34" charset="-128"/>
              </a:rPr>
              <a:t> </a:t>
            </a:r>
            <a:r>
              <a:rPr lang="en-US" sz="2400" b="1" dirty="0" smtClean="0">
                <a:solidFill>
                  <a:srgbClr val="002060"/>
                </a:solidFill>
                <a:ea typeface="MS PGothic" pitchFamily="34" charset="-128"/>
              </a:rPr>
              <a:t>      * What is: </a:t>
            </a:r>
            <a:r>
              <a:rPr lang="en-US" sz="2000" b="1" dirty="0" smtClean="0">
                <a:solidFill>
                  <a:srgbClr val="002060"/>
                </a:solidFill>
                <a:ea typeface="MS PGothic" pitchFamily="34" charset="-128"/>
              </a:rPr>
              <a:t>Destination Sectional Center Facility Pricing (DSCF) </a:t>
            </a:r>
          </a:p>
          <a:p>
            <a:pPr fontAlgn="base">
              <a:spcAft>
                <a:spcPct val="0"/>
              </a:spcAft>
              <a:buClr>
                <a:srgbClr val="333399"/>
              </a:buClr>
            </a:pPr>
            <a:r>
              <a:rPr lang="en-US" sz="2000" b="1" dirty="0">
                <a:solidFill>
                  <a:srgbClr val="002060"/>
                </a:solidFill>
                <a:ea typeface="MS PGothic" pitchFamily="34" charset="-128"/>
              </a:rPr>
              <a:t> </a:t>
            </a:r>
            <a:r>
              <a:rPr lang="en-US" sz="2000" b="1" dirty="0" smtClean="0">
                <a:solidFill>
                  <a:srgbClr val="002060"/>
                </a:solidFill>
                <a:ea typeface="MS PGothic" pitchFamily="34" charset="-128"/>
              </a:rPr>
              <a:t>           and Co-Located and Non Co-Located Facilities</a:t>
            </a:r>
          </a:p>
          <a:p>
            <a:pPr fontAlgn="base">
              <a:spcAft>
                <a:spcPct val="0"/>
              </a:spcAft>
              <a:buClr>
                <a:srgbClr val="333399"/>
              </a:buClr>
            </a:pPr>
            <a:r>
              <a:rPr lang="en-US" sz="2400" b="1" dirty="0">
                <a:solidFill>
                  <a:srgbClr val="002060"/>
                </a:solidFill>
                <a:ea typeface="MS PGothic" pitchFamily="34" charset="-128"/>
              </a:rPr>
              <a:t> </a:t>
            </a:r>
            <a:r>
              <a:rPr lang="en-US" sz="2400" b="1" dirty="0" smtClean="0">
                <a:solidFill>
                  <a:srgbClr val="002060"/>
                </a:solidFill>
                <a:ea typeface="MS PGothic" pitchFamily="34" charset="-128"/>
              </a:rPr>
              <a:t>      * DSCF Pricing: Why the Change</a:t>
            </a:r>
          </a:p>
          <a:p>
            <a:pPr fontAlgn="base">
              <a:spcAft>
                <a:spcPct val="0"/>
              </a:spcAft>
              <a:buClr>
                <a:srgbClr val="333399"/>
              </a:buClr>
            </a:pPr>
            <a:r>
              <a:rPr lang="en-US" sz="2400" b="1" dirty="0">
                <a:solidFill>
                  <a:srgbClr val="002060"/>
                </a:solidFill>
                <a:ea typeface="MS PGothic" pitchFamily="34" charset="-128"/>
              </a:rPr>
              <a:t> </a:t>
            </a:r>
            <a:r>
              <a:rPr lang="en-US" sz="2400" b="1" dirty="0" smtClean="0">
                <a:solidFill>
                  <a:srgbClr val="002060"/>
                </a:solidFill>
                <a:ea typeface="MS PGothic" pitchFamily="34" charset="-128"/>
              </a:rPr>
              <a:t>      * DSCF Discounts changes and affected locations</a:t>
            </a:r>
          </a:p>
          <a:p>
            <a:pPr fontAlgn="base">
              <a:spcAft>
                <a:spcPct val="0"/>
              </a:spcAft>
              <a:buClr>
                <a:srgbClr val="333399"/>
              </a:buClr>
            </a:pPr>
            <a:r>
              <a:rPr lang="en-US" sz="2400" b="1" dirty="0">
                <a:solidFill>
                  <a:srgbClr val="002060"/>
                </a:solidFill>
                <a:ea typeface="MS PGothic" pitchFamily="34" charset="-128"/>
              </a:rPr>
              <a:t> </a:t>
            </a:r>
            <a:r>
              <a:rPr lang="en-US" sz="2400" b="1" dirty="0" smtClean="0">
                <a:solidFill>
                  <a:srgbClr val="002060"/>
                </a:solidFill>
                <a:ea typeface="MS PGothic" pitchFamily="34" charset="-128"/>
              </a:rPr>
              <a:t>      * District Plant Drop Shipment Locations</a:t>
            </a:r>
          </a:p>
          <a:p>
            <a:pPr fontAlgn="base">
              <a:spcAft>
                <a:spcPct val="0"/>
              </a:spcAft>
              <a:buClr>
                <a:srgbClr val="333399"/>
              </a:buClr>
            </a:pPr>
            <a:r>
              <a:rPr lang="en-US" sz="2400" b="1" dirty="0">
                <a:solidFill>
                  <a:srgbClr val="002060"/>
                </a:solidFill>
                <a:ea typeface="MS PGothic" pitchFamily="34" charset="-128"/>
              </a:rPr>
              <a:t> </a:t>
            </a:r>
            <a:r>
              <a:rPr lang="en-US" sz="2400" b="1" dirty="0" smtClean="0">
                <a:solidFill>
                  <a:srgbClr val="002060"/>
                </a:solidFill>
                <a:ea typeface="MS PGothic" pitchFamily="34" charset="-128"/>
              </a:rPr>
              <a:t>      * Additional Information</a:t>
            </a:r>
          </a:p>
          <a:p>
            <a:pPr marL="342900" indent="-342900" fontAlgn="base">
              <a:spcAft>
                <a:spcPct val="0"/>
              </a:spcAft>
              <a:buClr>
                <a:srgbClr val="333399"/>
              </a:buClr>
              <a:buFont typeface="Wingdings" pitchFamily="2" charset="2"/>
              <a:buChar char="§"/>
            </a:pPr>
            <a:endParaRPr lang="en-US" sz="2400" b="1" dirty="0" smtClean="0">
              <a:solidFill>
                <a:srgbClr val="002060"/>
              </a:solidFill>
              <a:ea typeface="MS PGothic" pitchFamily="34" charset="-128"/>
            </a:endParaRPr>
          </a:p>
          <a:p>
            <a:pPr fontAlgn="base">
              <a:spcAft>
                <a:spcPct val="0"/>
              </a:spcAft>
              <a:buClr>
                <a:srgbClr val="333399"/>
              </a:buClr>
            </a:pPr>
            <a:endParaRPr lang="en-US" sz="800" dirty="0">
              <a:solidFill>
                <a:srgbClr val="002060"/>
              </a:solidFill>
              <a:ea typeface="MS PGothic" pitchFamily="34" charset="-128"/>
            </a:endParaRPr>
          </a:p>
          <a:p>
            <a:pPr marL="342900" indent="-342900" fontAlgn="base">
              <a:spcAft>
                <a:spcPct val="0"/>
              </a:spcAft>
              <a:buClr>
                <a:srgbClr val="333399"/>
              </a:buClr>
              <a:buFont typeface="Wingdings" pitchFamily="2" charset="2"/>
              <a:buChar char="§"/>
            </a:pPr>
            <a:endParaRPr lang="en-US" sz="1400" b="1" dirty="0" smtClean="0">
              <a:solidFill>
                <a:srgbClr val="002060"/>
              </a:solidFill>
              <a:ea typeface="MS PGothic" pitchFamily="34" charset="-128"/>
            </a:endParaRPr>
          </a:p>
        </p:txBody>
      </p:sp>
      <p:sp>
        <p:nvSpPr>
          <p:cNvPr id="5" name="TextBox 4"/>
          <p:cNvSpPr txBox="1"/>
          <p:nvPr/>
        </p:nvSpPr>
        <p:spPr>
          <a:xfrm>
            <a:off x="3581400" y="147935"/>
            <a:ext cx="5414606" cy="461665"/>
          </a:xfrm>
          <a:prstGeom prst="rect">
            <a:avLst/>
          </a:prstGeom>
          <a:noFill/>
        </p:spPr>
        <p:txBody>
          <a:bodyPr wrap="square" rtlCol="0">
            <a:spAutoFit/>
          </a:bodyPr>
          <a:lstStyle/>
          <a:p>
            <a:pPr algn="r" eaLnBrk="0" fontAlgn="base" hangingPunct="0">
              <a:spcBef>
                <a:spcPct val="0"/>
              </a:spcBef>
              <a:spcAft>
                <a:spcPct val="0"/>
              </a:spcAft>
            </a:pPr>
            <a:r>
              <a:rPr lang="en-US" sz="2400" b="1" dirty="0" smtClean="0">
                <a:solidFill>
                  <a:srgbClr val="FFFFFF"/>
                </a:solidFill>
              </a:rPr>
              <a:t>Agenda</a:t>
            </a:r>
            <a:endParaRPr lang="en-US" sz="2400" b="1" dirty="0">
              <a:solidFill>
                <a:srgbClr val="FFFFFF"/>
              </a:solidFill>
            </a:endParaRPr>
          </a:p>
        </p:txBody>
      </p:sp>
    </p:spTree>
    <p:extLst>
      <p:ext uri="{BB962C8B-B14F-4D97-AF65-F5344CB8AC3E}">
        <p14:creationId xmlns:p14="http://schemas.microsoft.com/office/powerpoint/2010/main" val="2997523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871746"/>
            <a:ext cx="8767406" cy="5986254"/>
          </a:xfrm>
          <a:prstGeom prst="rect">
            <a:avLst/>
          </a:prstGeom>
          <a:noFill/>
        </p:spPr>
        <p:txBody>
          <a:bodyPr wrap="square" rtlCol="0">
            <a:spAutoFit/>
          </a:bodyPr>
          <a:lstStyle/>
          <a:p>
            <a:pPr marL="342900" indent="-342900">
              <a:buClr>
                <a:schemeClr val="accent2"/>
              </a:buClr>
              <a:buFont typeface="Wingdings" pitchFamily="2" charset="2"/>
              <a:buChar char="§"/>
            </a:pPr>
            <a:r>
              <a:rPr lang="en-US" sz="2000" dirty="0">
                <a:solidFill>
                  <a:srgbClr val="002060"/>
                </a:solidFill>
                <a:ea typeface="MS PGothic" pitchFamily="34" charset="-128"/>
              </a:rPr>
              <a:t>In September 2011, the Postal Service announced it would consolidate its processing network as part of a larger, more comprehensive plan to reduce $20 billion in costs by 2017</a:t>
            </a:r>
            <a:r>
              <a:rPr lang="en-US" sz="2000" dirty="0" smtClean="0">
                <a:solidFill>
                  <a:srgbClr val="002060"/>
                </a:solidFill>
                <a:ea typeface="MS PGothic" pitchFamily="34" charset="-128"/>
              </a:rPr>
              <a:t>.</a:t>
            </a:r>
          </a:p>
          <a:p>
            <a:pPr marL="342900" indent="-342900">
              <a:buClr>
                <a:schemeClr val="accent2"/>
              </a:buClr>
              <a:buFont typeface="Wingdings" pitchFamily="2" charset="2"/>
              <a:buChar char="§"/>
            </a:pPr>
            <a:endParaRPr lang="en-US" sz="900" dirty="0">
              <a:solidFill>
                <a:srgbClr val="002060"/>
              </a:solidFill>
              <a:ea typeface="MS PGothic" pitchFamily="34" charset="-128"/>
            </a:endParaRPr>
          </a:p>
          <a:p>
            <a:pPr marL="342900" indent="-342900">
              <a:spcBef>
                <a:spcPts val="600"/>
              </a:spcBef>
              <a:buClr>
                <a:schemeClr val="accent2"/>
              </a:buClr>
              <a:buFont typeface="Wingdings" pitchFamily="2" charset="2"/>
              <a:buChar char="§"/>
            </a:pPr>
            <a:r>
              <a:rPr lang="en-US" b="1" dirty="0" smtClean="0">
                <a:solidFill>
                  <a:srgbClr val="002060"/>
                </a:solidFill>
                <a:ea typeface="MS PGothic" pitchFamily="34" charset="-128"/>
              </a:rPr>
              <a:t>On </a:t>
            </a:r>
            <a:r>
              <a:rPr lang="en-US" b="1" dirty="0">
                <a:solidFill>
                  <a:srgbClr val="002060"/>
                </a:solidFill>
                <a:ea typeface="MS PGothic" pitchFamily="34" charset="-128"/>
              </a:rPr>
              <a:t>July 1, 2012</a:t>
            </a:r>
            <a:r>
              <a:rPr lang="en-US" dirty="0">
                <a:solidFill>
                  <a:srgbClr val="002060"/>
                </a:solidFill>
                <a:ea typeface="MS PGothic" pitchFamily="34" charset="-128"/>
              </a:rPr>
              <a:t>, the Postal Service began consolidating its mail processing operations in a phased approach.</a:t>
            </a:r>
          </a:p>
          <a:p>
            <a:pPr marL="342900" indent="-342900">
              <a:spcBef>
                <a:spcPts val="600"/>
              </a:spcBef>
              <a:buClr>
                <a:schemeClr val="accent2"/>
              </a:buClr>
              <a:buFont typeface="Wingdings" pitchFamily="2" charset="2"/>
              <a:buChar char="§"/>
            </a:pPr>
            <a:r>
              <a:rPr lang="en-US" b="1" dirty="0" smtClean="0">
                <a:solidFill>
                  <a:srgbClr val="002060"/>
                </a:solidFill>
                <a:ea typeface="MS PGothic" pitchFamily="34" charset="-128"/>
              </a:rPr>
              <a:t>On </a:t>
            </a:r>
            <a:r>
              <a:rPr lang="en-US" b="1" dirty="0">
                <a:solidFill>
                  <a:srgbClr val="002060"/>
                </a:solidFill>
                <a:ea typeface="MS PGothic" pitchFamily="34" charset="-128"/>
              </a:rPr>
              <a:t>Aug. 31, 2012</a:t>
            </a:r>
            <a:r>
              <a:rPr lang="en-US" dirty="0">
                <a:solidFill>
                  <a:srgbClr val="002060"/>
                </a:solidFill>
                <a:ea typeface="MS PGothic" pitchFamily="34" charset="-128"/>
              </a:rPr>
              <a:t>, Phase I: Summer Consolidations ended — consolidation activities took place in 62 sites and 44 mail processing facilities were closed.</a:t>
            </a:r>
          </a:p>
          <a:p>
            <a:pPr marL="342900" indent="-342900">
              <a:spcBef>
                <a:spcPts val="600"/>
              </a:spcBef>
              <a:buClr>
                <a:schemeClr val="accent2"/>
              </a:buClr>
              <a:buFont typeface="Wingdings" pitchFamily="2" charset="2"/>
              <a:buChar char="§"/>
            </a:pPr>
            <a:r>
              <a:rPr lang="en-US" b="1" dirty="0" smtClean="0">
                <a:solidFill>
                  <a:srgbClr val="002060"/>
                </a:solidFill>
                <a:ea typeface="MS PGothic" pitchFamily="34" charset="-128"/>
              </a:rPr>
              <a:t>On </a:t>
            </a:r>
            <a:r>
              <a:rPr lang="en-US" b="1" dirty="0">
                <a:solidFill>
                  <a:srgbClr val="002060"/>
                </a:solidFill>
                <a:ea typeface="MS PGothic" pitchFamily="34" charset="-128"/>
              </a:rPr>
              <a:t>Jan. 26, 2013</a:t>
            </a:r>
            <a:r>
              <a:rPr lang="en-US" dirty="0">
                <a:solidFill>
                  <a:srgbClr val="002060"/>
                </a:solidFill>
                <a:ea typeface="MS PGothic" pitchFamily="34" charset="-128"/>
              </a:rPr>
              <a:t>, the Postal Service began the Phase I: Winter Consolidations.</a:t>
            </a:r>
          </a:p>
          <a:p>
            <a:pPr marL="342900" indent="-342900">
              <a:spcBef>
                <a:spcPts val="600"/>
              </a:spcBef>
              <a:buClr>
                <a:schemeClr val="accent2"/>
              </a:buClr>
              <a:buFont typeface="Wingdings" pitchFamily="2" charset="2"/>
              <a:buChar char="§"/>
            </a:pPr>
            <a:r>
              <a:rPr lang="en-US" b="1" dirty="0" smtClean="0">
                <a:solidFill>
                  <a:srgbClr val="002060"/>
                </a:solidFill>
                <a:ea typeface="MS PGothic" pitchFamily="34" charset="-128"/>
              </a:rPr>
              <a:t>On </a:t>
            </a:r>
            <a:r>
              <a:rPr lang="en-US" b="1" dirty="0">
                <a:solidFill>
                  <a:srgbClr val="002060"/>
                </a:solidFill>
                <a:ea typeface="MS PGothic" pitchFamily="34" charset="-128"/>
              </a:rPr>
              <a:t>Dec. 1, 2013</a:t>
            </a:r>
            <a:r>
              <a:rPr lang="en-US" dirty="0">
                <a:solidFill>
                  <a:srgbClr val="002060"/>
                </a:solidFill>
                <a:ea typeface="MS PGothic" pitchFamily="34" charset="-128"/>
              </a:rPr>
              <a:t>, Phase I: Winter Consolidations ended — consolidation activities took place in 143 sites and 91 mail processing facilities were closed.</a:t>
            </a:r>
          </a:p>
          <a:p>
            <a:pPr marL="342900" indent="-342900">
              <a:spcBef>
                <a:spcPts val="600"/>
              </a:spcBef>
              <a:buClr>
                <a:schemeClr val="accent2"/>
              </a:buClr>
              <a:buFont typeface="Wingdings" pitchFamily="2" charset="2"/>
              <a:buChar char="§"/>
            </a:pPr>
            <a:r>
              <a:rPr lang="en-US" b="1" dirty="0" smtClean="0">
                <a:solidFill>
                  <a:srgbClr val="002060"/>
                </a:solidFill>
                <a:ea typeface="MS PGothic" pitchFamily="34" charset="-128"/>
              </a:rPr>
              <a:t>In </a:t>
            </a:r>
            <a:r>
              <a:rPr lang="en-US" b="1" dirty="0">
                <a:solidFill>
                  <a:srgbClr val="002060"/>
                </a:solidFill>
                <a:ea typeface="MS PGothic" pitchFamily="34" charset="-128"/>
              </a:rPr>
              <a:t>January 2014</a:t>
            </a:r>
            <a:r>
              <a:rPr lang="en-US" dirty="0">
                <a:solidFill>
                  <a:srgbClr val="002060"/>
                </a:solidFill>
                <a:ea typeface="MS PGothic" pitchFamily="34" charset="-128"/>
              </a:rPr>
              <a:t>, the Postal Service announced that Network Rationalization Phase II had been postponed.</a:t>
            </a:r>
          </a:p>
          <a:p>
            <a:pPr marL="342900" indent="-342900">
              <a:spcBef>
                <a:spcPts val="600"/>
              </a:spcBef>
              <a:buClr>
                <a:schemeClr val="accent2"/>
              </a:buClr>
              <a:buFont typeface="Wingdings" pitchFamily="2" charset="2"/>
              <a:buChar char="§"/>
            </a:pPr>
            <a:r>
              <a:rPr lang="en-US" b="1" dirty="0" smtClean="0">
                <a:solidFill>
                  <a:srgbClr val="0000FF"/>
                </a:solidFill>
                <a:ea typeface="MS PGothic" pitchFamily="34" charset="-128"/>
              </a:rPr>
              <a:t>In </a:t>
            </a:r>
            <a:r>
              <a:rPr lang="en-US" b="1" dirty="0">
                <a:solidFill>
                  <a:srgbClr val="0000FF"/>
                </a:solidFill>
                <a:ea typeface="MS PGothic" pitchFamily="34" charset="-128"/>
              </a:rPr>
              <a:t>July 2014</a:t>
            </a:r>
            <a:r>
              <a:rPr lang="en-US" dirty="0">
                <a:solidFill>
                  <a:srgbClr val="002060"/>
                </a:solidFill>
                <a:ea typeface="MS PGothic" pitchFamily="34" charset="-128"/>
              </a:rPr>
              <a:t>, the Postal Service announced that Network Rationalization Phase II would resume effective January 2015</a:t>
            </a:r>
            <a:r>
              <a:rPr lang="en-US" dirty="0" smtClean="0">
                <a:solidFill>
                  <a:srgbClr val="002060"/>
                </a:solidFill>
                <a:ea typeface="MS PGothic" pitchFamily="34" charset="-128"/>
              </a:rPr>
              <a:t>.</a:t>
            </a:r>
          </a:p>
          <a:p>
            <a:pPr marL="342900" indent="-342900">
              <a:spcBef>
                <a:spcPts val="600"/>
              </a:spcBef>
              <a:buClr>
                <a:schemeClr val="accent2"/>
              </a:buClr>
              <a:buFont typeface="Wingdings" pitchFamily="2" charset="2"/>
              <a:buChar char="§"/>
            </a:pPr>
            <a:r>
              <a:rPr lang="en-US" b="1" dirty="0">
                <a:solidFill>
                  <a:srgbClr val="0000FF"/>
                </a:solidFill>
                <a:ea typeface="MS PGothic" pitchFamily="34" charset="-128"/>
              </a:rPr>
              <a:t>On August 1, 2014</a:t>
            </a:r>
            <a:r>
              <a:rPr lang="en-US" dirty="0">
                <a:solidFill>
                  <a:srgbClr val="002060"/>
                </a:solidFill>
                <a:ea typeface="MS PGothic" pitchFamily="34" charset="-128"/>
              </a:rPr>
              <a:t>, the Federal Register published the </a:t>
            </a:r>
            <a:r>
              <a:rPr lang="en-US" dirty="0" smtClean="0">
                <a:solidFill>
                  <a:srgbClr val="002060"/>
                </a:solidFill>
                <a:ea typeface="MS PGothic" pitchFamily="34" charset="-128"/>
              </a:rPr>
              <a:t>“Revised </a:t>
            </a:r>
            <a:r>
              <a:rPr lang="en-US" dirty="0">
                <a:solidFill>
                  <a:srgbClr val="002060"/>
                </a:solidFill>
                <a:ea typeface="MS PGothic" pitchFamily="34" charset="-128"/>
              </a:rPr>
              <a:t>Service Standards for Market-Dominant Mail Products; Notification Implementation </a:t>
            </a:r>
            <a:r>
              <a:rPr lang="en-US" dirty="0" smtClean="0">
                <a:solidFill>
                  <a:srgbClr val="002060"/>
                </a:solidFill>
                <a:ea typeface="MS PGothic" pitchFamily="34" charset="-128"/>
              </a:rPr>
              <a:t>Date”  which identifies the implementation date </a:t>
            </a:r>
            <a:r>
              <a:rPr lang="en-US" dirty="0">
                <a:solidFill>
                  <a:srgbClr val="002060"/>
                </a:solidFill>
                <a:ea typeface="MS PGothic" pitchFamily="34" charset="-128"/>
              </a:rPr>
              <a:t>for the revised service standards as January 5, 2015</a:t>
            </a:r>
            <a:r>
              <a:rPr lang="en-US" dirty="0" smtClean="0">
                <a:solidFill>
                  <a:srgbClr val="002060"/>
                </a:solidFill>
                <a:ea typeface="MS PGothic" pitchFamily="34" charset="-128"/>
              </a:rPr>
              <a:t>.</a:t>
            </a:r>
            <a:endParaRPr lang="en-US" sz="2400" dirty="0">
              <a:solidFill>
                <a:srgbClr val="002060"/>
              </a:solidFill>
              <a:ea typeface="MS PGothic" pitchFamily="34" charset="-128"/>
            </a:endParaRPr>
          </a:p>
        </p:txBody>
      </p:sp>
      <p:sp>
        <p:nvSpPr>
          <p:cNvPr id="4" name="TextBox 3"/>
          <p:cNvSpPr txBox="1"/>
          <p:nvPr/>
        </p:nvSpPr>
        <p:spPr>
          <a:xfrm>
            <a:off x="3581400" y="147935"/>
            <a:ext cx="5414606" cy="461665"/>
          </a:xfrm>
          <a:prstGeom prst="rect">
            <a:avLst/>
          </a:prstGeom>
          <a:noFill/>
        </p:spPr>
        <p:txBody>
          <a:bodyPr wrap="square" rtlCol="0">
            <a:spAutoFit/>
          </a:bodyPr>
          <a:lstStyle/>
          <a:p>
            <a:pPr algn="r"/>
            <a:r>
              <a:rPr lang="en-US" sz="2400" b="1" dirty="0" smtClean="0">
                <a:solidFill>
                  <a:schemeClr val="bg1"/>
                </a:solidFill>
              </a:rPr>
              <a:t>Background</a:t>
            </a:r>
            <a:endParaRPr lang="en-US" sz="2400" b="1" dirty="0">
              <a:solidFill>
                <a:schemeClr val="bg1"/>
              </a:solidFill>
            </a:endParaRPr>
          </a:p>
        </p:txBody>
      </p:sp>
    </p:spTree>
    <p:extLst>
      <p:ext uri="{BB962C8B-B14F-4D97-AF65-F5344CB8AC3E}">
        <p14:creationId xmlns:p14="http://schemas.microsoft.com/office/powerpoint/2010/main" val="3328748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885646"/>
            <a:ext cx="8686800" cy="4862870"/>
          </a:xfrm>
          <a:prstGeom prst="rect">
            <a:avLst/>
          </a:prstGeom>
          <a:noFill/>
        </p:spPr>
        <p:txBody>
          <a:bodyPr wrap="square" rtlCol="0">
            <a:spAutoFit/>
          </a:bodyPr>
          <a:lstStyle/>
          <a:p>
            <a:pPr>
              <a:spcBef>
                <a:spcPts val="1200"/>
              </a:spcBef>
              <a:spcAft>
                <a:spcPts val="600"/>
              </a:spcAft>
              <a:buClr>
                <a:srgbClr val="333399"/>
              </a:buClr>
              <a:defRPr/>
            </a:pPr>
            <a:r>
              <a:rPr lang="en-US" sz="2400" b="1" cap="all" dirty="0" smtClean="0">
                <a:ln w="9000" cmpd="sng">
                  <a:noFill/>
                  <a:prstDash val="solid"/>
                </a:ln>
                <a:solidFill>
                  <a:srgbClr val="002060"/>
                </a:solidFill>
              </a:rPr>
              <a:t>Future NETWORK</a:t>
            </a:r>
            <a:endParaRPr lang="en-US" sz="2400" b="1" cap="all" dirty="0">
              <a:ln w="9000" cmpd="sng">
                <a:noFill/>
                <a:prstDash val="solid"/>
              </a:ln>
              <a:solidFill>
                <a:srgbClr val="002060"/>
              </a:solidFill>
            </a:endParaRPr>
          </a:p>
          <a:p>
            <a:pPr marL="800100" lvl="1" indent="-342900" eaLnBrk="1" hangingPunct="1">
              <a:spcBef>
                <a:spcPts val="0"/>
              </a:spcBef>
              <a:buClr>
                <a:schemeClr val="accent2"/>
              </a:buClr>
              <a:buFont typeface="Wingdings" pitchFamily="2" charset="2"/>
              <a:buChar char="§"/>
            </a:pPr>
            <a:r>
              <a:rPr lang="en-US" sz="2000" dirty="0" smtClean="0">
                <a:solidFill>
                  <a:srgbClr val="002060"/>
                </a:solidFill>
                <a:ea typeface="MS PGothic" pitchFamily="34" charset="-128"/>
              </a:rPr>
              <a:t>Preserves Approx. 66% </a:t>
            </a:r>
            <a:r>
              <a:rPr lang="en-US" sz="2000" dirty="0">
                <a:solidFill>
                  <a:srgbClr val="002060"/>
                </a:solidFill>
                <a:ea typeface="MS PGothic" pitchFamily="34" charset="-128"/>
              </a:rPr>
              <a:t>of </a:t>
            </a:r>
            <a:r>
              <a:rPr lang="en-US" sz="2000" dirty="0" smtClean="0">
                <a:solidFill>
                  <a:srgbClr val="002060"/>
                </a:solidFill>
                <a:ea typeface="MS PGothic" pitchFamily="34" charset="-128"/>
              </a:rPr>
              <a:t>Overnight Delivery Volume</a:t>
            </a:r>
            <a:endParaRPr lang="en-US" sz="2000" dirty="0">
              <a:solidFill>
                <a:srgbClr val="002060"/>
              </a:solidFill>
              <a:ea typeface="MS PGothic" pitchFamily="34" charset="-128"/>
            </a:endParaRPr>
          </a:p>
          <a:p>
            <a:pPr marL="800100" lvl="1" indent="-342900" eaLnBrk="1" hangingPunct="1">
              <a:lnSpc>
                <a:spcPct val="150000"/>
              </a:lnSpc>
              <a:spcBef>
                <a:spcPts val="0"/>
              </a:spcBef>
              <a:buClr>
                <a:schemeClr val="accent2"/>
              </a:buClr>
              <a:buFont typeface="Wingdings" pitchFamily="2" charset="2"/>
              <a:buChar char="§"/>
            </a:pPr>
            <a:r>
              <a:rPr lang="en-US" sz="2000" dirty="0">
                <a:solidFill>
                  <a:srgbClr val="002060"/>
                </a:solidFill>
                <a:ea typeface="MS PGothic" pitchFamily="34" charset="-128"/>
              </a:rPr>
              <a:t>Revised Entry Times</a:t>
            </a:r>
          </a:p>
          <a:p>
            <a:pPr marL="800100" lvl="1" indent="-342900" eaLnBrk="1" hangingPunct="1">
              <a:lnSpc>
                <a:spcPct val="150000"/>
              </a:lnSpc>
              <a:spcBef>
                <a:spcPts val="0"/>
              </a:spcBef>
              <a:buClr>
                <a:schemeClr val="accent2"/>
              </a:buClr>
              <a:buFont typeface="Wingdings" pitchFamily="2" charset="2"/>
              <a:buChar char="§"/>
            </a:pPr>
            <a:r>
              <a:rPr lang="en-US" sz="2000" dirty="0">
                <a:solidFill>
                  <a:srgbClr val="002060"/>
                </a:solidFill>
                <a:ea typeface="MS PGothic" pitchFamily="34" charset="-128"/>
              </a:rPr>
              <a:t>Reduced Equipment</a:t>
            </a:r>
          </a:p>
          <a:p>
            <a:pPr marL="800100" lvl="1" indent="-342900" eaLnBrk="1" hangingPunct="1">
              <a:lnSpc>
                <a:spcPct val="150000"/>
              </a:lnSpc>
              <a:spcBef>
                <a:spcPts val="0"/>
              </a:spcBef>
              <a:buClr>
                <a:schemeClr val="accent2"/>
              </a:buClr>
              <a:buFont typeface="Wingdings" pitchFamily="2" charset="2"/>
              <a:buChar char="§"/>
            </a:pPr>
            <a:r>
              <a:rPr lang="en-US" sz="2000" dirty="0">
                <a:solidFill>
                  <a:srgbClr val="002060"/>
                </a:solidFill>
                <a:ea typeface="MS PGothic" pitchFamily="34" charset="-128"/>
              </a:rPr>
              <a:t>Reduced Footprint</a:t>
            </a:r>
          </a:p>
          <a:p>
            <a:pPr marL="285750" indent="-285750">
              <a:buFont typeface="Wingdings" panose="05000000000000000000" pitchFamily="2" charset="2"/>
              <a:buChar char="§"/>
            </a:pPr>
            <a:endParaRPr lang="en-US" sz="1200" dirty="0">
              <a:solidFill>
                <a:srgbClr val="002060"/>
              </a:solidFill>
            </a:endParaRPr>
          </a:p>
          <a:p>
            <a:pPr>
              <a:spcBef>
                <a:spcPts val="1200"/>
              </a:spcBef>
              <a:spcAft>
                <a:spcPts val="600"/>
              </a:spcAft>
              <a:buClr>
                <a:srgbClr val="333399"/>
              </a:buClr>
              <a:defRPr/>
            </a:pPr>
            <a:r>
              <a:rPr lang="en-US" sz="2400" b="1" cap="all" dirty="0">
                <a:ln w="9000" cmpd="sng">
                  <a:noFill/>
                  <a:prstDash val="solid"/>
                </a:ln>
                <a:solidFill>
                  <a:srgbClr val="002060"/>
                </a:solidFill>
              </a:rPr>
              <a:t>Phase II Benefits</a:t>
            </a:r>
          </a:p>
          <a:p>
            <a:pPr marL="800100" lvl="1" indent="-342900" eaLnBrk="1" hangingPunct="1">
              <a:lnSpc>
                <a:spcPct val="150000"/>
              </a:lnSpc>
              <a:spcBef>
                <a:spcPts val="0"/>
              </a:spcBef>
              <a:buClr>
                <a:schemeClr val="accent2"/>
              </a:buClr>
              <a:buFont typeface="Wingdings" pitchFamily="2" charset="2"/>
              <a:buChar char="§"/>
            </a:pPr>
            <a:r>
              <a:rPr lang="en-US" sz="2000" dirty="0" smtClean="0">
                <a:solidFill>
                  <a:srgbClr val="002060"/>
                </a:solidFill>
                <a:ea typeface="MS PGothic" pitchFamily="34" charset="-128"/>
              </a:rPr>
              <a:t>Reduce </a:t>
            </a:r>
            <a:r>
              <a:rPr lang="en-US" sz="2000" dirty="0">
                <a:solidFill>
                  <a:srgbClr val="002060"/>
                </a:solidFill>
                <a:ea typeface="MS PGothic" pitchFamily="34" charset="-128"/>
              </a:rPr>
              <a:t>Excess Capacity</a:t>
            </a:r>
          </a:p>
          <a:p>
            <a:pPr marL="800100" lvl="1" indent="-342900" eaLnBrk="1" hangingPunct="1">
              <a:lnSpc>
                <a:spcPct val="150000"/>
              </a:lnSpc>
              <a:spcBef>
                <a:spcPts val="0"/>
              </a:spcBef>
              <a:buClr>
                <a:schemeClr val="accent2"/>
              </a:buClr>
              <a:buFont typeface="Wingdings" pitchFamily="2" charset="2"/>
              <a:buChar char="§"/>
            </a:pPr>
            <a:r>
              <a:rPr lang="en-US" sz="2000" dirty="0">
                <a:solidFill>
                  <a:srgbClr val="002060"/>
                </a:solidFill>
                <a:ea typeface="MS PGothic" pitchFamily="34" charset="-128"/>
              </a:rPr>
              <a:t>More Efficient Transportation Network</a:t>
            </a:r>
          </a:p>
          <a:p>
            <a:pPr marL="800100" lvl="1" indent="-342900" eaLnBrk="1" hangingPunct="1">
              <a:lnSpc>
                <a:spcPct val="150000"/>
              </a:lnSpc>
              <a:spcBef>
                <a:spcPts val="0"/>
              </a:spcBef>
              <a:buClr>
                <a:schemeClr val="accent2"/>
              </a:buClr>
              <a:buFont typeface="Wingdings" pitchFamily="2" charset="2"/>
              <a:buChar char="§"/>
            </a:pPr>
            <a:r>
              <a:rPr lang="en-US" sz="2000" dirty="0">
                <a:solidFill>
                  <a:srgbClr val="002060"/>
                </a:solidFill>
                <a:ea typeface="MS PGothic" pitchFamily="34" charset="-128"/>
              </a:rPr>
              <a:t>Fully Utilized Workforce</a:t>
            </a:r>
          </a:p>
          <a:p>
            <a:pPr marL="800100" lvl="1" indent="-342900" eaLnBrk="1" hangingPunct="1">
              <a:lnSpc>
                <a:spcPct val="150000"/>
              </a:lnSpc>
              <a:spcBef>
                <a:spcPts val="0"/>
              </a:spcBef>
              <a:buClr>
                <a:schemeClr val="accent2"/>
              </a:buClr>
              <a:buFont typeface="Wingdings" pitchFamily="2" charset="2"/>
              <a:buChar char="§"/>
            </a:pPr>
            <a:r>
              <a:rPr lang="en-US" sz="2000" dirty="0">
                <a:solidFill>
                  <a:srgbClr val="002060"/>
                </a:solidFill>
                <a:ea typeface="MS PGothic" pitchFamily="34" charset="-128"/>
              </a:rPr>
              <a:t>Up to $750 Million Cost Reduction</a:t>
            </a:r>
          </a:p>
        </p:txBody>
      </p:sp>
      <p:sp>
        <p:nvSpPr>
          <p:cNvPr id="4" name="TextBox 3"/>
          <p:cNvSpPr txBox="1"/>
          <p:nvPr/>
        </p:nvSpPr>
        <p:spPr>
          <a:xfrm>
            <a:off x="3581400" y="147935"/>
            <a:ext cx="5414606" cy="461665"/>
          </a:xfrm>
          <a:prstGeom prst="rect">
            <a:avLst/>
          </a:prstGeom>
          <a:noFill/>
        </p:spPr>
        <p:txBody>
          <a:bodyPr wrap="square" rtlCol="0">
            <a:spAutoFit/>
          </a:bodyPr>
          <a:lstStyle/>
          <a:p>
            <a:pPr algn="r"/>
            <a:r>
              <a:rPr lang="en-US" sz="2400" b="1" dirty="0" smtClean="0">
                <a:solidFill>
                  <a:schemeClr val="bg1"/>
                </a:solidFill>
              </a:rPr>
              <a:t>Driving Efficiency </a:t>
            </a:r>
            <a:endParaRPr lang="en-US" sz="2400" b="1" dirty="0">
              <a:solidFill>
                <a:schemeClr val="bg1"/>
              </a:solidFill>
            </a:endParaRPr>
          </a:p>
        </p:txBody>
      </p:sp>
    </p:spTree>
    <p:extLst>
      <p:ext uri="{BB962C8B-B14F-4D97-AF65-F5344CB8AC3E}">
        <p14:creationId xmlns:p14="http://schemas.microsoft.com/office/powerpoint/2010/main" val="2064608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81400" y="147935"/>
            <a:ext cx="5414606" cy="461665"/>
          </a:xfrm>
          <a:prstGeom prst="rect">
            <a:avLst/>
          </a:prstGeom>
          <a:noFill/>
        </p:spPr>
        <p:txBody>
          <a:bodyPr wrap="square" rtlCol="0">
            <a:spAutoFit/>
          </a:bodyPr>
          <a:lstStyle/>
          <a:p>
            <a:pPr algn="r"/>
            <a:r>
              <a:rPr lang="en-US" sz="2400" b="1" dirty="0" smtClean="0">
                <a:solidFill>
                  <a:schemeClr val="bg1"/>
                </a:solidFill>
              </a:rPr>
              <a:t>Upcoming Changes</a:t>
            </a:r>
            <a:endParaRPr lang="en-US" sz="2400" b="1" dirty="0">
              <a:solidFill>
                <a:schemeClr val="bg1"/>
              </a:solidFill>
            </a:endParaRPr>
          </a:p>
        </p:txBody>
      </p:sp>
      <p:sp>
        <p:nvSpPr>
          <p:cNvPr id="3" name="TextBox 2"/>
          <p:cNvSpPr txBox="1"/>
          <p:nvPr/>
        </p:nvSpPr>
        <p:spPr>
          <a:xfrm>
            <a:off x="228600" y="914400"/>
            <a:ext cx="8767406" cy="5262979"/>
          </a:xfrm>
          <a:prstGeom prst="rect">
            <a:avLst/>
          </a:prstGeom>
          <a:noFill/>
        </p:spPr>
        <p:txBody>
          <a:bodyPr wrap="square" rtlCol="0">
            <a:spAutoFit/>
          </a:bodyPr>
          <a:lstStyle/>
          <a:p>
            <a:pPr marL="342900" indent="-342900" eaLnBrk="1" hangingPunct="1">
              <a:spcBef>
                <a:spcPts val="0"/>
              </a:spcBef>
              <a:buClr>
                <a:schemeClr val="accent2"/>
              </a:buClr>
              <a:buFont typeface="Wingdings" pitchFamily="2" charset="2"/>
              <a:buChar char="§"/>
            </a:pPr>
            <a:r>
              <a:rPr lang="en-US" sz="2400" b="1" dirty="0" smtClean="0">
                <a:solidFill>
                  <a:srgbClr val="002060"/>
                </a:solidFill>
                <a:ea typeface="MS PGothic" pitchFamily="34" charset="-128"/>
              </a:rPr>
              <a:t>Commencement of Phase II</a:t>
            </a:r>
          </a:p>
          <a:p>
            <a:pPr marL="800100" lvl="1" indent="-342900">
              <a:buClr>
                <a:schemeClr val="accent2"/>
              </a:buClr>
              <a:buFont typeface="Wingdings" pitchFamily="2" charset="2"/>
              <a:buChar char="§"/>
            </a:pPr>
            <a:r>
              <a:rPr lang="en-US" sz="2400" b="1" dirty="0" smtClean="0">
                <a:solidFill>
                  <a:srgbClr val="002060"/>
                </a:solidFill>
                <a:ea typeface="MS PGothic" pitchFamily="34" charset="-128"/>
              </a:rPr>
              <a:t>Be aware of the Consolidation </a:t>
            </a:r>
            <a:r>
              <a:rPr lang="en-US" sz="2400" b="1" dirty="0">
                <a:solidFill>
                  <a:srgbClr val="002060"/>
                </a:solidFill>
                <a:ea typeface="MS PGothic" pitchFamily="34" charset="-128"/>
              </a:rPr>
              <a:t>sites scheduled for </a:t>
            </a:r>
            <a:r>
              <a:rPr lang="en-US" sz="2400" b="1" dirty="0" smtClean="0">
                <a:solidFill>
                  <a:srgbClr val="002060"/>
                </a:solidFill>
                <a:ea typeface="MS PGothic" pitchFamily="34" charset="-128"/>
              </a:rPr>
              <a:t>2015 and changes that directly impact you and your customers</a:t>
            </a:r>
          </a:p>
          <a:p>
            <a:pPr lvl="1">
              <a:buClr>
                <a:schemeClr val="accent2"/>
              </a:buClr>
            </a:pPr>
            <a:endParaRPr lang="en-US" sz="2400" b="1" dirty="0" smtClean="0">
              <a:solidFill>
                <a:srgbClr val="002060"/>
              </a:solidFill>
              <a:ea typeface="MS PGothic" pitchFamily="34" charset="-128"/>
            </a:endParaRPr>
          </a:p>
          <a:p>
            <a:pPr marL="800100" lvl="1" indent="-342900">
              <a:buClr>
                <a:schemeClr val="accent2"/>
              </a:buClr>
              <a:buFont typeface="Wingdings" pitchFamily="2" charset="2"/>
              <a:buChar char="§"/>
            </a:pPr>
            <a:r>
              <a:rPr lang="en-US" sz="2400" b="1" dirty="0" smtClean="0">
                <a:solidFill>
                  <a:srgbClr val="002060"/>
                </a:solidFill>
                <a:ea typeface="MS PGothic" pitchFamily="34" charset="-128"/>
              </a:rPr>
              <a:t>Labeling List Schedules &amp; Mail Direction Files</a:t>
            </a:r>
          </a:p>
          <a:p>
            <a:pPr lvl="1">
              <a:buClr>
                <a:schemeClr val="accent2"/>
              </a:buClr>
            </a:pPr>
            <a:endParaRPr lang="en-US" sz="2400" b="1" dirty="0" smtClean="0">
              <a:solidFill>
                <a:srgbClr val="002060"/>
              </a:solidFill>
              <a:ea typeface="MS PGothic" pitchFamily="34" charset="-128"/>
            </a:endParaRPr>
          </a:p>
          <a:p>
            <a:pPr marL="342900" indent="-342900">
              <a:buClr>
                <a:schemeClr val="accent2"/>
              </a:buClr>
              <a:buFont typeface="Wingdings" pitchFamily="2" charset="2"/>
              <a:buChar char="§"/>
            </a:pPr>
            <a:r>
              <a:rPr lang="en-US" sz="2400" b="1" dirty="0" smtClean="0">
                <a:solidFill>
                  <a:srgbClr val="002060"/>
                </a:solidFill>
                <a:ea typeface="MS PGothic" pitchFamily="34" charset="-128"/>
              </a:rPr>
              <a:t>DSCF Pricing aligned with Labeling Lists and Mail Direction Files – </a:t>
            </a:r>
            <a:r>
              <a:rPr lang="en-US" sz="2400" b="1" dirty="0" smtClean="0">
                <a:solidFill>
                  <a:srgbClr val="C00000"/>
                </a:solidFill>
                <a:ea typeface="MS PGothic" pitchFamily="34" charset="-128"/>
              </a:rPr>
              <a:t>Temporary DSCF Pricing for previously closed facilities discontinued. </a:t>
            </a:r>
          </a:p>
          <a:p>
            <a:pPr lvl="1">
              <a:buClr>
                <a:schemeClr val="accent2"/>
              </a:buClr>
            </a:pPr>
            <a:endParaRPr lang="en-US" sz="2400" b="1" dirty="0" smtClean="0">
              <a:solidFill>
                <a:srgbClr val="002060"/>
              </a:solidFill>
              <a:ea typeface="MS PGothic" pitchFamily="34" charset="-128"/>
            </a:endParaRPr>
          </a:p>
          <a:p>
            <a:pPr marL="342900" indent="-342900">
              <a:buClr>
                <a:schemeClr val="accent2"/>
              </a:buClr>
              <a:buFont typeface="Wingdings" pitchFamily="2" charset="2"/>
              <a:buChar char="§"/>
            </a:pPr>
            <a:r>
              <a:rPr lang="en-US" sz="2400" b="1" dirty="0" smtClean="0">
                <a:solidFill>
                  <a:srgbClr val="002060"/>
                </a:solidFill>
                <a:ea typeface="MS PGothic" pitchFamily="34" charset="-128"/>
              </a:rPr>
              <a:t>Service Standard Changes</a:t>
            </a:r>
          </a:p>
          <a:p>
            <a:pPr marL="800100" lvl="1" indent="-342900">
              <a:buClr>
                <a:schemeClr val="accent2"/>
              </a:buClr>
              <a:buFont typeface="Wingdings" pitchFamily="2" charset="2"/>
              <a:buChar char="§"/>
            </a:pPr>
            <a:r>
              <a:rPr lang="en-US" sz="2400" b="1" dirty="0" smtClean="0">
                <a:solidFill>
                  <a:srgbClr val="C00000"/>
                </a:solidFill>
                <a:ea typeface="MS PGothic" pitchFamily="34" charset="-128"/>
              </a:rPr>
              <a:t>Revised Critical Entry Times for Co-Located Facilities</a:t>
            </a:r>
            <a:endParaRPr lang="en-US" sz="2400" b="1" dirty="0">
              <a:solidFill>
                <a:srgbClr val="C00000"/>
              </a:solidFill>
              <a:ea typeface="MS PGothic" pitchFamily="34" charset="-128"/>
            </a:endParaRPr>
          </a:p>
          <a:p>
            <a:pPr marL="800100" lvl="1" indent="-342900">
              <a:buClr>
                <a:schemeClr val="accent2"/>
              </a:buClr>
              <a:buFont typeface="Wingdings" pitchFamily="2" charset="2"/>
              <a:buChar char="§"/>
            </a:pPr>
            <a:endParaRPr lang="en-US" sz="2400" b="1" dirty="0">
              <a:solidFill>
                <a:srgbClr val="002060"/>
              </a:solidFill>
              <a:ea typeface="MS PGothic" pitchFamily="34" charset="-128"/>
            </a:endParaRPr>
          </a:p>
        </p:txBody>
      </p:sp>
    </p:spTree>
    <p:extLst>
      <p:ext uri="{BB962C8B-B14F-4D97-AF65-F5344CB8AC3E}">
        <p14:creationId xmlns:p14="http://schemas.microsoft.com/office/powerpoint/2010/main" val="3131685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81400" y="147935"/>
            <a:ext cx="5414606" cy="461665"/>
          </a:xfrm>
          <a:prstGeom prst="rect">
            <a:avLst/>
          </a:prstGeom>
          <a:noFill/>
        </p:spPr>
        <p:txBody>
          <a:bodyPr wrap="square" rtlCol="0">
            <a:spAutoFit/>
          </a:bodyPr>
          <a:lstStyle/>
          <a:p>
            <a:pPr algn="r"/>
            <a:r>
              <a:rPr lang="en-US" sz="2400" b="1" dirty="0" smtClean="0">
                <a:solidFill>
                  <a:schemeClr val="bg1"/>
                </a:solidFill>
              </a:rPr>
              <a:t>Terminology - Defined</a:t>
            </a:r>
            <a:endParaRPr lang="en-US" sz="2400" b="1" dirty="0">
              <a:solidFill>
                <a:schemeClr val="bg1"/>
              </a:solidFill>
            </a:endParaRPr>
          </a:p>
        </p:txBody>
      </p:sp>
      <p:sp>
        <p:nvSpPr>
          <p:cNvPr id="4" name="Rectangle 3"/>
          <p:cNvSpPr/>
          <p:nvPr/>
        </p:nvSpPr>
        <p:spPr>
          <a:xfrm>
            <a:off x="152400" y="779651"/>
            <a:ext cx="8991600" cy="5509200"/>
          </a:xfrm>
          <a:prstGeom prst="rect">
            <a:avLst/>
          </a:prstGeom>
        </p:spPr>
        <p:txBody>
          <a:bodyPr wrap="square">
            <a:spAutoFit/>
          </a:bodyPr>
          <a:lstStyle/>
          <a:p>
            <a:pPr>
              <a:defRPr/>
            </a:pPr>
            <a:r>
              <a:rPr lang="en-US" sz="3200" b="1" dirty="0" smtClean="0">
                <a:solidFill>
                  <a:srgbClr val="002060"/>
                </a:solidFill>
                <a:ea typeface="ヒラギノ角ゴ Pro W3" pitchFamily="1" charset="-128"/>
              </a:rPr>
              <a:t>What is DSCF Pricing:</a:t>
            </a:r>
          </a:p>
          <a:p>
            <a:pPr>
              <a:defRPr/>
            </a:pPr>
            <a:endParaRPr lang="en-US" sz="3200" b="1" dirty="0">
              <a:solidFill>
                <a:srgbClr val="002060"/>
              </a:solidFill>
              <a:ea typeface="ヒラギノ角ゴ Pro W3" pitchFamily="1" charset="-128"/>
            </a:endParaRPr>
          </a:p>
          <a:p>
            <a:pPr>
              <a:defRPr/>
            </a:pPr>
            <a:r>
              <a:rPr lang="en-US" sz="2400" b="1" dirty="0" smtClean="0">
                <a:solidFill>
                  <a:srgbClr val="7030A0"/>
                </a:solidFill>
                <a:ea typeface="ヒラギノ角ゴ Pro W3" pitchFamily="1" charset="-128"/>
              </a:rPr>
              <a:t>Destination Sectional Center Facility (DSCF) pricing is a price available for Standard Mail, Parcel Select and Bound Printed Matter that is properly prepared and entered by the mailer at the NDC or other designated postal facility that serves the delivery address on the mail.  </a:t>
            </a:r>
          </a:p>
          <a:p>
            <a:pPr>
              <a:defRPr/>
            </a:pPr>
            <a:endParaRPr lang="en-US" sz="2400" b="1" dirty="0">
              <a:solidFill>
                <a:srgbClr val="002060"/>
              </a:solidFill>
              <a:ea typeface="ヒラギノ角ゴ Pro W3" pitchFamily="1" charset="-128"/>
            </a:endParaRPr>
          </a:p>
          <a:p>
            <a:pPr>
              <a:defRPr/>
            </a:pPr>
            <a:r>
              <a:rPr lang="en-US" sz="2400" b="1" dirty="0" smtClean="0">
                <a:solidFill>
                  <a:srgbClr val="7030A0"/>
                </a:solidFill>
                <a:ea typeface="ヒラギノ角ゴ Pro W3" pitchFamily="1" charset="-128"/>
              </a:rPr>
              <a:t>Simply put, this is a transportation discount given to mailers who transport their mail to designated postal facilities. This replaces the of sharing the cost via postage of USPS transportation which is utilized to transport BMEU entered mail to those designated facilities.</a:t>
            </a:r>
          </a:p>
          <a:p>
            <a:pPr>
              <a:defRPr/>
            </a:pPr>
            <a:endParaRPr lang="en-US" sz="2400" b="1" dirty="0">
              <a:solidFill>
                <a:srgbClr val="002060"/>
              </a:solidFill>
              <a:ea typeface="ヒラギノ角ゴ Pro W3" pitchFamily="1" charset="-128"/>
            </a:endParaRPr>
          </a:p>
        </p:txBody>
      </p:sp>
    </p:spTree>
    <p:extLst>
      <p:ext uri="{BB962C8B-B14F-4D97-AF65-F5344CB8AC3E}">
        <p14:creationId xmlns:p14="http://schemas.microsoft.com/office/powerpoint/2010/main" val="1923075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81400" y="147935"/>
            <a:ext cx="5414606" cy="461665"/>
          </a:xfrm>
          <a:prstGeom prst="rect">
            <a:avLst/>
          </a:prstGeom>
          <a:noFill/>
        </p:spPr>
        <p:txBody>
          <a:bodyPr wrap="square" rtlCol="0">
            <a:spAutoFit/>
          </a:bodyPr>
          <a:lstStyle/>
          <a:p>
            <a:pPr algn="r"/>
            <a:r>
              <a:rPr lang="en-US" sz="2400" b="1" dirty="0" smtClean="0">
                <a:solidFill>
                  <a:schemeClr val="bg1"/>
                </a:solidFill>
              </a:rPr>
              <a:t>Terminology - Defined</a:t>
            </a:r>
            <a:endParaRPr lang="en-US" sz="2400" b="1" dirty="0">
              <a:solidFill>
                <a:schemeClr val="bg1"/>
              </a:solidFill>
            </a:endParaRPr>
          </a:p>
        </p:txBody>
      </p:sp>
      <p:sp>
        <p:nvSpPr>
          <p:cNvPr id="4" name="Rectangle 3"/>
          <p:cNvSpPr/>
          <p:nvPr/>
        </p:nvSpPr>
        <p:spPr>
          <a:xfrm>
            <a:off x="152400" y="779651"/>
            <a:ext cx="8991600" cy="5878532"/>
          </a:xfrm>
          <a:prstGeom prst="rect">
            <a:avLst/>
          </a:prstGeom>
        </p:spPr>
        <p:txBody>
          <a:bodyPr wrap="square">
            <a:spAutoFit/>
          </a:bodyPr>
          <a:lstStyle/>
          <a:p>
            <a:pPr>
              <a:defRPr/>
            </a:pPr>
            <a:r>
              <a:rPr lang="en-US" sz="3200" b="1" dirty="0" smtClean="0">
                <a:solidFill>
                  <a:srgbClr val="002060"/>
                </a:solidFill>
                <a:ea typeface="ヒラギノ角ゴ Pro W3" pitchFamily="1" charset="-128"/>
              </a:rPr>
              <a:t>What are Co-Located and Non Co-Located Facilities:</a:t>
            </a:r>
          </a:p>
          <a:p>
            <a:pPr marL="457200" indent="-457200">
              <a:buFont typeface="Arial" panose="020B0604020202020204" pitchFamily="34" charset="0"/>
              <a:buChar char="•"/>
              <a:defRPr/>
            </a:pPr>
            <a:endParaRPr lang="en-US" sz="2400" b="1" dirty="0">
              <a:solidFill>
                <a:srgbClr val="002060"/>
              </a:solidFill>
              <a:ea typeface="ヒラギノ角ゴ Pro W3" pitchFamily="1" charset="-128"/>
            </a:endParaRPr>
          </a:p>
          <a:p>
            <a:pPr marL="457200" indent="-457200">
              <a:buFont typeface="Arial" panose="020B0604020202020204" pitchFamily="34" charset="0"/>
              <a:buChar char="•"/>
              <a:defRPr/>
            </a:pPr>
            <a:r>
              <a:rPr lang="en-US" sz="3200" b="1" dirty="0" smtClean="0">
                <a:solidFill>
                  <a:srgbClr val="002060"/>
                </a:solidFill>
                <a:ea typeface="ヒラギノ角ゴ Pro W3" pitchFamily="1" charset="-128"/>
              </a:rPr>
              <a:t>Co-Located Facilities (BMEU’s) are those that are actually housed/located in a USPS processing plant. </a:t>
            </a:r>
            <a:r>
              <a:rPr lang="en-US" sz="2800" b="1" dirty="0" smtClean="0">
                <a:solidFill>
                  <a:srgbClr val="0000FF"/>
                </a:solidFill>
                <a:ea typeface="ヒラギノ角ゴ Pro W3" pitchFamily="1" charset="-128"/>
              </a:rPr>
              <a:t>(Orlando, Manasota &amp; Ft. Myers)</a:t>
            </a:r>
          </a:p>
          <a:p>
            <a:pPr marL="457200" indent="-457200">
              <a:buFont typeface="Arial" panose="020B0604020202020204" pitchFamily="34" charset="0"/>
              <a:buChar char="•"/>
              <a:defRPr/>
            </a:pPr>
            <a:endParaRPr lang="en-US" sz="3200" b="1" dirty="0">
              <a:solidFill>
                <a:srgbClr val="002060"/>
              </a:solidFill>
              <a:ea typeface="ヒラギノ角ゴ Pro W3" pitchFamily="1" charset="-128"/>
            </a:endParaRPr>
          </a:p>
          <a:p>
            <a:pPr marL="457200" indent="-457200">
              <a:buFont typeface="Arial" panose="020B0604020202020204" pitchFamily="34" charset="0"/>
              <a:buChar char="•"/>
              <a:defRPr/>
            </a:pPr>
            <a:r>
              <a:rPr lang="en-US" sz="3200" b="1" dirty="0" smtClean="0">
                <a:solidFill>
                  <a:srgbClr val="002060"/>
                </a:solidFill>
                <a:ea typeface="ヒラギノ角ゴ Pro W3" pitchFamily="1" charset="-128"/>
              </a:rPr>
              <a:t>Non Co-Located Facilities (BMEU’s) are those who are located at a physical address that is not part of a processing plant. </a:t>
            </a:r>
            <a:r>
              <a:rPr lang="en-US" sz="2800" b="1" dirty="0" smtClean="0">
                <a:solidFill>
                  <a:srgbClr val="0000FF"/>
                </a:solidFill>
                <a:ea typeface="ヒラギノ角ゴ Pro W3" pitchFamily="1" charset="-128"/>
              </a:rPr>
              <a:t>(All other Suncoast District BMEU’s)</a:t>
            </a:r>
            <a:endParaRPr lang="en-US" sz="2800" b="1" dirty="0">
              <a:solidFill>
                <a:srgbClr val="0000FF"/>
              </a:solidFill>
              <a:ea typeface="ヒラギノ角ゴ Pro W3" pitchFamily="1" charset="-128"/>
            </a:endParaRPr>
          </a:p>
        </p:txBody>
      </p:sp>
    </p:spTree>
    <p:extLst>
      <p:ext uri="{BB962C8B-B14F-4D97-AF65-F5344CB8AC3E}">
        <p14:creationId xmlns:p14="http://schemas.microsoft.com/office/powerpoint/2010/main" val="4090278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81400" y="147935"/>
            <a:ext cx="5414606" cy="461665"/>
          </a:xfrm>
          <a:prstGeom prst="rect">
            <a:avLst/>
          </a:prstGeom>
          <a:noFill/>
        </p:spPr>
        <p:txBody>
          <a:bodyPr wrap="square" rtlCol="0">
            <a:spAutoFit/>
          </a:bodyPr>
          <a:lstStyle/>
          <a:p>
            <a:pPr algn="r"/>
            <a:r>
              <a:rPr lang="en-US" sz="2400" b="1" dirty="0" smtClean="0">
                <a:solidFill>
                  <a:schemeClr val="bg1"/>
                </a:solidFill>
              </a:rPr>
              <a:t>Changes</a:t>
            </a:r>
            <a:endParaRPr lang="en-US" sz="2400" b="1" dirty="0">
              <a:solidFill>
                <a:schemeClr val="bg1"/>
              </a:solidFill>
            </a:endParaRPr>
          </a:p>
        </p:txBody>
      </p:sp>
      <p:sp>
        <p:nvSpPr>
          <p:cNvPr id="4" name="Rectangle 3"/>
          <p:cNvSpPr/>
          <p:nvPr/>
        </p:nvSpPr>
        <p:spPr>
          <a:xfrm>
            <a:off x="152400" y="779651"/>
            <a:ext cx="8991600" cy="5386090"/>
          </a:xfrm>
          <a:prstGeom prst="rect">
            <a:avLst/>
          </a:prstGeom>
        </p:spPr>
        <p:txBody>
          <a:bodyPr wrap="square">
            <a:spAutoFit/>
          </a:bodyPr>
          <a:lstStyle/>
          <a:p>
            <a:pPr>
              <a:defRPr/>
            </a:pPr>
            <a:r>
              <a:rPr lang="en-US" sz="2400" b="1" dirty="0" smtClean="0">
                <a:solidFill>
                  <a:srgbClr val="002060"/>
                </a:solidFill>
                <a:ea typeface="ヒラギノ角ゴ Pro W3" pitchFamily="1" charset="-128"/>
              </a:rPr>
              <a:t>DSCF Pricing: Why the Change</a:t>
            </a:r>
            <a:endParaRPr lang="en-US" sz="2400" b="1" dirty="0">
              <a:solidFill>
                <a:srgbClr val="002060"/>
              </a:solidFill>
              <a:ea typeface="ヒラギノ角ゴ Pro W3" pitchFamily="1" charset="-128"/>
            </a:endParaRPr>
          </a:p>
          <a:p>
            <a:pPr marL="342900" indent="-342900">
              <a:spcBef>
                <a:spcPts val="1200"/>
              </a:spcBef>
              <a:buClr>
                <a:schemeClr val="accent2"/>
              </a:buClr>
              <a:buFont typeface="Wingdings" pitchFamily="2" charset="2"/>
              <a:buChar char="§"/>
              <a:defRPr/>
            </a:pPr>
            <a:r>
              <a:rPr lang="en-US" b="1" dirty="0" smtClean="0">
                <a:solidFill>
                  <a:srgbClr val="002060"/>
                </a:solidFill>
                <a:ea typeface="MS PGothic" pitchFamily="34" charset="-128"/>
              </a:rPr>
              <a:t>Effective </a:t>
            </a:r>
            <a:r>
              <a:rPr lang="en-US" b="1" dirty="0">
                <a:solidFill>
                  <a:srgbClr val="002060"/>
                </a:solidFill>
                <a:ea typeface="MS PGothic" pitchFamily="34" charset="-128"/>
              </a:rPr>
              <a:t>January </a:t>
            </a:r>
            <a:r>
              <a:rPr lang="en-US" b="1" dirty="0" smtClean="0">
                <a:solidFill>
                  <a:srgbClr val="002060"/>
                </a:solidFill>
                <a:ea typeface="MS PGothic" pitchFamily="34" charset="-128"/>
              </a:rPr>
              <a:t>5, 2015</a:t>
            </a:r>
            <a:r>
              <a:rPr lang="en-US" dirty="0" smtClean="0">
                <a:solidFill>
                  <a:srgbClr val="002060"/>
                </a:solidFill>
                <a:ea typeface="MS PGothic" pitchFamily="34" charset="-128"/>
              </a:rPr>
              <a:t> </a:t>
            </a:r>
            <a:r>
              <a:rPr lang="en-US" dirty="0">
                <a:solidFill>
                  <a:srgbClr val="002060"/>
                </a:solidFill>
                <a:ea typeface="MS PGothic" pitchFamily="34" charset="-128"/>
              </a:rPr>
              <a:t>to qualify for DSCF pricing mailers will be required to enter mail at the SCF defined in Labeling </a:t>
            </a:r>
            <a:r>
              <a:rPr lang="en-US" dirty="0" smtClean="0">
                <a:solidFill>
                  <a:srgbClr val="002060"/>
                </a:solidFill>
                <a:ea typeface="MS PGothic" pitchFamily="34" charset="-128"/>
              </a:rPr>
              <a:t>List</a:t>
            </a:r>
          </a:p>
          <a:p>
            <a:pPr marL="800100" lvl="1" indent="-342900">
              <a:spcBef>
                <a:spcPts val="1200"/>
              </a:spcBef>
              <a:buClr>
                <a:schemeClr val="accent2"/>
              </a:buClr>
              <a:buFont typeface="Wingdings" pitchFamily="2" charset="2"/>
              <a:buChar char="§"/>
              <a:defRPr/>
            </a:pPr>
            <a:r>
              <a:rPr lang="en-US" dirty="0" smtClean="0">
                <a:solidFill>
                  <a:srgbClr val="002060"/>
                </a:solidFill>
                <a:ea typeface="MS PGothic" pitchFamily="34" charset="-128"/>
              </a:rPr>
              <a:t>See </a:t>
            </a:r>
            <a:r>
              <a:rPr lang="en-US" dirty="0">
                <a:solidFill>
                  <a:srgbClr val="002060"/>
                </a:solidFill>
                <a:ea typeface="MS PGothic" pitchFamily="34" charset="-128"/>
              </a:rPr>
              <a:t>Federal Register/ Vol. 78, No. 243, Dec.18, </a:t>
            </a:r>
            <a:r>
              <a:rPr lang="en-US" dirty="0" smtClean="0">
                <a:solidFill>
                  <a:srgbClr val="002060"/>
                </a:solidFill>
                <a:ea typeface="MS PGothic" pitchFamily="34" charset="-128"/>
              </a:rPr>
              <a:t>2013</a:t>
            </a:r>
            <a:r>
              <a:rPr lang="en-US" u="sng" dirty="0" smtClean="0">
                <a:hlinkClick r:id="rId3"/>
              </a:rPr>
              <a:t> </a:t>
            </a:r>
            <a:r>
              <a:rPr lang="en-US" u="sng" dirty="0">
                <a:hlinkClick r:id="rId3"/>
              </a:rPr>
              <a:t>http://www.gpo.gov/fdsys/pkg/FR-2013-12-18/pdf/2013-29879.pdf</a:t>
            </a:r>
            <a:r>
              <a:rPr lang="en-US" dirty="0"/>
              <a:t> </a:t>
            </a:r>
            <a:endParaRPr lang="en-US" dirty="0">
              <a:solidFill>
                <a:srgbClr val="002060"/>
              </a:solidFill>
              <a:ea typeface="MS PGothic" pitchFamily="34" charset="-128"/>
            </a:endParaRPr>
          </a:p>
          <a:p>
            <a:pPr marL="342900" indent="-342900">
              <a:spcBef>
                <a:spcPts val="1200"/>
              </a:spcBef>
              <a:buClr>
                <a:schemeClr val="accent2"/>
              </a:buClr>
              <a:buFont typeface="Wingdings" pitchFamily="2" charset="2"/>
              <a:buChar char="§"/>
              <a:defRPr/>
            </a:pPr>
            <a:r>
              <a:rPr lang="en-US" b="1" dirty="0" smtClean="0">
                <a:solidFill>
                  <a:srgbClr val="002060"/>
                </a:solidFill>
                <a:ea typeface="MS PGothic" pitchFamily="34" charset="-128"/>
              </a:rPr>
              <a:t>Why the change for the Tampa BMEU which was not part of the plant consolidation process: </a:t>
            </a:r>
            <a:r>
              <a:rPr lang="en-US" dirty="0" smtClean="0">
                <a:solidFill>
                  <a:srgbClr val="002060"/>
                </a:solidFill>
                <a:ea typeface="MS PGothic" pitchFamily="34" charset="-128"/>
              </a:rPr>
              <a:t>During </a:t>
            </a:r>
            <a:r>
              <a:rPr lang="en-US" dirty="0">
                <a:solidFill>
                  <a:srgbClr val="002060"/>
                </a:solidFill>
                <a:ea typeface="MS PGothic" pitchFamily="34" charset="-128"/>
              </a:rPr>
              <a:t>a </a:t>
            </a:r>
            <a:r>
              <a:rPr lang="en-US" dirty="0" smtClean="0">
                <a:solidFill>
                  <a:srgbClr val="002060"/>
                </a:solidFill>
                <a:ea typeface="MS PGothic" pitchFamily="34" charset="-128"/>
              </a:rPr>
              <a:t>mid October review </a:t>
            </a:r>
            <a:r>
              <a:rPr lang="en-US" dirty="0">
                <a:solidFill>
                  <a:srgbClr val="002060"/>
                </a:solidFill>
                <a:ea typeface="MS PGothic" pitchFamily="34" charset="-128"/>
              </a:rPr>
              <a:t>of proposed consolidation </a:t>
            </a:r>
            <a:r>
              <a:rPr lang="en-US" dirty="0" smtClean="0">
                <a:solidFill>
                  <a:srgbClr val="002060"/>
                </a:solidFill>
                <a:ea typeface="MS PGothic" pitchFamily="34" charset="-128"/>
              </a:rPr>
              <a:t>facilities, Mailing List and Directional File which </a:t>
            </a:r>
            <a:r>
              <a:rPr lang="en-US" dirty="0">
                <a:solidFill>
                  <a:srgbClr val="002060"/>
                </a:solidFill>
                <a:ea typeface="MS PGothic" pitchFamily="34" charset="-128"/>
              </a:rPr>
              <a:t>affected Co-located and Non Co-located Business Mail Entry Units (BMEU) it was discovered DSCF pricing discounts were being given to Non Co-located BMEU customers</a:t>
            </a:r>
            <a:r>
              <a:rPr lang="en-US" dirty="0" smtClean="0">
                <a:solidFill>
                  <a:srgbClr val="002060"/>
                </a:solidFill>
                <a:ea typeface="MS PGothic" pitchFamily="34" charset="-128"/>
              </a:rPr>
              <a:t>. Tampa is a Non Co-located BMEU. Based on the Federal Registry Notice it was determined to </a:t>
            </a:r>
            <a:r>
              <a:rPr lang="en-US" dirty="0">
                <a:solidFill>
                  <a:srgbClr val="002060"/>
                </a:solidFill>
                <a:ea typeface="MS PGothic" pitchFamily="34" charset="-128"/>
              </a:rPr>
              <a:t>eliminate this </a:t>
            </a:r>
            <a:r>
              <a:rPr lang="en-US" dirty="0" smtClean="0">
                <a:solidFill>
                  <a:srgbClr val="002060"/>
                </a:solidFill>
                <a:ea typeface="MS PGothic" pitchFamily="34" charset="-128"/>
              </a:rPr>
              <a:t>incorrect </a:t>
            </a:r>
            <a:r>
              <a:rPr lang="en-US" dirty="0">
                <a:solidFill>
                  <a:srgbClr val="002060"/>
                </a:solidFill>
                <a:ea typeface="MS PGothic" pitchFamily="34" charset="-128"/>
              </a:rPr>
              <a:t>pricing discount with the January 5, 2015 removal of all </a:t>
            </a:r>
            <a:r>
              <a:rPr lang="en-US" dirty="0" smtClean="0">
                <a:solidFill>
                  <a:srgbClr val="002060"/>
                </a:solidFill>
                <a:ea typeface="MS PGothic" pitchFamily="34" charset="-128"/>
              </a:rPr>
              <a:t>other temporary </a:t>
            </a:r>
            <a:r>
              <a:rPr lang="en-US" dirty="0">
                <a:solidFill>
                  <a:srgbClr val="002060"/>
                </a:solidFill>
                <a:ea typeface="MS PGothic" pitchFamily="34" charset="-128"/>
              </a:rPr>
              <a:t>authorized DSCF discounts</a:t>
            </a:r>
            <a:r>
              <a:rPr lang="en-US" dirty="0" smtClean="0">
                <a:solidFill>
                  <a:srgbClr val="002060"/>
                </a:solidFill>
                <a:ea typeface="MS PGothic" pitchFamily="34" charset="-128"/>
              </a:rPr>
              <a:t>.</a:t>
            </a:r>
          </a:p>
          <a:p>
            <a:pPr marL="342900" indent="-342900">
              <a:spcBef>
                <a:spcPts val="1200"/>
              </a:spcBef>
              <a:buClr>
                <a:schemeClr val="accent2"/>
              </a:buClr>
              <a:buFont typeface="Wingdings" pitchFamily="2" charset="2"/>
              <a:buChar char="§"/>
              <a:defRPr/>
            </a:pPr>
            <a:r>
              <a:rPr lang="en-US" dirty="0" smtClean="0">
                <a:solidFill>
                  <a:srgbClr val="002060"/>
                </a:solidFill>
                <a:ea typeface="MS PGothic" pitchFamily="34" charset="-128"/>
              </a:rPr>
              <a:t>BMEU/PVDS </a:t>
            </a:r>
            <a:r>
              <a:rPr lang="en-US" dirty="0">
                <a:solidFill>
                  <a:srgbClr val="002060"/>
                </a:solidFill>
                <a:ea typeface="MS PGothic" pitchFamily="34" charset="-128"/>
              </a:rPr>
              <a:t>Mailers </a:t>
            </a:r>
            <a:r>
              <a:rPr lang="en-US" dirty="0" smtClean="0">
                <a:solidFill>
                  <a:srgbClr val="002060"/>
                </a:solidFill>
                <a:ea typeface="MS PGothic" pitchFamily="34" charset="-128"/>
              </a:rPr>
              <a:t>are to </a:t>
            </a:r>
            <a:r>
              <a:rPr lang="en-US" dirty="0">
                <a:solidFill>
                  <a:srgbClr val="002060"/>
                </a:solidFill>
                <a:ea typeface="MS PGothic" pitchFamily="34" charset="-128"/>
              </a:rPr>
              <a:t>prepare mail according to effective Labeling Lists</a:t>
            </a:r>
          </a:p>
          <a:p>
            <a:pPr marL="342900" indent="-342900">
              <a:spcBef>
                <a:spcPts val="1200"/>
              </a:spcBef>
              <a:buClr>
                <a:schemeClr val="accent2"/>
              </a:buClr>
              <a:buFont typeface="Wingdings" pitchFamily="2" charset="2"/>
              <a:buChar char="§"/>
              <a:defRPr/>
            </a:pPr>
            <a:r>
              <a:rPr lang="en-US" dirty="0" smtClean="0">
                <a:solidFill>
                  <a:srgbClr val="002060"/>
                </a:solidFill>
                <a:ea typeface="MS PGothic" pitchFamily="34" charset="-128"/>
              </a:rPr>
              <a:t>Mailers are encouraged to </a:t>
            </a:r>
            <a:r>
              <a:rPr lang="en-US" dirty="0">
                <a:solidFill>
                  <a:srgbClr val="002060"/>
                </a:solidFill>
                <a:ea typeface="MS PGothic" pitchFamily="34" charset="-128"/>
              </a:rPr>
              <a:t>align their preparation and entry to the new network </a:t>
            </a:r>
            <a:r>
              <a:rPr lang="en-US" dirty="0" smtClean="0">
                <a:solidFill>
                  <a:srgbClr val="002060"/>
                </a:solidFill>
                <a:ea typeface="MS PGothic" pitchFamily="34" charset="-128"/>
              </a:rPr>
              <a:t>for the best service and lowest pricing</a:t>
            </a:r>
            <a:endParaRPr lang="en-US" dirty="0">
              <a:solidFill>
                <a:srgbClr val="002060"/>
              </a:solidFill>
              <a:ea typeface="MS PGothic" pitchFamily="34" charset="-128"/>
            </a:endParaRPr>
          </a:p>
        </p:txBody>
      </p:sp>
    </p:spTree>
    <p:extLst>
      <p:ext uri="{BB962C8B-B14F-4D97-AF65-F5344CB8AC3E}">
        <p14:creationId xmlns:p14="http://schemas.microsoft.com/office/powerpoint/2010/main" val="1109574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8767406" cy="5201424"/>
          </a:xfrm>
          <a:prstGeom prst="rect">
            <a:avLst/>
          </a:prstGeom>
          <a:noFill/>
        </p:spPr>
        <p:txBody>
          <a:bodyPr wrap="square" rtlCol="0">
            <a:spAutoFit/>
          </a:bodyPr>
          <a:lstStyle/>
          <a:p>
            <a:pPr>
              <a:buClr>
                <a:schemeClr val="accent2"/>
              </a:buClr>
            </a:pPr>
            <a:r>
              <a:rPr lang="en-US" sz="2400" b="1" dirty="0" smtClean="0">
                <a:solidFill>
                  <a:srgbClr val="002060"/>
                </a:solidFill>
                <a:ea typeface="MS PGothic" pitchFamily="34" charset="-128"/>
              </a:rPr>
              <a:t>BMEU Acceptance Changes for Mailers </a:t>
            </a:r>
            <a:r>
              <a:rPr lang="en-US" sz="2400" b="1" i="1" u="sng" dirty="0" smtClean="0">
                <a:solidFill>
                  <a:srgbClr val="C00000"/>
                </a:solidFill>
                <a:ea typeface="MS PGothic" pitchFamily="34" charset="-128"/>
              </a:rPr>
              <a:t>Not </a:t>
            </a:r>
            <a:r>
              <a:rPr lang="en-US" sz="2400" b="1" dirty="0" smtClean="0">
                <a:solidFill>
                  <a:srgbClr val="002060"/>
                </a:solidFill>
                <a:ea typeface="MS PGothic" pitchFamily="34" charset="-128"/>
              </a:rPr>
              <a:t>Utilizing Drop Shipments:</a:t>
            </a:r>
          </a:p>
          <a:p>
            <a:pPr>
              <a:buClr>
                <a:schemeClr val="accent2"/>
              </a:buClr>
            </a:pPr>
            <a:endParaRPr lang="en-US" sz="2000" b="1" dirty="0">
              <a:solidFill>
                <a:srgbClr val="002060"/>
              </a:solidFill>
              <a:ea typeface="MS PGothic" pitchFamily="34" charset="-128"/>
            </a:endParaRPr>
          </a:p>
          <a:p>
            <a:pPr marL="342900" indent="-342900">
              <a:buClr>
                <a:schemeClr val="accent2"/>
              </a:buClr>
              <a:buFont typeface="Arial" panose="020B0604020202020204" pitchFamily="34" charset="0"/>
              <a:buChar char="•"/>
            </a:pPr>
            <a:r>
              <a:rPr lang="en-US" sz="2000" b="1" dirty="0">
                <a:solidFill>
                  <a:srgbClr val="7030A0"/>
                </a:solidFill>
                <a:ea typeface="MS PGothic" pitchFamily="34" charset="-128"/>
              </a:rPr>
              <a:t>F</a:t>
            </a:r>
            <a:r>
              <a:rPr lang="en-US" sz="2000" b="1" dirty="0" smtClean="0">
                <a:solidFill>
                  <a:srgbClr val="7030A0"/>
                </a:solidFill>
                <a:ea typeface="MS PGothic" pitchFamily="34" charset="-128"/>
              </a:rPr>
              <a:t>or customers using Courtesy Drop Locations there are </a:t>
            </a:r>
            <a:r>
              <a:rPr lang="en-US" sz="2000" b="1" i="1" u="sng" dirty="0" smtClean="0">
                <a:solidFill>
                  <a:srgbClr val="C00000"/>
                </a:solidFill>
                <a:ea typeface="MS PGothic" pitchFamily="34" charset="-128"/>
              </a:rPr>
              <a:t>No Changes as drop shipments are not an option.</a:t>
            </a:r>
          </a:p>
          <a:p>
            <a:pPr>
              <a:buClr>
                <a:schemeClr val="accent2"/>
              </a:buClr>
            </a:pPr>
            <a:endParaRPr lang="en-US" sz="2000" b="1" i="1" u="sng" dirty="0" smtClean="0">
              <a:solidFill>
                <a:srgbClr val="C00000"/>
              </a:solidFill>
              <a:ea typeface="MS PGothic" pitchFamily="34" charset="-128"/>
            </a:endParaRPr>
          </a:p>
          <a:p>
            <a:pPr marL="342900" indent="-342900">
              <a:buClr>
                <a:schemeClr val="accent2"/>
              </a:buClr>
              <a:buFont typeface="Arial" panose="020B0604020202020204" pitchFamily="34" charset="0"/>
              <a:buChar char="•"/>
            </a:pPr>
            <a:r>
              <a:rPr lang="en-US" sz="2000" b="1" dirty="0">
                <a:solidFill>
                  <a:srgbClr val="7030A0"/>
                </a:solidFill>
                <a:ea typeface="MS PGothic" pitchFamily="34" charset="-128"/>
              </a:rPr>
              <a:t>For Customers currently utilizing SCF Discounts and entering mailings at Co- Located BMEU’s there are no changes. </a:t>
            </a:r>
            <a:endParaRPr lang="en-US" sz="2000" b="1" dirty="0" smtClean="0">
              <a:solidFill>
                <a:srgbClr val="7030A0"/>
              </a:solidFill>
              <a:ea typeface="MS PGothic" pitchFamily="34" charset="-128"/>
            </a:endParaRPr>
          </a:p>
          <a:p>
            <a:pPr>
              <a:buClr>
                <a:schemeClr val="accent2"/>
              </a:buClr>
            </a:pPr>
            <a:endParaRPr lang="en-US" sz="2000" b="1" dirty="0" smtClean="0">
              <a:solidFill>
                <a:srgbClr val="7030A0"/>
              </a:solidFill>
              <a:ea typeface="MS PGothic" pitchFamily="34" charset="-128"/>
            </a:endParaRPr>
          </a:p>
          <a:p>
            <a:pPr marL="342900" indent="-342900">
              <a:buClr>
                <a:schemeClr val="accent2"/>
              </a:buClr>
              <a:buFont typeface="Arial" panose="020B0604020202020204" pitchFamily="34" charset="0"/>
              <a:buChar char="•"/>
            </a:pPr>
            <a:r>
              <a:rPr lang="en-US" sz="2000" b="1" dirty="0" smtClean="0">
                <a:solidFill>
                  <a:srgbClr val="7030A0"/>
                </a:solidFill>
                <a:ea typeface="MS PGothic" pitchFamily="34" charset="-128"/>
              </a:rPr>
              <a:t>For Customers currently utilizing SCF Discounts and</a:t>
            </a:r>
            <a:r>
              <a:rPr lang="en-US" sz="2000" b="1" dirty="0">
                <a:solidFill>
                  <a:srgbClr val="7030A0"/>
                </a:solidFill>
                <a:ea typeface="MS PGothic" pitchFamily="34" charset="-128"/>
              </a:rPr>
              <a:t> entering mailings</a:t>
            </a:r>
            <a:r>
              <a:rPr lang="en-US" sz="2000" b="1" dirty="0" smtClean="0">
                <a:solidFill>
                  <a:srgbClr val="7030A0"/>
                </a:solidFill>
                <a:ea typeface="MS PGothic" pitchFamily="34" charset="-128"/>
              </a:rPr>
              <a:t> at Non Co-Located BMEU’s the following will need to take place: </a:t>
            </a:r>
          </a:p>
          <a:p>
            <a:pPr>
              <a:buClr>
                <a:schemeClr val="accent2"/>
              </a:buClr>
            </a:pPr>
            <a:endParaRPr lang="en-US" sz="2000" b="1" dirty="0" smtClean="0">
              <a:solidFill>
                <a:srgbClr val="7030A0"/>
              </a:solidFill>
              <a:ea typeface="MS PGothic" pitchFamily="34" charset="-128"/>
            </a:endParaRPr>
          </a:p>
          <a:p>
            <a:pPr>
              <a:buClr>
                <a:schemeClr val="accent2"/>
              </a:buClr>
            </a:pPr>
            <a:r>
              <a:rPr lang="en-US" sz="2000" b="1" dirty="0">
                <a:solidFill>
                  <a:srgbClr val="7030A0"/>
                </a:solidFill>
                <a:ea typeface="MS PGothic" pitchFamily="34" charset="-128"/>
              </a:rPr>
              <a:t> </a:t>
            </a:r>
            <a:r>
              <a:rPr lang="en-US" sz="2000" b="1" dirty="0" smtClean="0">
                <a:solidFill>
                  <a:srgbClr val="7030A0"/>
                </a:solidFill>
                <a:ea typeface="MS PGothic" pitchFamily="34" charset="-128"/>
              </a:rPr>
              <a:t>       * </a:t>
            </a:r>
            <a:r>
              <a:rPr lang="en-US" sz="2000" b="1" dirty="0" smtClean="0">
                <a:solidFill>
                  <a:srgbClr val="C00000"/>
                </a:solidFill>
                <a:ea typeface="MS PGothic" pitchFamily="34" charset="-128"/>
              </a:rPr>
              <a:t>“DSCF” </a:t>
            </a:r>
            <a:r>
              <a:rPr lang="en-US" sz="2000" b="1" dirty="0" smtClean="0">
                <a:solidFill>
                  <a:srgbClr val="7030A0"/>
                </a:solidFill>
                <a:ea typeface="MS PGothic" pitchFamily="34" charset="-128"/>
              </a:rPr>
              <a:t>Entry discount </a:t>
            </a:r>
            <a:r>
              <a:rPr lang="en-US" sz="2000" b="1" dirty="0">
                <a:solidFill>
                  <a:srgbClr val="7030A0"/>
                </a:solidFill>
                <a:ea typeface="MS PGothic" pitchFamily="34" charset="-128"/>
              </a:rPr>
              <a:t>o</a:t>
            </a:r>
            <a:r>
              <a:rPr lang="en-US" sz="2000" b="1" dirty="0" smtClean="0">
                <a:solidFill>
                  <a:srgbClr val="7030A0"/>
                </a:solidFill>
                <a:ea typeface="MS PGothic" pitchFamily="34" charset="-128"/>
              </a:rPr>
              <a:t>ptions on all postage statements must   be discontinued and the </a:t>
            </a:r>
            <a:r>
              <a:rPr lang="en-US" sz="2000" b="1" dirty="0" smtClean="0">
                <a:solidFill>
                  <a:srgbClr val="C00000"/>
                </a:solidFill>
                <a:ea typeface="MS PGothic" pitchFamily="34" charset="-128"/>
              </a:rPr>
              <a:t>“None” </a:t>
            </a:r>
            <a:r>
              <a:rPr lang="en-US" sz="2000" b="1" dirty="0" smtClean="0">
                <a:solidFill>
                  <a:srgbClr val="7030A0"/>
                </a:solidFill>
                <a:ea typeface="MS PGothic" pitchFamily="34" charset="-128"/>
              </a:rPr>
              <a:t>Entry option is to be selected. </a:t>
            </a:r>
          </a:p>
          <a:p>
            <a:pPr marL="342900" indent="-342900">
              <a:buClr>
                <a:schemeClr val="accent2"/>
              </a:buClr>
              <a:buFont typeface="Wingdings" pitchFamily="2" charset="2"/>
              <a:buChar char="§"/>
            </a:pPr>
            <a:endParaRPr lang="en-US" sz="2400" b="1" dirty="0">
              <a:solidFill>
                <a:srgbClr val="002060"/>
              </a:solidFill>
              <a:ea typeface="MS PGothic" pitchFamily="34" charset="-128"/>
            </a:endParaRPr>
          </a:p>
        </p:txBody>
      </p:sp>
      <p:sp>
        <p:nvSpPr>
          <p:cNvPr id="3" name="TextBox 2"/>
          <p:cNvSpPr txBox="1"/>
          <p:nvPr/>
        </p:nvSpPr>
        <p:spPr>
          <a:xfrm>
            <a:off x="3048000" y="105174"/>
            <a:ext cx="5937120" cy="400110"/>
          </a:xfrm>
          <a:prstGeom prst="rect">
            <a:avLst/>
          </a:prstGeom>
          <a:noFill/>
        </p:spPr>
        <p:txBody>
          <a:bodyPr wrap="square" rtlCol="0">
            <a:spAutoFit/>
          </a:bodyPr>
          <a:lstStyle/>
          <a:p>
            <a:pPr algn="r"/>
            <a:r>
              <a:rPr lang="en-US" sz="2000" b="1" dirty="0" smtClean="0">
                <a:solidFill>
                  <a:schemeClr val="bg1"/>
                </a:solidFill>
              </a:rPr>
              <a:t>BMEU Acceptance Changes</a:t>
            </a:r>
            <a:endParaRPr lang="en-US" sz="2000" b="1" dirty="0">
              <a:solidFill>
                <a:schemeClr val="bg1"/>
              </a:solidFill>
            </a:endParaRPr>
          </a:p>
        </p:txBody>
      </p:sp>
    </p:spTree>
    <p:extLst>
      <p:ext uri="{BB962C8B-B14F-4D97-AF65-F5344CB8AC3E}">
        <p14:creationId xmlns:p14="http://schemas.microsoft.com/office/powerpoint/2010/main" val="306812215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TYLE" val="AcnUnitofMeasure"/>
  <p:tag name="DATE" val="6/4/2012 6:22:16 PM"/>
</p:tagLst>
</file>

<file path=ppt/tags/tag2.xml><?xml version="1.0" encoding="utf-8"?>
<p:tagLst xmlns:a="http://schemas.openxmlformats.org/drawingml/2006/main" xmlns:r="http://schemas.openxmlformats.org/officeDocument/2006/relationships" xmlns:p="http://schemas.openxmlformats.org/presentationml/2006/main">
  <p:tag name="STYLE" val="AcnSubjectTitle"/>
  <p:tag name="DATE" val="6/4/2012 6:22:16 PM"/>
</p:tagLst>
</file>

<file path=ppt/theme/theme1.xml><?xml version="1.0" encoding="utf-8"?>
<a:theme xmlns:a="http://schemas.openxmlformats.org/drawingml/2006/main" name="2_USPS_template1-5_a2">
  <a:themeElements>
    <a:clrScheme name="USPS_template1-5_a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SPS_template1-5_a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SPS_template1-5_a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SPS_template1-5_a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SPS_template1-5_a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SPS_template1-5_a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SPS_template1-5_a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SPS_template1-5_a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SPS_template1-5_a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SPS_template1-5_a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SPS_template1-5_a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SPS_template1-5_a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SPS_template1-5_a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SPS_template1-5_a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1237</TotalTime>
  <Words>1498</Words>
  <Application>Microsoft Office PowerPoint</Application>
  <PresentationFormat>On-screen Show (4:3)</PresentationFormat>
  <Paragraphs>170</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 Unicode MS</vt:lpstr>
      <vt:lpstr>MS PGothic</vt:lpstr>
      <vt:lpstr>Arial</vt:lpstr>
      <vt:lpstr>Calibri</vt:lpstr>
      <vt:lpstr>Wingdings</vt:lpstr>
      <vt:lpstr>ヒラギノ角ゴ Pro W3</vt:lpstr>
      <vt:lpstr>2_USPS_template1-5_a2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Postal Service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Munoz, Claudia G - San Diego, CA</dc:creator>
  <cp:lastModifiedBy>Ernie Brogdon</cp:lastModifiedBy>
  <cp:revision>60</cp:revision>
  <cp:lastPrinted>2014-12-02T18:42:41Z</cp:lastPrinted>
  <dcterms:created xsi:type="dcterms:W3CDTF">2014-10-30T02:48:04Z</dcterms:created>
  <dcterms:modified xsi:type="dcterms:W3CDTF">2015-05-03T22:55:19Z</dcterms:modified>
</cp:coreProperties>
</file>