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9" r:id="rId2"/>
  </p:sldMasterIdLst>
  <p:notesMasterIdLst>
    <p:notesMasterId r:id="rId19"/>
  </p:notesMasterIdLst>
  <p:handoutMasterIdLst>
    <p:handoutMasterId r:id="rId20"/>
  </p:handoutMasterIdLst>
  <p:sldIdLst>
    <p:sldId id="2450" r:id="rId3"/>
    <p:sldId id="2451" r:id="rId4"/>
    <p:sldId id="2518" r:id="rId5"/>
    <p:sldId id="2519" r:id="rId6"/>
    <p:sldId id="2520" r:id="rId7"/>
    <p:sldId id="2521" r:id="rId8"/>
    <p:sldId id="2548" r:id="rId9"/>
    <p:sldId id="2522" r:id="rId10"/>
    <p:sldId id="2449" r:id="rId11"/>
    <p:sldId id="2533" r:id="rId12"/>
    <p:sldId id="2534" r:id="rId13"/>
    <p:sldId id="2535" r:id="rId14"/>
    <p:sldId id="2536" r:id="rId15"/>
    <p:sldId id="2549" r:id="rId16"/>
    <p:sldId id="2539" r:id="rId17"/>
    <p:sldId id="2567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ied, Faith" initials="" lastIdx="4" clrIdx="0"/>
  <p:cmAuthor id="1" name="Mindel, Lisa" initials="" lastIdx="1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3300"/>
    <a:srgbClr val="FFFF66"/>
    <a:srgbClr val="FFFF99"/>
    <a:srgbClr val="C5D9F1"/>
    <a:srgbClr val="333399"/>
    <a:srgbClr val="CDCDDE"/>
    <a:srgbClr val="E8E8EF"/>
    <a:srgbClr val="002776"/>
    <a:srgbClr val="0A7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6" autoAdjust="0"/>
    <p:restoredTop sz="91655" autoAdjust="0"/>
  </p:normalViewPr>
  <p:slideViewPr>
    <p:cSldViewPr>
      <p:cViewPr varScale="1">
        <p:scale>
          <a:sx n="84" d="100"/>
          <a:sy n="84" d="100"/>
        </p:scale>
        <p:origin x="102" y="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82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Piece - First Class Letters</a:t>
            </a:r>
          </a:p>
        </c:rich>
      </c:tx>
      <c:layout>
        <c:manualLayout>
          <c:xMode val="edge"/>
          <c:yMode val="edge"/>
          <c:x val="0.2204801565163990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539866399607182"/>
          <c:y val="0.11380002448983938"/>
          <c:w val="0.86486154237449797"/>
          <c:h val="0.758947362816970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'Recent FCM'!$D$17</c:f>
              <c:strCache>
                <c:ptCount val="1"/>
                <c:pt idx="0">
                  <c:v>SP-FCL</c:v>
                </c:pt>
              </c:strCache>
            </c:strRef>
          </c:tx>
          <c:invertIfNegative val="0"/>
          <c:cat>
            <c:strRef>
              <c:f>'Recent FCM'!$C$18:$C$25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 (est)</c:v>
                </c:pt>
              </c:strCache>
            </c:strRef>
          </c:cat>
          <c:val>
            <c:numRef>
              <c:f>'Recent FCM'!$D$18:$D$25</c:f>
              <c:numCache>
                <c:formatCode>_(* #,##0.00_);_(* \(#,##0.00\);_(* "-"??_);_(@_)</c:formatCode>
                <c:ptCount val="8"/>
                <c:pt idx="0">
                  <c:v>38.565956</c:v>
                </c:pt>
                <c:pt idx="1">
                  <c:v>35.35557</c:v>
                </c:pt>
                <c:pt idx="2">
                  <c:v>31.68289</c:v>
                </c:pt>
                <c:pt idx="3">
                  <c:v>28.584911999999999</c:v>
                </c:pt>
                <c:pt idx="4">
                  <c:v>24.722159357999999</c:v>
                </c:pt>
                <c:pt idx="5">
                  <c:v>22.734729092999999</c:v>
                </c:pt>
                <c:pt idx="6">
                  <c:v>21.524306225</c:v>
                </c:pt>
                <c:pt idx="7">
                  <c:v>20.698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2087672"/>
        <c:axId val="372083360"/>
      </c:barChart>
      <c:catAx>
        <c:axId val="372087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72083360"/>
        <c:crosses val="autoZero"/>
        <c:auto val="1"/>
        <c:lblAlgn val="ctr"/>
        <c:lblOffset val="100"/>
        <c:noMultiLvlLbl val="0"/>
      </c:catAx>
      <c:valAx>
        <c:axId val="3720833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Pieces (millions)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7208767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224043715846995E-2"/>
          <c:y val="7.2186836518046707E-2"/>
          <c:w val="0.89726775956284155"/>
          <c:h val="0.8131634819532909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999FF"/>
            </a:solidFill>
            <a:ln w="12883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6388888888888882E-2"/>
                  <c:y val="-0.41549295774647887"/>
                </c:manualLayout>
              </c:layout>
              <c:spPr>
                <a:noFill/>
                <a:ln w="2576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5530330976992183E-3"/>
                  <c:y val="-0.37803340621145143"/>
                </c:manualLayout>
              </c:layout>
              <c:spPr>
                <a:noFill/>
                <a:ln w="2576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0314568777404039E-3"/>
                  <c:y val="-0.36774535880755316"/>
                </c:manualLayout>
              </c:layout>
              <c:spPr>
                <a:noFill/>
                <a:ln w="2576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1665573053368335E-3"/>
                  <c:y val="-0.37558703929614451"/>
                </c:manualLayout>
              </c:layout>
              <c:spPr>
                <a:noFill/>
                <a:ln w="2576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9444444444444493E-3"/>
                  <c:y val="-0.34272300469483585"/>
                </c:manualLayout>
              </c:layout>
              <c:spPr>
                <a:noFill/>
                <a:ln w="2576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4887018583559388E-3"/>
                  <c:y val="-0.3070249101676974"/>
                </c:manualLayout>
              </c:layout>
              <c:spPr>
                <a:noFill/>
                <a:ln w="2576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9.524502687577454E-3"/>
                  <c:y val="-0.28626861290896227"/>
                </c:manualLayout>
              </c:layout>
              <c:spPr>
                <a:noFill/>
                <a:ln w="2576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1303588632700796E-2"/>
                  <c:y val="-0.26192135884667683"/>
                </c:manualLayout>
              </c:layout>
              <c:spPr>
                <a:noFill/>
                <a:ln w="2576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6.8530506641081741E-3"/>
                  <c:y val="-0.23338495533763698"/>
                </c:manualLayout>
              </c:layout>
              <c:spPr>
                <a:noFill/>
                <a:ln w="2576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"/>
                  <c:y val="-0.2192118226600985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 baseline="0">
                    <a:solidFill>
                      <a:srgbClr val="0070C0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673</c:v>
                </c:pt>
                <c:pt idx="1">
                  <c:v>623</c:v>
                </c:pt>
                <c:pt idx="2">
                  <c:v>614</c:v>
                </c:pt>
                <c:pt idx="3">
                  <c:v>599</c:v>
                </c:pt>
                <c:pt idx="4">
                  <c:v>528</c:v>
                </c:pt>
                <c:pt idx="5">
                  <c:v>487</c:v>
                </c:pt>
                <c:pt idx="6">
                  <c:v>461</c:v>
                </c:pt>
                <c:pt idx="7">
                  <c:v>417</c:v>
                </c:pt>
                <c:pt idx="8">
                  <c:v>320</c:v>
                </c:pt>
                <c:pt idx="9">
                  <c:v>320</c:v>
                </c:pt>
                <c:pt idx="10">
                  <c:v>240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2084536"/>
        <c:axId val="372088064"/>
      </c:areaChart>
      <c:catAx>
        <c:axId val="37208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2088064"/>
        <c:crosses val="autoZero"/>
        <c:auto val="1"/>
        <c:lblAlgn val="ctr"/>
        <c:lblOffset val="100"/>
        <c:noMultiLvlLbl val="0"/>
      </c:catAx>
      <c:valAx>
        <c:axId val="372088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72084536"/>
        <c:crosses val="autoZero"/>
        <c:crossBetween val="midCat"/>
        <c:majorUnit val="200"/>
      </c:valAx>
    </c:plotArea>
    <c:plotVisOnly val="1"/>
    <c:dispBlanksAs val="zero"/>
    <c:showDLblsOverMax val="0"/>
  </c:chart>
  <c:txPr>
    <a:bodyPr/>
    <a:lstStyle/>
    <a:p>
      <a:pPr>
        <a:defRPr sz="1826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5743"/>
          </a:xfrm>
          <a:prstGeom prst="rect">
            <a:avLst/>
          </a:prstGeom>
        </p:spPr>
        <p:txBody>
          <a:bodyPr vert="horz" lIns="91770" tIns="45885" rIns="91770" bIns="45885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0"/>
            <a:ext cx="3038145" cy="465743"/>
          </a:xfrm>
          <a:prstGeom prst="rect">
            <a:avLst/>
          </a:prstGeom>
        </p:spPr>
        <p:txBody>
          <a:bodyPr vert="horz" lIns="91770" tIns="45885" rIns="91770" bIns="45885" rtlCol="0"/>
          <a:lstStyle>
            <a:lvl1pPr algn="r">
              <a:defRPr sz="1200" smtClean="0"/>
            </a:lvl1pPr>
          </a:lstStyle>
          <a:p>
            <a:pPr>
              <a:defRPr/>
            </a:pPr>
            <a:fld id="{5EF0173B-9C02-4484-860E-B47941FA93F4}" type="datetimeFigureOut">
              <a:rPr lang="en-US"/>
              <a:pPr>
                <a:defRPr/>
              </a:pPr>
              <a:t>5/3/2015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121"/>
            <a:ext cx="3038145" cy="465743"/>
          </a:xfrm>
          <a:prstGeom prst="rect">
            <a:avLst/>
          </a:prstGeom>
        </p:spPr>
        <p:txBody>
          <a:bodyPr vert="horz" lIns="91770" tIns="45885" rIns="91770" bIns="4588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29121"/>
            <a:ext cx="3038145" cy="465743"/>
          </a:xfrm>
          <a:prstGeom prst="rect">
            <a:avLst/>
          </a:prstGeom>
        </p:spPr>
        <p:txBody>
          <a:bodyPr vert="horz" lIns="91770" tIns="45885" rIns="91770" bIns="45885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FE953C1-A6BB-47E1-BE6E-509DC5EE71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005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5743"/>
          </a:xfrm>
          <a:prstGeom prst="rect">
            <a:avLst/>
          </a:prstGeom>
        </p:spPr>
        <p:txBody>
          <a:bodyPr vert="horz" lIns="91770" tIns="45885" rIns="91770" bIns="4588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8145" cy="465743"/>
          </a:xfrm>
          <a:prstGeom prst="rect">
            <a:avLst/>
          </a:prstGeom>
        </p:spPr>
        <p:txBody>
          <a:bodyPr vert="horz" lIns="91770" tIns="45885" rIns="91770" bIns="4588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2A34B5-8A97-4B23-8AAE-F766E633719F}" type="datetimeFigureOut">
              <a:rPr lang="en-US"/>
              <a:pPr>
                <a:defRPr/>
              </a:pPr>
              <a:t>5/3/2015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70" tIns="45885" rIns="91770" bIns="4588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16098"/>
            <a:ext cx="5607711" cy="4183995"/>
          </a:xfrm>
          <a:prstGeom prst="rect">
            <a:avLst/>
          </a:prstGeom>
        </p:spPr>
        <p:txBody>
          <a:bodyPr vert="horz" lIns="91770" tIns="45885" rIns="91770" bIns="4588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121"/>
            <a:ext cx="3038145" cy="465743"/>
          </a:xfrm>
          <a:prstGeom prst="rect">
            <a:avLst/>
          </a:prstGeom>
        </p:spPr>
        <p:txBody>
          <a:bodyPr vert="horz" lIns="91770" tIns="45885" rIns="91770" bIns="4588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29121"/>
            <a:ext cx="3038145" cy="465743"/>
          </a:xfrm>
          <a:prstGeom prst="rect">
            <a:avLst/>
          </a:prstGeom>
        </p:spPr>
        <p:txBody>
          <a:bodyPr vert="horz" lIns="91770" tIns="45885" rIns="91770" bIns="4588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06BDB8D-1994-4151-849C-0D5186651B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914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2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41" indent="-285708" defTabSz="93172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33" indent="-228567" defTabSz="93172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99965" indent="-228567" defTabSz="93172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099" indent="-228567" defTabSz="93172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232" indent="-228567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364" indent="-228567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498" indent="-228567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630" indent="-228567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CBB98A1-A5C8-4926-A03F-B590CF53D785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1783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2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41" indent="-285708" defTabSz="93172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33" indent="-228567" defTabSz="93172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99965" indent="-228567" defTabSz="93172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099" indent="-228567" defTabSz="93172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232" indent="-228567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364" indent="-228567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498" indent="-228567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630" indent="-228567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CBB98A1-A5C8-4926-A03F-B590CF53D785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1783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4" tIns="46578" rIns="93154" bIns="46578"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4" tIns="46578" rIns="93154" bIns="46578" anchor="b"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5229FBCD-9E1A-4F4F-8181-07927EA1CF2C}" type="slidenum">
              <a:rPr lang="en-US" sz="1200"/>
              <a:pPr algn="r"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49449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393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841" indent="-285708" defTabSz="898393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2833" indent="-228567" defTabSz="898393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99965" indent="-228567" defTabSz="898393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099" indent="-228567" defTabSz="898393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232" indent="-228567" algn="ctr" defTabSz="8983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364" indent="-228567" algn="ctr" defTabSz="8983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8498" indent="-228567" algn="ctr" defTabSz="8983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5630" indent="-228567" algn="ctr" defTabSz="8983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February 2012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393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841" indent="-285708" defTabSz="898393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2833" indent="-228567" defTabSz="898393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99965" indent="-228567" defTabSz="898393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099" indent="-228567" defTabSz="898393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232" indent="-228567" algn="ctr" defTabSz="8983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364" indent="-228567" algn="ctr" defTabSz="8983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8498" indent="-228567" algn="ctr" defTabSz="8983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5630" indent="-228567" algn="ctr" defTabSz="8983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6F460536-906B-4906-A240-8DC1FF13F3AB}" type="slidenum">
              <a:rPr lang="en-US" smtClean="0">
                <a:solidFill>
                  <a:srgbClr val="000000"/>
                </a:solidFill>
              </a:rPr>
              <a:pPr eaLnBrk="1" hangingPunct="1"/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905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26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841" indent="-285708" defTabSz="931726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2833" indent="-228567" defTabSz="931726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99965" indent="-228567" defTabSz="931726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099" indent="-228567" defTabSz="931726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232" indent="-228567" algn="ctr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364" indent="-228567" algn="ctr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8498" indent="-228567" algn="ctr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5630" indent="-228567" algn="ctr" defTabSz="931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0BC7786C-F859-41A1-8DFB-9199781CBEFF}" type="slidenum">
              <a:rPr lang="en-US" smtClean="0">
                <a:solidFill>
                  <a:srgbClr val="000000"/>
                </a:solidFill>
              </a:rPr>
              <a:pPr eaLnBrk="1" hangingPunct="1"/>
              <a:t>14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3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676400"/>
          </a:xfrm>
        </p:spPr>
        <p:txBody>
          <a:bodyPr/>
          <a:lstStyle>
            <a:lvl1pPr algn="ctr">
              <a:defRPr sz="4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39C9E77-BBDD-4140-84AB-474D188830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76200"/>
            <a:ext cx="21145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1912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62288D6-5CA3-4752-A5E2-7834B87FD8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0"/>
          <p:cNvSpPr>
            <a:spLocks noGrp="1"/>
          </p:cNvSpPr>
          <p:nvPr>
            <p:ph sz="quarter" idx="12"/>
          </p:nvPr>
        </p:nvSpPr>
        <p:spPr bwMode="gray">
          <a:xfrm>
            <a:off x="411479" y="1399032"/>
            <a:ext cx="8330184" cy="4887468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2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L="174625" marR="0" indent="-173038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2pPr>
            <a:lvl3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6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3pPr>
            <a:lvl4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6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4pPr>
            <a:lvl5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6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5pPr>
            <a:lvl6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 bwMode="gray">
          <a:xfrm>
            <a:off x="414338" y="779463"/>
            <a:ext cx="833018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>
              <a:def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 bwMode="gray">
          <a:xfrm>
            <a:off x="414338" y="450279"/>
            <a:ext cx="8330184" cy="329184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91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61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50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7588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20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3765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758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050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9050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1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6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5F5A1CC-6A77-4231-B225-9438783F3C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758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1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705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6AF0ECD-7B61-4B85-A959-2E67DE805A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14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114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E526049-F2B2-4F83-A65D-D33CC3499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0B54E06-E144-466C-8E29-91C019F5F1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5C303-6D0F-4D56-A872-7602667A5C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4709649-90B7-4814-BB8F-F95D1EAA0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AF8428-FC66-4A1A-B634-822D9BC858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A7DA435-A33F-454F-946D-DFB9F110DD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9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18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76200"/>
            <a:ext cx="594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382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438400" cy="2286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="1">
                <a:solidFill>
                  <a:srgbClr val="989A99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902382B-13AC-4112-B8E1-E3E8AE7AE3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8" r:id="rId13"/>
    <p:sldLayoutId id="2147483698" r:id="rId14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ヒラギノ角ゴ Pro W3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ヒラギノ角ゴ Pro W3" pitchFamily="1" charset="-128"/>
          <a:cs typeface="ヒラギノ角ゴ Pro W3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ヒラギノ角ゴ Pro W3" pitchFamily="1" charset="-128"/>
          <a:cs typeface="ヒラギノ角ゴ Pro W3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ヒラギノ角ゴ Pro W3" pitchFamily="1" charset="-128"/>
          <a:cs typeface="ヒラギノ角ゴ Pro W3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ヒラギノ角ゴ Pro W3" pitchFamily="1" charset="-128"/>
          <a:cs typeface="ヒラギノ角ゴ Pro W3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ヒラギノ角ゴ Pro W3" pitchFamily="1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ヒラギノ角ゴ Pro W3" pitchFamily="1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ヒラギノ角ゴ Pro W3" pitchFamily="1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ヒラギノ角ゴ Pro W3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 b="1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 b="1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57300"/>
            <a:ext cx="8686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3124200" y="152400"/>
            <a:ext cx="571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►"/>
              <a:defRPr/>
            </a:pPr>
            <a:endParaRPr lang="en-US" sz="2400" smtClean="0">
              <a:solidFill>
                <a:srgbClr val="FFFFFF"/>
              </a:solidFill>
            </a:endParaRPr>
          </a:p>
        </p:txBody>
      </p:sp>
      <p:sp>
        <p:nvSpPr>
          <p:cNvPr id="1029" name="Text Box 13"/>
          <p:cNvSpPr txBox="1">
            <a:spLocks noChangeArrowheads="1"/>
          </p:cNvSpPr>
          <p:nvPr/>
        </p:nvSpPr>
        <p:spPr bwMode="auto">
          <a:xfrm>
            <a:off x="1431925" y="63246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endParaRPr lang="en-US" b="1" i="1" smtClean="0">
              <a:solidFill>
                <a:srgbClr val="000000"/>
              </a:solidFill>
            </a:endParaRPr>
          </a:p>
        </p:txBody>
      </p:sp>
      <p:sp>
        <p:nvSpPr>
          <p:cNvPr id="1031" name="AcnUnitofMeasure_ID_2" hidden="1"/>
          <p:cNvSpPr txBox="1">
            <a:spLocks noChangeArrowheads="1"/>
          </p:cNvSpPr>
          <p:nvPr userDrawn="1">
            <p:custDataLst>
              <p:tags r:id="rId9"/>
            </p:custDataLst>
          </p:nvPr>
        </p:nvSpPr>
        <p:spPr bwMode="gray">
          <a:xfrm>
            <a:off x="533400" y="1697038"/>
            <a:ext cx="6985000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solidFill>
                  <a:srgbClr val="000000"/>
                </a:solidFill>
              </a:rPr>
              <a:t>Unit of Measure</a:t>
            </a:r>
          </a:p>
        </p:txBody>
      </p:sp>
      <p:sp>
        <p:nvSpPr>
          <p:cNvPr id="1032" name="AcnSubjectTitle_ID_3" hidden="1"/>
          <p:cNvSpPr txBox="1">
            <a:spLocks noChangeArrowheads="1"/>
          </p:cNvSpPr>
          <p:nvPr userDrawn="1">
            <p:custDataLst>
              <p:tags r:id="rId10"/>
            </p:custDataLst>
          </p:nvPr>
        </p:nvSpPr>
        <p:spPr bwMode="gray">
          <a:xfrm>
            <a:off x="533400" y="1420813"/>
            <a:ext cx="6985000" cy="3381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b="1" smtClean="0">
                <a:solidFill>
                  <a:srgbClr val="000000"/>
                </a:solidFill>
              </a:rPr>
              <a:t>Subject Title</a:t>
            </a:r>
          </a:p>
        </p:txBody>
      </p:sp>
    </p:spTree>
    <p:extLst>
      <p:ext uri="{BB962C8B-B14F-4D97-AF65-F5344CB8AC3E}">
        <p14:creationId xmlns:p14="http://schemas.microsoft.com/office/powerpoint/2010/main" val="303148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⁻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deralregister.gov/articles/2014/08/01/2014-18223/designation-of-implementation-date-revised-service-standards-for-market-dominant-mail-products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667000"/>
            <a:ext cx="8382000" cy="3657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2776"/>
                </a:solidFill>
              </a:rPr>
              <a:t>Southern Area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2776"/>
                </a:solidFill>
              </a:rPr>
              <a:t>Operational Window Change</a:t>
            </a:r>
            <a:endParaRPr lang="en-US" dirty="0">
              <a:solidFill>
                <a:srgbClr val="002776"/>
              </a:solidFill>
            </a:endParaRP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2776"/>
                </a:solidFill>
              </a:rPr>
              <a:t>Effective January 5, 2015</a:t>
            </a:r>
          </a:p>
          <a:p>
            <a:pPr marL="0" indent="0" algn="ctr">
              <a:buNone/>
            </a:pPr>
            <a:endParaRPr lang="en-US" sz="2400" dirty="0" smtClean="0">
              <a:solidFill>
                <a:srgbClr val="00277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9000" y="6248400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August 21,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6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438400" cy="228600"/>
          </a:xfrm>
        </p:spPr>
        <p:txBody>
          <a:bodyPr/>
          <a:lstStyle/>
          <a:p>
            <a:pPr>
              <a:defRPr/>
            </a:pPr>
            <a:fld id="{74709649-90B7-4814-BB8F-F95D1EAA0A72}" type="slidenum">
              <a:rPr lang="en-US" smtClean="0">
                <a:latin typeface="+mn-lt"/>
              </a:rPr>
              <a:pPr>
                <a:defRPr/>
              </a:pPr>
              <a:t>10</a:t>
            </a:fld>
            <a:endParaRPr lang="en-US" dirty="0">
              <a:latin typeface="+mn-lt"/>
            </a:endParaRPr>
          </a:p>
        </p:txBody>
      </p:sp>
      <p:pic>
        <p:nvPicPr>
          <p:cNvPr id="892955" name="Picture 2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3966" y="2705100"/>
            <a:ext cx="56388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Oval 4"/>
          <p:cNvSpPr>
            <a:spLocks noChangeArrowheads="1"/>
          </p:cNvSpPr>
          <p:nvPr/>
        </p:nvSpPr>
        <p:spPr bwMode="auto">
          <a:xfrm>
            <a:off x="2361066" y="1765300"/>
            <a:ext cx="3811588" cy="3810000"/>
          </a:xfrm>
          <a:prstGeom prst="ellipse">
            <a:avLst/>
          </a:prstGeom>
          <a:gradFill rotWithShape="1">
            <a:gsLst>
              <a:gs pos="0">
                <a:srgbClr val="475E76"/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>
              <a:solidFill>
                <a:srgbClr val="000000"/>
              </a:solidFill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3948566" y="1752600"/>
            <a:ext cx="6365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 b="1">
                <a:solidFill>
                  <a:srgbClr val="000000"/>
                </a:solidFill>
              </a:rPr>
              <a:t>24:00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5447166" y="3505200"/>
            <a:ext cx="6365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 b="1">
                <a:solidFill>
                  <a:srgbClr val="000000"/>
                </a:solidFill>
              </a:rPr>
              <a:t>06:00</a:t>
            </a: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3927929" y="5245100"/>
            <a:ext cx="636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 b="1">
                <a:solidFill>
                  <a:srgbClr val="000000"/>
                </a:solidFill>
              </a:rPr>
              <a:t>12:00</a:t>
            </a: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2295979" y="3505200"/>
            <a:ext cx="636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 b="1">
                <a:solidFill>
                  <a:srgbClr val="000000"/>
                </a:solidFill>
              </a:rPr>
              <a:t>18:00</a:t>
            </a:r>
          </a:p>
        </p:txBody>
      </p:sp>
      <p:sp>
        <p:nvSpPr>
          <p:cNvPr id="18440" name="Text Box 16"/>
          <p:cNvSpPr txBox="1">
            <a:spLocks noChangeArrowheads="1"/>
          </p:cNvSpPr>
          <p:nvPr/>
        </p:nvSpPr>
        <p:spPr bwMode="auto">
          <a:xfrm>
            <a:off x="5321754" y="4029075"/>
            <a:ext cx="636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 b="1">
                <a:solidFill>
                  <a:srgbClr val="000000"/>
                </a:solidFill>
              </a:rPr>
              <a:t>08:00</a:t>
            </a:r>
          </a:p>
        </p:txBody>
      </p:sp>
      <p:sp>
        <p:nvSpPr>
          <p:cNvPr id="498705" name="Arc 17"/>
          <p:cNvSpPr>
            <a:spLocks/>
          </p:cNvSpPr>
          <p:nvPr/>
        </p:nvSpPr>
        <p:spPr bwMode="auto">
          <a:xfrm flipH="1">
            <a:off x="1891166" y="1267990"/>
            <a:ext cx="4602534" cy="4688309"/>
          </a:xfrm>
          <a:custGeom>
            <a:avLst/>
            <a:gdLst>
              <a:gd name="G0" fmla="+- 20423 0 0"/>
              <a:gd name="G1" fmla="+- 21600 0 0"/>
              <a:gd name="G2" fmla="+- 21600 0 0"/>
              <a:gd name="T0" fmla="*/ 0 w 42023"/>
              <a:gd name="T1" fmla="*/ 14568 h 43200"/>
              <a:gd name="T2" fmla="*/ 20150 w 42023"/>
              <a:gd name="T3" fmla="*/ 43198 h 43200"/>
              <a:gd name="T4" fmla="*/ 20423 w 42023"/>
              <a:gd name="T5" fmla="*/ 21600 h 43200"/>
              <a:gd name="connsiteX0" fmla="*/ 408 w 42432"/>
              <a:gd name="connsiteY0" fmla="*/ 14595 h 43228"/>
              <a:gd name="connsiteX1" fmla="*/ 20832 w 42432"/>
              <a:gd name="connsiteY1" fmla="*/ 28 h 43228"/>
              <a:gd name="connsiteX2" fmla="*/ 42432 w 42432"/>
              <a:gd name="connsiteY2" fmla="*/ 21628 h 43228"/>
              <a:gd name="connsiteX3" fmla="*/ 20832 w 42432"/>
              <a:gd name="connsiteY3" fmla="*/ 43228 h 43228"/>
              <a:gd name="connsiteX4" fmla="*/ 20558 w 42432"/>
              <a:gd name="connsiteY4" fmla="*/ 43226 h 43228"/>
              <a:gd name="connsiteX0" fmla="*/ 0 w 42432"/>
              <a:gd name="connsiteY0" fmla="*/ 17886 h 43228"/>
              <a:gd name="connsiteX1" fmla="*/ 20832 w 42432"/>
              <a:gd name="connsiteY1" fmla="*/ 28 h 43228"/>
              <a:gd name="connsiteX2" fmla="*/ 42432 w 42432"/>
              <a:gd name="connsiteY2" fmla="*/ 21628 h 43228"/>
              <a:gd name="connsiteX3" fmla="*/ 20832 w 42432"/>
              <a:gd name="connsiteY3" fmla="*/ 43228 h 43228"/>
              <a:gd name="connsiteX4" fmla="*/ 20558 w 42432"/>
              <a:gd name="connsiteY4" fmla="*/ 43226 h 43228"/>
              <a:gd name="connsiteX5" fmla="*/ 20832 w 42432"/>
              <a:gd name="connsiteY5" fmla="*/ 21628 h 43228"/>
              <a:gd name="connsiteX6" fmla="*/ 0 w 42432"/>
              <a:gd name="connsiteY6" fmla="*/ 17886 h 43228"/>
              <a:gd name="connsiteX0" fmla="*/ 0 w 42024"/>
              <a:gd name="connsiteY0" fmla="*/ 14682 h 43315"/>
              <a:gd name="connsiteX1" fmla="*/ 20424 w 42024"/>
              <a:gd name="connsiteY1" fmla="*/ 115 h 43315"/>
              <a:gd name="connsiteX2" fmla="*/ 42024 w 42024"/>
              <a:gd name="connsiteY2" fmla="*/ 21715 h 43315"/>
              <a:gd name="connsiteX3" fmla="*/ 20424 w 42024"/>
              <a:gd name="connsiteY3" fmla="*/ 43315 h 43315"/>
              <a:gd name="connsiteX4" fmla="*/ 20150 w 42024"/>
              <a:gd name="connsiteY4" fmla="*/ 43313 h 43315"/>
              <a:gd name="connsiteX0" fmla="*/ 136 w 42024"/>
              <a:gd name="connsiteY0" fmla="*/ 14956 h 43315"/>
              <a:gd name="connsiteX1" fmla="*/ 20424 w 42024"/>
              <a:gd name="connsiteY1" fmla="*/ 115 h 43315"/>
              <a:gd name="connsiteX2" fmla="*/ 42024 w 42024"/>
              <a:gd name="connsiteY2" fmla="*/ 21715 h 43315"/>
              <a:gd name="connsiteX3" fmla="*/ 20424 w 42024"/>
              <a:gd name="connsiteY3" fmla="*/ 43315 h 43315"/>
              <a:gd name="connsiteX4" fmla="*/ 20150 w 42024"/>
              <a:gd name="connsiteY4" fmla="*/ 43313 h 43315"/>
              <a:gd name="connsiteX5" fmla="*/ 20424 w 42024"/>
              <a:gd name="connsiteY5" fmla="*/ 21715 h 43315"/>
              <a:gd name="connsiteX6" fmla="*/ 136 w 42024"/>
              <a:gd name="connsiteY6" fmla="*/ 14956 h 43315"/>
              <a:gd name="connsiteX0" fmla="*/ 0 w 42024"/>
              <a:gd name="connsiteY0" fmla="*/ 14676 h 43309"/>
              <a:gd name="connsiteX1" fmla="*/ 20424 w 42024"/>
              <a:gd name="connsiteY1" fmla="*/ 109 h 43309"/>
              <a:gd name="connsiteX2" fmla="*/ 42024 w 42024"/>
              <a:gd name="connsiteY2" fmla="*/ 21709 h 43309"/>
              <a:gd name="connsiteX3" fmla="*/ 20424 w 42024"/>
              <a:gd name="connsiteY3" fmla="*/ 43309 h 43309"/>
              <a:gd name="connsiteX4" fmla="*/ 20150 w 42024"/>
              <a:gd name="connsiteY4" fmla="*/ 43307 h 43309"/>
              <a:gd name="connsiteX0" fmla="*/ 136 w 42024"/>
              <a:gd name="connsiteY0" fmla="*/ 14950 h 43309"/>
              <a:gd name="connsiteX1" fmla="*/ 20424 w 42024"/>
              <a:gd name="connsiteY1" fmla="*/ 109 h 43309"/>
              <a:gd name="connsiteX2" fmla="*/ 42024 w 42024"/>
              <a:gd name="connsiteY2" fmla="*/ 21709 h 43309"/>
              <a:gd name="connsiteX3" fmla="*/ 20424 w 42024"/>
              <a:gd name="connsiteY3" fmla="*/ 43309 h 43309"/>
              <a:gd name="connsiteX4" fmla="*/ 20150 w 42024"/>
              <a:gd name="connsiteY4" fmla="*/ 43307 h 43309"/>
              <a:gd name="connsiteX5" fmla="*/ 20424 w 42024"/>
              <a:gd name="connsiteY5" fmla="*/ 21709 h 43309"/>
              <a:gd name="connsiteX6" fmla="*/ 136 w 42024"/>
              <a:gd name="connsiteY6" fmla="*/ 14950 h 43309"/>
              <a:gd name="connsiteX0" fmla="*/ 842 w 42866"/>
              <a:gd name="connsiteY0" fmla="*/ 14573 h 43206"/>
              <a:gd name="connsiteX1" fmla="*/ 21266 w 42866"/>
              <a:gd name="connsiteY1" fmla="*/ 6 h 43206"/>
              <a:gd name="connsiteX2" fmla="*/ 42866 w 42866"/>
              <a:gd name="connsiteY2" fmla="*/ 21606 h 43206"/>
              <a:gd name="connsiteX3" fmla="*/ 21266 w 42866"/>
              <a:gd name="connsiteY3" fmla="*/ 43206 h 43206"/>
              <a:gd name="connsiteX4" fmla="*/ 20992 w 42866"/>
              <a:gd name="connsiteY4" fmla="*/ 43204 h 43206"/>
              <a:gd name="connsiteX0" fmla="*/ 26 w 42866"/>
              <a:gd name="connsiteY0" fmla="*/ 19784 h 43206"/>
              <a:gd name="connsiteX1" fmla="*/ 21266 w 42866"/>
              <a:gd name="connsiteY1" fmla="*/ 6 h 43206"/>
              <a:gd name="connsiteX2" fmla="*/ 42866 w 42866"/>
              <a:gd name="connsiteY2" fmla="*/ 21606 h 43206"/>
              <a:gd name="connsiteX3" fmla="*/ 21266 w 42866"/>
              <a:gd name="connsiteY3" fmla="*/ 43206 h 43206"/>
              <a:gd name="connsiteX4" fmla="*/ 20992 w 42866"/>
              <a:gd name="connsiteY4" fmla="*/ 43204 h 43206"/>
              <a:gd name="connsiteX5" fmla="*/ 21266 w 42866"/>
              <a:gd name="connsiteY5" fmla="*/ 21606 h 43206"/>
              <a:gd name="connsiteX6" fmla="*/ 26 w 42866"/>
              <a:gd name="connsiteY6" fmla="*/ 19784 h 43206"/>
              <a:gd name="connsiteX0" fmla="*/ 817 w 42841"/>
              <a:gd name="connsiteY0" fmla="*/ 14573 h 43206"/>
              <a:gd name="connsiteX1" fmla="*/ 21241 w 42841"/>
              <a:gd name="connsiteY1" fmla="*/ 6 h 43206"/>
              <a:gd name="connsiteX2" fmla="*/ 42841 w 42841"/>
              <a:gd name="connsiteY2" fmla="*/ 21606 h 43206"/>
              <a:gd name="connsiteX3" fmla="*/ 21241 w 42841"/>
              <a:gd name="connsiteY3" fmla="*/ 43206 h 43206"/>
              <a:gd name="connsiteX4" fmla="*/ 20967 w 42841"/>
              <a:gd name="connsiteY4" fmla="*/ 43204 h 43206"/>
              <a:gd name="connsiteX0" fmla="*/ 1 w 42841"/>
              <a:gd name="connsiteY0" fmla="*/ 19784 h 43206"/>
              <a:gd name="connsiteX1" fmla="*/ 21241 w 42841"/>
              <a:gd name="connsiteY1" fmla="*/ 6 h 43206"/>
              <a:gd name="connsiteX2" fmla="*/ 42841 w 42841"/>
              <a:gd name="connsiteY2" fmla="*/ 21606 h 43206"/>
              <a:gd name="connsiteX3" fmla="*/ 21241 w 42841"/>
              <a:gd name="connsiteY3" fmla="*/ 43206 h 43206"/>
              <a:gd name="connsiteX4" fmla="*/ 20967 w 42841"/>
              <a:gd name="connsiteY4" fmla="*/ 43204 h 43206"/>
              <a:gd name="connsiteX5" fmla="*/ 21241 w 42841"/>
              <a:gd name="connsiteY5" fmla="*/ 21606 h 43206"/>
              <a:gd name="connsiteX6" fmla="*/ 1 w 42841"/>
              <a:gd name="connsiteY6" fmla="*/ 19784 h 43206"/>
              <a:gd name="connsiteX0" fmla="*/ 0 w 42976"/>
              <a:gd name="connsiteY0" fmla="*/ 20059 h 43206"/>
              <a:gd name="connsiteX1" fmla="*/ 21376 w 42976"/>
              <a:gd name="connsiteY1" fmla="*/ 6 h 43206"/>
              <a:gd name="connsiteX2" fmla="*/ 42976 w 42976"/>
              <a:gd name="connsiteY2" fmla="*/ 21606 h 43206"/>
              <a:gd name="connsiteX3" fmla="*/ 21376 w 42976"/>
              <a:gd name="connsiteY3" fmla="*/ 43206 h 43206"/>
              <a:gd name="connsiteX4" fmla="*/ 21102 w 42976"/>
              <a:gd name="connsiteY4" fmla="*/ 43204 h 43206"/>
              <a:gd name="connsiteX0" fmla="*/ 136 w 42976"/>
              <a:gd name="connsiteY0" fmla="*/ 19784 h 43206"/>
              <a:gd name="connsiteX1" fmla="*/ 21376 w 42976"/>
              <a:gd name="connsiteY1" fmla="*/ 6 h 43206"/>
              <a:gd name="connsiteX2" fmla="*/ 42976 w 42976"/>
              <a:gd name="connsiteY2" fmla="*/ 21606 h 43206"/>
              <a:gd name="connsiteX3" fmla="*/ 21376 w 42976"/>
              <a:gd name="connsiteY3" fmla="*/ 43206 h 43206"/>
              <a:gd name="connsiteX4" fmla="*/ 21102 w 42976"/>
              <a:gd name="connsiteY4" fmla="*/ 43204 h 43206"/>
              <a:gd name="connsiteX5" fmla="*/ 21376 w 42976"/>
              <a:gd name="connsiteY5" fmla="*/ 21606 h 43206"/>
              <a:gd name="connsiteX6" fmla="*/ 136 w 42976"/>
              <a:gd name="connsiteY6" fmla="*/ 19784 h 43206"/>
              <a:gd name="connsiteX0" fmla="*/ 0 w 42976"/>
              <a:gd name="connsiteY0" fmla="*/ 20059 h 43206"/>
              <a:gd name="connsiteX1" fmla="*/ 21376 w 42976"/>
              <a:gd name="connsiteY1" fmla="*/ 6 h 43206"/>
              <a:gd name="connsiteX2" fmla="*/ 42976 w 42976"/>
              <a:gd name="connsiteY2" fmla="*/ 21606 h 43206"/>
              <a:gd name="connsiteX3" fmla="*/ 21376 w 42976"/>
              <a:gd name="connsiteY3" fmla="*/ 43206 h 43206"/>
              <a:gd name="connsiteX4" fmla="*/ 21102 w 42976"/>
              <a:gd name="connsiteY4" fmla="*/ 43204 h 43206"/>
              <a:gd name="connsiteX0" fmla="*/ 136 w 42976"/>
              <a:gd name="connsiteY0" fmla="*/ 19784 h 43206"/>
              <a:gd name="connsiteX1" fmla="*/ 21376 w 42976"/>
              <a:gd name="connsiteY1" fmla="*/ 6 h 43206"/>
              <a:gd name="connsiteX2" fmla="*/ 42976 w 42976"/>
              <a:gd name="connsiteY2" fmla="*/ 21606 h 43206"/>
              <a:gd name="connsiteX3" fmla="*/ 21376 w 42976"/>
              <a:gd name="connsiteY3" fmla="*/ 43206 h 43206"/>
              <a:gd name="connsiteX4" fmla="*/ 21102 w 42976"/>
              <a:gd name="connsiteY4" fmla="*/ 43204 h 43206"/>
              <a:gd name="connsiteX5" fmla="*/ 21376 w 42976"/>
              <a:gd name="connsiteY5" fmla="*/ 21606 h 43206"/>
              <a:gd name="connsiteX6" fmla="*/ 136 w 42976"/>
              <a:gd name="connsiteY6" fmla="*/ 19784 h 43206"/>
              <a:gd name="connsiteX0" fmla="*/ 0 w 42976"/>
              <a:gd name="connsiteY0" fmla="*/ 20064 h 43211"/>
              <a:gd name="connsiteX1" fmla="*/ 21376 w 42976"/>
              <a:gd name="connsiteY1" fmla="*/ 11 h 43211"/>
              <a:gd name="connsiteX2" fmla="*/ 42976 w 42976"/>
              <a:gd name="connsiteY2" fmla="*/ 21611 h 43211"/>
              <a:gd name="connsiteX3" fmla="*/ 21376 w 42976"/>
              <a:gd name="connsiteY3" fmla="*/ 43211 h 43211"/>
              <a:gd name="connsiteX4" fmla="*/ 21102 w 42976"/>
              <a:gd name="connsiteY4" fmla="*/ 43209 h 43211"/>
              <a:gd name="connsiteX0" fmla="*/ 136 w 42976"/>
              <a:gd name="connsiteY0" fmla="*/ 19789 h 43211"/>
              <a:gd name="connsiteX1" fmla="*/ 21376 w 42976"/>
              <a:gd name="connsiteY1" fmla="*/ 11 h 43211"/>
              <a:gd name="connsiteX2" fmla="*/ 42976 w 42976"/>
              <a:gd name="connsiteY2" fmla="*/ 21611 h 43211"/>
              <a:gd name="connsiteX3" fmla="*/ 21376 w 42976"/>
              <a:gd name="connsiteY3" fmla="*/ 43211 h 43211"/>
              <a:gd name="connsiteX4" fmla="*/ 21102 w 42976"/>
              <a:gd name="connsiteY4" fmla="*/ 43209 h 43211"/>
              <a:gd name="connsiteX5" fmla="*/ 21376 w 42976"/>
              <a:gd name="connsiteY5" fmla="*/ 21611 h 43211"/>
              <a:gd name="connsiteX6" fmla="*/ 136 w 42976"/>
              <a:gd name="connsiteY6" fmla="*/ 19789 h 43211"/>
              <a:gd name="connsiteX0" fmla="*/ 0 w 42976"/>
              <a:gd name="connsiteY0" fmla="*/ 20062 h 43209"/>
              <a:gd name="connsiteX1" fmla="*/ 21376 w 42976"/>
              <a:gd name="connsiteY1" fmla="*/ 9 h 43209"/>
              <a:gd name="connsiteX2" fmla="*/ 42976 w 42976"/>
              <a:gd name="connsiteY2" fmla="*/ 21609 h 43209"/>
              <a:gd name="connsiteX3" fmla="*/ 21376 w 42976"/>
              <a:gd name="connsiteY3" fmla="*/ 43209 h 43209"/>
              <a:gd name="connsiteX4" fmla="*/ 21102 w 42976"/>
              <a:gd name="connsiteY4" fmla="*/ 43207 h 43209"/>
              <a:gd name="connsiteX0" fmla="*/ 136 w 42976"/>
              <a:gd name="connsiteY0" fmla="*/ 19787 h 43209"/>
              <a:gd name="connsiteX1" fmla="*/ 21376 w 42976"/>
              <a:gd name="connsiteY1" fmla="*/ 9 h 43209"/>
              <a:gd name="connsiteX2" fmla="*/ 42976 w 42976"/>
              <a:gd name="connsiteY2" fmla="*/ 21609 h 43209"/>
              <a:gd name="connsiteX3" fmla="*/ 21376 w 42976"/>
              <a:gd name="connsiteY3" fmla="*/ 43209 h 43209"/>
              <a:gd name="connsiteX4" fmla="*/ 21102 w 42976"/>
              <a:gd name="connsiteY4" fmla="*/ 43207 h 43209"/>
              <a:gd name="connsiteX5" fmla="*/ 21376 w 42976"/>
              <a:gd name="connsiteY5" fmla="*/ 21609 h 43209"/>
              <a:gd name="connsiteX6" fmla="*/ 136 w 42976"/>
              <a:gd name="connsiteY6" fmla="*/ 19787 h 43209"/>
              <a:gd name="connsiteX0" fmla="*/ 0 w 42976"/>
              <a:gd name="connsiteY0" fmla="*/ 20062 h 43209"/>
              <a:gd name="connsiteX1" fmla="*/ 21376 w 42976"/>
              <a:gd name="connsiteY1" fmla="*/ 9 h 43209"/>
              <a:gd name="connsiteX2" fmla="*/ 42976 w 42976"/>
              <a:gd name="connsiteY2" fmla="*/ 21609 h 43209"/>
              <a:gd name="connsiteX3" fmla="*/ 21376 w 42976"/>
              <a:gd name="connsiteY3" fmla="*/ 43209 h 43209"/>
              <a:gd name="connsiteX4" fmla="*/ 21102 w 42976"/>
              <a:gd name="connsiteY4" fmla="*/ 43207 h 43209"/>
              <a:gd name="connsiteX0" fmla="*/ 0 w 42976"/>
              <a:gd name="connsiteY0" fmla="*/ 20884 h 43209"/>
              <a:gd name="connsiteX1" fmla="*/ 21376 w 42976"/>
              <a:gd name="connsiteY1" fmla="*/ 9 h 43209"/>
              <a:gd name="connsiteX2" fmla="*/ 42976 w 42976"/>
              <a:gd name="connsiteY2" fmla="*/ 21609 h 43209"/>
              <a:gd name="connsiteX3" fmla="*/ 21376 w 42976"/>
              <a:gd name="connsiteY3" fmla="*/ 43209 h 43209"/>
              <a:gd name="connsiteX4" fmla="*/ 21102 w 42976"/>
              <a:gd name="connsiteY4" fmla="*/ 43207 h 43209"/>
              <a:gd name="connsiteX5" fmla="*/ 21376 w 42976"/>
              <a:gd name="connsiteY5" fmla="*/ 21609 h 43209"/>
              <a:gd name="connsiteX6" fmla="*/ 0 w 42976"/>
              <a:gd name="connsiteY6" fmla="*/ 20884 h 43209"/>
              <a:gd name="connsiteX0" fmla="*/ 0 w 43112"/>
              <a:gd name="connsiteY0" fmla="*/ 20878 h 43202"/>
              <a:gd name="connsiteX1" fmla="*/ 21512 w 43112"/>
              <a:gd name="connsiteY1" fmla="*/ 2 h 43202"/>
              <a:gd name="connsiteX2" fmla="*/ 43112 w 43112"/>
              <a:gd name="connsiteY2" fmla="*/ 21602 h 43202"/>
              <a:gd name="connsiteX3" fmla="*/ 21512 w 43112"/>
              <a:gd name="connsiteY3" fmla="*/ 43202 h 43202"/>
              <a:gd name="connsiteX4" fmla="*/ 21238 w 43112"/>
              <a:gd name="connsiteY4" fmla="*/ 43200 h 43202"/>
              <a:gd name="connsiteX0" fmla="*/ 136 w 43112"/>
              <a:gd name="connsiteY0" fmla="*/ 20877 h 43202"/>
              <a:gd name="connsiteX1" fmla="*/ 21512 w 43112"/>
              <a:gd name="connsiteY1" fmla="*/ 2 h 43202"/>
              <a:gd name="connsiteX2" fmla="*/ 43112 w 43112"/>
              <a:gd name="connsiteY2" fmla="*/ 21602 h 43202"/>
              <a:gd name="connsiteX3" fmla="*/ 21512 w 43112"/>
              <a:gd name="connsiteY3" fmla="*/ 43202 h 43202"/>
              <a:gd name="connsiteX4" fmla="*/ 21238 w 43112"/>
              <a:gd name="connsiteY4" fmla="*/ 43200 h 43202"/>
              <a:gd name="connsiteX5" fmla="*/ 21512 w 43112"/>
              <a:gd name="connsiteY5" fmla="*/ 21602 h 43202"/>
              <a:gd name="connsiteX6" fmla="*/ 136 w 43112"/>
              <a:gd name="connsiteY6" fmla="*/ 20877 h 43202"/>
              <a:gd name="connsiteX0" fmla="*/ 13 w 43125"/>
              <a:gd name="connsiteY0" fmla="*/ 20878 h 43202"/>
              <a:gd name="connsiteX1" fmla="*/ 21525 w 43125"/>
              <a:gd name="connsiteY1" fmla="*/ 2 h 43202"/>
              <a:gd name="connsiteX2" fmla="*/ 43125 w 43125"/>
              <a:gd name="connsiteY2" fmla="*/ 21602 h 43202"/>
              <a:gd name="connsiteX3" fmla="*/ 21525 w 43125"/>
              <a:gd name="connsiteY3" fmla="*/ 43202 h 43202"/>
              <a:gd name="connsiteX4" fmla="*/ 21251 w 43125"/>
              <a:gd name="connsiteY4" fmla="*/ 43200 h 43202"/>
              <a:gd name="connsiteX0" fmla="*/ 149 w 43125"/>
              <a:gd name="connsiteY0" fmla="*/ 20877 h 43202"/>
              <a:gd name="connsiteX1" fmla="*/ 21525 w 43125"/>
              <a:gd name="connsiteY1" fmla="*/ 2 h 43202"/>
              <a:gd name="connsiteX2" fmla="*/ 43125 w 43125"/>
              <a:gd name="connsiteY2" fmla="*/ 21602 h 43202"/>
              <a:gd name="connsiteX3" fmla="*/ 21525 w 43125"/>
              <a:gd name="connsiteY3" fmla="*/ 43202 h 43202"/>
              <a:gd name="connsiteX4" fmla="*/ 21251 w 43125"/>
              <a:gd name="connsiteY4" fmla="*/ 43200 h 43202"/>
              <a:gd name="connsiteX5" fmla="*/ 21525 w 43125"/>
              <a:gd name="connsiteY5" fmla="*/ 21602 h 43202"/>
              <a:gd name="connsiteX6" fmla="*/ 149 w 43125"/>
              <a:gd name="connsiteY6" fmla="*/ 20877 h 43202"/>
              <a:gd name="connsiteX0" fmla="*/ 13 w 43125"/>
              <a:gd name="connsiteY0" fmla="*/ 21172 h 43496"/>
              <a:gd name="connsiteX1" fmla="*/ 21525 w 43125"/>
              <a:gd name="connsiteY1" fmla="*/ 296 h 43496"/>
              <a:gd name="connsiteX2" fmla="*/ 43125 w 43125"/>
              <a:gd name="connsiteY2" fmla="*/ 21896 h 43496"/>
              <a:gd name="connsiteX3" fmla="*/ 21525 w 43125"/>
              <a:gd name="connsiteY3" fmla="*/ 43496 h 43496"/>
              <a:gd name="connsiteX4" fmla="*/ 21251 w 43125"/>
              <a:gd name="connsiteY4" fmla="*/ 43494 h 43496"/>
              <a:gd name="connsiteX0" fmla="*/ 149 w 43125"/>
              <a:gd name="connsiteY0" fmla="*/ 21171 h 43496"/>
              <a:gd name="connsiteX1" fmla="*/ 21525 w 43125"/>
              <a:gd name="connsiteY1" fmla="*/ 296 h 43496"/>
              <a:gd name="connsiteX2" fmla="*/ 43125 w 43125"/>
              <a:gd name="connsiteY2" fmla="*/ 21896 h 43496"/>
              <a:gd name="connsiteX3" fmla="*/ 21525 w 43125"/>
              <a:gd name="connsiteY3" fmla="*/ 43496 h 43496"/>
              <a:gd name="connsiteX4" fmla="*/ 21251 w 43125"/>
              <a:gd name="connsiteY4" fmla="*/ 43494 h 43496"/>
              <a:gd name="connsiteX5" fmla="*/ 21525 w 43125"/>
              <a:gd name="connsiteY5" fmla="*/ 21896 h 43496"/>
              <a:gd name="connsiteX6" fmla="*/ 149 w 43125"/>
              <a:gd name="connsiteY6" fmla="*/ 21171 h 43496"/>
              <a:gd name="connsiteX0" fmla="*/ 14 w 43126"/>
              <a:gd name="connsiteY0" fmla="*/ 20881 h 43205"/>
              <a:gd name="connsiteX1" fmla="*/ 21526 w 43126"/>
              <a:gd name="connsiteY1" fmla="*/ 5 h 43205"/>
              <a:gd name="connsiteX2" fmla="*/ 43126 w 43126"/>
              <a:gd name="connsiteY2" fmla="*/ 21605 h 43205"/>
              <a:gd name="connsiteX3" fmla="*/ 21526 w 43126"/>
              <a:gd name="connsiteY3" fmla="*/ 43205 h 43205"/>
              <a:gd name="connsiteX4" fmla="*/ 21252 w 43126"/>
              <a:gd name="connsiteY4" fmla="*/ 43203 h 43205"/>
              <a:gd name="connsiteX0" fmla="*/ 150 w 43126"/>
              <a:gd name="connsiteY0" fmla="*/ 20880 h 43205"/>
              <a:gd name="connsiteX1" fmla="*/ 21526 w 43126"/>
              <a:gd name="connsiteY1" fmla="*/ 5 h 43205"/>
              <a:gd name="connsiteX2" fmla="*/ 43126 w 43126"/>
              <a:gd name="connsiteY2" fmla="*/ 21605 h 43205"/>
              <a:gd name="connsiteX3" fmla="*/ 21526 w 43126"/>
              <a:gd name="connsiteY3" fmla="*/ 43205 h 43205"/>
              <a:gd name="connsiteX4" fmla="*/ 21252 w 43126"/>
              <a:gd name="connsiteY4" fmla="*/ 43203 h 43205"/>
              <a:gd name="connsiteX5" fmla="*/ 21526 w 43126"/>
              <a:gd name="connsiteY5" fmla="*/ 21605 h 43205"/>
              <a:gd name="connsiteX6" fmla="*/ 150 w 43126"/>
              <a:gd name="connsiteY6" fmla="*/ 20880 h 43205"/>
              <a:gd name="connsiteX0" fmla="*/ 14 w 43126"/>
              <a:gd name="connsiteY0" fmla="*/ 20883 h 43207"/>
              <a:gd name="connsiteX1" fmla="*/ 21526 w 43126"/>
              <a:gd name="connsiteY1" fmla="*/ 7 h 43207"/>
              <a:gd name="connsiteX2" fmla="*/ 43126 w 43126"/>
              <a:gd name="connsiteY2" fmla="*/ 21607 h 43207"/>
              <a:gd name="connsiteX3" fmla="*/ 21526 w 43126"/>
              <a:gd name="connsiteY3" fmla="*/ 43207 h 43207"/>
              <a:gd name="connsiteX4" fmla="*/ 21252 w 43126"/>
              <a:gd name="connsiteY4" fmla="*/ 43205 h 43207"/>
              <a:gd name="connsiteX0" fmla="*/ 150 w 43126"/>
              <a:gd name="connsiteY0" fmla="*/ 20882 h 43207"/>
              <a:gd name="connsiteX1" fmla="*/ 21526 w 43126"/>
              <a:gd name="connsiteY1" fmla="*/ 7 h 43207"/>
              <a:gd name="connsiteX2" fmla="*/ 43126 w 43126"/>
              <a:gd name="connsiteY2" fmla="*/ 21607 h 43207"/>
              <a:gd name="connsiteX3" fmla="*/ 21526 w 43126"/>
              <a:gd name="connsiteY3" fmla="*/ 43207 h 43207"/>
              <a:gd name="connsiteX4" fmla="*/ 21252 w 43126"/>
              <a:gd name="connsiteY4" fmla="*/ 43205 h 43207"/>
              <a:gd name="connsiteX5" fmla="*/ 21526 w 43126"/>
              <a:gd name="connsiteY5" fmla="*/ 21607 h 43207"/>
              <a:gd name="connsiteX6" fmla="*/ 150 w 43126"/>
              <a:gd name="connsiteY6" fmla="*/ 20882 h 43207"/>
              <a:gd name="connsiteX0" fmla="*/ 22 w 43134"/>
              <a:gd name="connsiteY0" fmla="*/ 20877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0" fmla="*/ 158 w 43134"/>
              <a:gd name="connsiteY0" fmla="*/ 20876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5" fmla="*/ 21534 w 43134"/>
              <a:gd name="connsiteY5" fmla="*/ 21601 h 43201"/>
              <a:gd name="connsiteX6" fmla="*/ 158 w 43134"/>
              <a:gd name="connsiteY6" fmla="*/ 20876 h 43201"/>
              <a:gd name="connsiteX0" fmla="*/ 22 w 43134"/>
              <a:gd name="connsiteY0" fmla="*/ 20877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0" fmla="*/ 158 w 43134"/>
              <a:gd name="connsiteY0" fmla="*/ 20876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5" fmla="*/ 21534 w 43134"/>
              <a:gd name="connsiteY5" fmla="*/ 21601 h 43201"/>
              <a:gd name="connsiteX6" fmla="*/ 158 w 43134"/>
              <a:gd name="connsiteY6" fmla="*/ 20876 h 43201"/>
              <a:gd name="connsiteX0" fmla="*/ 22 w 43134"/>
              <a:gd name="connsiteY0" fmla="*/ 20877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0" fmla="*/ 158 w 43134"/>
              <a:gd name="connsiteY0" fmla="*/ 20876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5" fmla="*/ 21534 w 43134"/>
              <a:gd name="connsiteY5" fmla="*/ 21601 h 43201"/>
              <a:gd name="connsiteX6" fmla="*/ 158 w 43134"/>
              <a:gd name="connsiteY6" fmla="*/ 20876 h 43201"/>
              <a:gd name="connsiteX0" fmla="*/ 22 w 43134"/>
              <a:gd name="connsiteY0" fmla="*/ 20877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0" fmla="*/ 158 w 43134"/>
              <a:gd name="connsiteY0" fmla="*/ 20876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5" fmla="*/ 21534 w 43134"/>
              <a:gd name="connsiteY5" fmla="*/ 21601 h 43201"/>
              <a:gd name="connsiteX6" fmla="*/ 158 w 43134"/>
              <a:gd name="connsiteY6" fmla="*/ 20876 h 43201"/>
              <a:gd name="connsiteX0" fmla="*/ 22 w 43134"/>
              <a:gd name="connsiteY0" fmla="*/ 20877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0" fmla="*/ 158 w 43134"/>
              <a:gd name="connsiteY0" fmla="*/ 20876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5" fmla="*/ 21534 w 43134"/>
              <a:gd name="connsiteY5" fmla="*/ 21601 h 43201"/>
              <a:gd name="connsiteX6" fmla="*/ 158 w 43134"/>
              <a:gd name="connsiteY6" fmla="*/ 20876 h 43201"/>
              <a:gd name="connsiteX0" fmla="*/ 22 w 43134"/>
              <a:gd name="connsiteY0" fmla="*/ 20880 h 43204"/>
              <a:gd name="connsiteX1" fmla="*/ 21534 w 43134"/>
              <a:gd name="connsiteY1" fmla="*/ 4 h 43204"/>
              <a:gd name="connsiteX2" fmla="*/ 43134 w 43134"/>
              <a:gd name="connsiteY2" fmla="*/ 21604 h 43204"/>
              <a:gd name="connsiteX3" fmla="*/ 21534 w 43134"/>
              <a:gd name="connsiteY3" fmla="*/ 43204 h 43204"/>
              <a:gd name="connsiteX4" fmla="*/ 21260 w 43134"/>
              <a:gd name="connsiteY4" fmla="*/ 43202 h 43204"/>
              <a:gd name="connsiteX0" fmla="*/ 294 w 43134"/>
              <a:gd name="connsiteY0" fmla="*/ 23073 h 43204"/>
              <a:gd name="connsiteX1" fmla="*/ 21534 w 43134"/>
              <a:gd name="connsiteY1" fmla="*/ 4 h 43204"/>
              <a:gd name="connsiteX2" fmla="*/ 43134 w 43134"/>
              <a:gd name="connsiteY2" fmla="*/ 21604 h 43204"/>
              <a:gd name="connsiteX3" fmla="*/ 21534 w 43134"/>
              <a:gd name="connsiteY3" fmla="*/ 43204 h 43204"/>
              <a:gd name="connsiteX4" fmla="*/ 21260 w 43134"/>
              <a:gd name="connsiteY4" fmla="*/ 43202 h 43204"/>
              <a:gd name="connsiteX5" fmla="*/ 21534 w 43134"/>
              <a:gd name="connsiteY5" fmla="*/ 21604 h 43204"/>
              <a:gd name="connsiteX6" fmla="*/ 294 w 43134"/>
              <a:gd name="connsiteY6" fmla="*/ 23073 h 43204"/>
              <a:gd name="connsiteX0" fmla="*/ 0 w 43112"/>
              <a:gd name="connsiteY0" fmla="*/ 20880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0" fmla="*/ 272 w 43112"/>
              <a:gd name="connsiteY0" fmla="*/ 23073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5" fmla="*/ 21512 w 43112"/>
              <a:gd name="connsiteY5" fmla="*/ 21604 h 43204"/>
              <a:gd name="connsiteX6" fmla="*/ 272 w 43112"/>
              <a:gd name="connsiteY6" fmla="*/ 23073 h 43204"/>
              <a:gd name="connsiteX0" fmla="*/ 0 w 43112"/>
              <a:gd name="connsiteY0" fmla="*/ 20880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0" fmla="*/ 272 w 43112"/>
              <a:gd name="connsiteY0" fmla="*/ 23073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5" fmla="*/ 21512 w 43112"/>
              <a:gd name="connsiteY5" fmla="*/ 21604 h 43204"/>
              <a:gd name="connsiteX6" fmla="*/ 272 w 43112"/>
              <a:gd name="connsiteY6" fmla="*/ 23073 h 43204"/>
              <a:gd name="connsiteX0" fmla="*/ 0 w 43112"/>
              <a:gd name="connsiteY0" fmla="*/ 20880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0" fmla="*/ 272 w 43112"/>
              <a:gd name="connsiteY0" fmla="*/ 23073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5" fmla="*/ 21512 w 43112"/>
              <a:gd name="connsiteY5" fmla="*/ 21604 h 43204"/>
              <a:gd name="connsiteX6" fmla="*/ 272 w 43112"/>
              <a:gd name="connsiteY6" fmla="*/ 23073 h 43204"/>
              <a:gd name="connsiteX0" fmla="*/ 0 w 43112"/>
              <a:gd name="connsiteY0" fmla="*/ 20880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0" fmla="*/ 272 w 43112"/>
              <a:gd name="connsiteY0" fmla="*/ 23073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5" fmla="*/ 21512 w 43112"/>
              <a:gd name="connsiteY5" fmla="*/ 21604 h 43204"/>
              <a:gd name="connsiteX6" fmla="*/ 272 w 43112"/>
              <a:gd name="connsiteY6" fmla="*/ 23073 h 43204"/>
              <a:gd name="connsiteX0" fmla="*/ 0 w 43112"/>
              <a:gd name="connsiteY0" fmla="*/ 21975 h 44299"/>
              <a:gd name="connsiteX1" fmla="*/ 21512 w 43112"/>
              <a:gd name="connsiteY1" fmla="*/ 1099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0" fmla="*/ 272 w 43112"/>
              <a:gd name="connsiteY0" fmla="*/ 24168 h 44299"/>
              <a:gd name="connsiteX1" fmla="*/ 21784 w 43112"/>
              <a:gd name="connsiteY1" fmla="*/ 2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5" fmla="*/ 21512 w 43112"/>
              <a:gd name="connsiteY5" fmla="*/ 22699 h 44299"/>
              <a:gd name="connsiteX6" fmla="*/ 272 w 43112"/>
              <a:gd name="connsiteY6" fmla="*/ 24168 h 44299"/>
              <a:gd name="connsiteX0" fmla="*/ 0 w 43112"/>
              <a:gd name="connsiteY0" fmla="*/ 21975 h 44299"/>
              <a:gd name="connsiteX1" fmla="*/ 21648 w 43112"/>
              <a:gd name="connsiteY1" fmla="*/ 139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0" fmla="*/ 272 w 43112"/>
              <a:gd name="connsiteY0" fmla="*/ 24168 h 44299"/>
              <a:gd name="connsiteX1" fmla="*/ 21784 w 43112"/>
              <a:gd name="connsiteY1" fmla="*/ 2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5" fmla="*/ 21512 w 43112"/>
              <a:gd name="connsiteY5" fmla="*/ 22699 h 44299"/>
              <a:gd name="connsiteX6" fmla="*/ 272 w 43112"/>
              <a:gd name="connsiteY6" fmla="*/ 24168 h 44299"/>
              <a:gd name="connsiteX0" fmla="*/ 0 w 43112"/>
              <a:gd name="connsiteY0" fmla="*/ 21975 h 44299"/>
              <a:gd name="connsiteX1" fmla="*/ 21648 w 43112"/>
              <a:gd name="connsiteY1" fmla="*/ 139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0" fmla="*/ 272 w 43112"/>
              <a:gd name="connsiteY0" fmla="*/ 24168 h 44299"/>
              <a:gd name="connsiteX1" fmla="*/ 21784 w 43112"/>
              <a:gd name="connsiteY1" fmla="*/ 2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5" fmla="*/ 21512 w 43112"/>
              <a:gd name="connsiteY5" fmla="*/ 22699 h 44299"/>
              <a:gd name="connsiteX6" fmla="*/ 272 w 43112"/>
              <a:gd name="connsiteY6" fmla="*/ 24168 h 44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112" h="44299" fill="none" extrusionOk="0">
                <a:moveTo>
                  <a:pt x="0" y="21975"/>
                </a:moveTo>
                <a:cubicBezTo>
                  <a:pt x="419" y="8734"/>
                  <a:pt x="8578" y="158"/>
                  <a:pt x="21648" y="139"/>
                </a:cubicBezTo>
                <a:cubicBezTo>
                  <a:pt x="35473" y="119"/>
                  <a:pt x="43135" y="11225"/>
                  <a:pt x="43112" y="22699"/>
                </a:cubicBezTo>
                <a:cubicBezTo>
                  <a:pt x="43089" y="34173"/>
                  <a:pt x="33441" y="44299"/>
                  <a:pt x="21512" y="44299"/>
                </a:cubicBezTo>
                <a:lnTo>
                  <a:pt x="21238" y="44297"/>
                </a:lnTo>
              </a:path>
              <a:path w="43112" h="44299" stroke="0" extrusionOk="0">
                <a:moveTo>
                  <a:pt x="272" y="24168"/>
                </a:moveTo>
                <a:cubicBezTo>
                  <a:pt x="147" y="12847"/>
                  <a:pt x="14644" y="247"/>
                  <a:pt x="21784" y="2"/>
                </a:cubicBezTo>
                <a:cubicBezTo>
                  <a:pt x="28924" y="-243"/>
                  <a:pt x="43157" y="15316"/>
                  <a:pt x="43112" y="22699"/>
                </a:cubicBezTo>
                <a:cubicBezTo>
                  <a:pt x="43067" y="30082"/>
                  <a:pt x="33441" y="44299"/>
                  <a:pt x="21512" y="44299"/>
                </a:cubicBezTo>
                <a:lnTo>
                  <a:pt x="21238" y="44297"/>
                </a:lnTo>
                <a:cubicBezTo>
                  <a:pt x="21329" y="37098"/>
                  <a:pt x="25006" y="26054"/>
                  <a:pt x="21512" y="22699"/>
                </a:cubicBezTo>
                <a:cubicBezTo>
                  <a:pt x="18018" y="19344"/>
                  <a:pt x="397" y="35489"/>
                  <a:pt x="272" y="24168"/>
                </a:cubicBezTo>
                <a:close/>
              </a:path>
            </a:pathLst>
          </a:custGeom>
          <a:noFill/>
          <a:ln w="88900">
            <a:solidFill>
              <a:srgbClr val="800000"/>
            </a:solidFill>
            <a:round/>
            <a:headEnd type="diamond" w="med" len="med"/>
            <a:tailEnd type="diamond" w="med" len="med"/>
          </a:ln>
          <a:effectLst>
            <a:glow rad="63500">
              <a:schemeClr val="bg2">
                <a:lumMod val="60000"/>
                <a:lumOff val="4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>
            <a:lvl1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1pPr>
            <a:lvl2pPr marL="37931725" indent="-37474525"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2pPr>
            <a:lvl3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3pPr>
            <a:lvl4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4pPr>
            <a:lvl5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9pPr>
          </a:lstStyle>
          <a:p>
            <a:pPr algn="l" eaLnBrk="1" hangingPunct="1">
              <a:defRPr/>
            </a:pPr>
            <a:endParaRPr lang="en-US" sz="1800" b="0" smtClean="0">
              <a:solidFill>
                <a:srgbClr val="000000"/>
              </a:solidFill>
            </a:endParaRPr>
          </a:p>
        </p:txBody>
      </p:sp>
      <p:sp>
        <p:nvSpPr>
          <p:cNvPr id="498707" name="Arc 19"/>
          <p:cNvSpPr>
            <a:spLocks/>
          </p:cNvSpPr>
          <p:nvPr/>
        </p:nvSpPr>
        <p:spPr bwMode="auto">
          <a:xfrm rot="15326563" flipH="1">
            <a:off x="4058104" y="3400425"/>
            <a:ext cx="2306638" cy="2351087"/>
          </a:xfrm>
          <a:custGeom>
            <a:avLst/>
            <a:gdLst>
              <a:gd name="G0" fmla="+- 0 0 0"/>
              <a:gd name="G1" fmla="+- 3714 0 0"/>
              <a:gd name="G2" fmla="+- 21600 0 0"/>
              <a:gd name="T0" fmla="*/ 21278 w 21600"/>
              <a:gd name="T1" fmla="*/ 0 h 21943"/>
              <a:gd name="T2" fmla="*/ 11587 w 21600"/>
              <a:gd name="T3" fmla="*/ 21943 h 21943"/>
              <a:gd name="T4" fmla="*/ 0 w 21600"/>
              <a:gd name="T5" fmla="*/ 3714 h 21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943" fill="none" extrusionOk="0">
                <a:moveTo>
                  <a:pt x="21278" y="-1"/>
                </a:moveTo>
                <a:cubicBezTo>
                  <a:pt x="21492" y="1226"/>
                  <a:pt x="21600" y="2469"/>
                  <a:pt x="21600" y="3714"/>
                </a:cubicBezTo>
                <a:cubicBezTo>
                  <a:pt x="21600" y="11103"/>
                  <a:pt x="17822" y="17979"/>
                  <a:pt x="11587" y="21943"/>
                </a:cubicBezTo>
              </a:path>
              <a:path w="21600" h="21943" stroke="0" extrusionOk="0">
                <a:moveTo>
                  <a:pt x="21278" y="-1"/>
                </a:moveTo>
                <a:cubicBezTo>
                  <a:pt x="21492" y="1226"/>
                  <a:pt x="21600" y="2469"/>
                  <a:pt x="21600" y="3714"/>
                </a:cubicBezTo>
                <a:cubicBezTo>
                  <a:pt x="21600" y="11103"/>
                  <a:pt x="17822" y="17979"/>
                  <a:pt x="11587" y="21943"/>
                </a:cubicBezTo>
                <a:lnTo>
                  <a:pt x="0" y="3714"/>
                </a:lnTo>
                <a:close/>
              </a:path>
            </a:pathLst>
          </a:custGeom>
          <a:noFill/>
          <a:ln w="88900">
            <a:solidFill>
              <a:srgbClr val="FF0000"/>
            </a:solidFill>
            <a:round/>
            <a:headEnd type="diamond" w="med" len="med"/>
            <a:tailEnd type="diamond" w="med" len="med"/>
          </a:ln>
          <a:effectLst>
            <a:glow rad="63500">
              <a:schemeClr val="bg2">
                <a:lumMod val="60000"/>
                <a:lumOff val="4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>
            <a:lvl1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1pPr>
            <a:lvl2pPr marL="37931725" indent="-37474525"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2pPr>
            <a:lvl3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3pPr>
            <a:lvl4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4pPr>
            <a:lvl5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9pPr>
          </a:lstStyle>
          <a:p>
            <a:pPr algn="l" eaLnBrk="1" hangingPunct="1">
              <a:defRPr/>
            </a:pPr>
            <a:endParaRPr lang="en-US" sz="1800" b="0" smtClean="0">
              <a:solidFill>
                <a:srgbClr val="000000"/>
              </a:solidFill>
            </a:endParaRPr>
          </a:p>
        </p:txBody>
      </p:sp>
      <p:sp>
        <p:nvSpPr>
          <p:cNvPr id="498709" name="Arc 21"/>
          <p:cNvSpPr>
            <a:spLocks/>
          </p:cNvSpPr>
          <p:nvPr/>
        </p:nvSpPr>
        <p:spPr bwMode="auto">
          <a:xfrm rot="-6001193">
            <a:off x="2402341" y="1331913"/>
            <a:ext cx="2084387" cy="2852738"/>
          </a:xfrm>
          <a:custGeom>
            <a:avLst/>
            <a:gdLst>
              <a:gd name="G0" fmla="+- 2047 0 0"/>
              <a:gd name="G1" fmla="+- 21600 0 0"/>
              <a:gd name="G2" fmla="+- 21600 0 0"/>
              <a:gd name="T0" fmla="*/ 0 w 23647"/>
              <a:gd name="T1" fmla="*/ 97 h 29847"/>
              <a:gd name="T2" fmla="*/ 22011 w 23647"/>
              <a:gd name="T3" fmla="*/ 29847 h 29847"/>
              <a:gd name="T4" fmla="*/ 2047 w 23647"/>
              <a:gd name="T5" fmla="*/ 21600 h 298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647" h="29847" fill="none" extrusionOk="0">
                <a:moveTo>
                  <a:pt x="0" y="97"/>
                </a:moveTo>
                <a:cubicBezTo>
                  <a:pt x="680" y="32"/>
                  <a:pt x="1363" y="-1"/>
                  <a:pt x="2047" y="0"/>
                </a:cubicBezTo>
                <a:cubicBezTo>
                  <a:pt x="13976" y="0"/>
                  <a:pt x="23647" y="9670"/>
                  <a:pt x="23647" y="21600"/>
                </a:cubicBezTo>
                <a:cubicBezTo>
                  <a:pt x="23647" y="24429"/>
                  <a:pt x="23091" y="27231"/>
                  <a:pt x="22010" y="29846"/>
                </a:cubicBezTo>
              </a:path>
              <a:path w="23647" h="29847" stroke="0" extrusionOk="0">
                <a:moveTo>
                  <a:pt x="0" y="97"/>
                </a:moveTo>
                <a:cubicBezTo>
                  <a:pt x="680" y="32"/>
                  <a:pt x="1363" y="-1"/>
                  <a:pt x="2047" y="0"/>
                </a:cubicBezTo>
                <a:cubicBezTo>
                  <a:pt x="13976" y="0"/>
                  <a:pt x="23647" y="9670"/>
                  <a:pt x="23647" y="21600"/>
                </a:cubicBezTo>
                <a:cubicBezTo>
                  <a:pt x="23647" y="24429"/>
                  <a:pt x="23091" y="27231"/>
                  <a:pt x="22010" y="29846"/>
                </a:cubicBezTo>
                <a:lnTo>
                  <a:pt x="2047" y="21600"/>
                </a:lnTo>
                <a:close/>
              </a:path>
            </a:pathLst>
          </a:custGeom>
          <a:noFill/>
          <a:ln w="88900">
            <a:solidFill>
              <a:srgbClr val="0000DA"/>
            </a:solidFill>
            <a:round/>
            <a:headEnd type="diamond" w="med" len="med"/>
            <a:tailEnd type="diamond" w="med" len="med"/>
          </a:ln>
          <a:effectLst>
            <a:glow rad="63500">
              <a:schemeClr val="bg2">
                <a:lumMod val="60000"/>
                <a:lumOff val="4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  <p:txBody>
          <a:bodyPr vert="eaVert" wrap="none" anchor="ctr"/>
          <a:lstStyle>
            <a:lvl1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1pPr>
            <a:lvl2pPr marL="37931725" indent="-37474525"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2pPr>
            <a:lvl3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3pPr>
            <a:lvl4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4pPr>
            <a:lvl5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9pPr>
          </a:lstStyle>
          <a:p>
            <a:pPr eaLnBrk="1" hangingPunct="1">
              <a:defRPr/>
            </a:pPr>
            <a:endParaRPr lang="en-US" sz="1800" b="0" smtClean="0">
              <a:solidFill>
                <a:srgbClr val="000000"/>
              </a:solidFill>
            </a:endParaRPr>
          </a:p>
        </p:txBody>
      </p:sp>
      <p:sp>
        <p:nvSpPr>
          <p:cNvPr id="498710" name="Text Box 22"/>
          <p:cNvSpPr txBox="1">
            <a:spLocks noChangeArrowheads="1"/>
          </p:cNvSpPr>
          <p:nvPr/>
        </p:nvSpPr>
        <p:spPr bwMode="auto">
          <a:xfrm>
            <a:off x="282122" y="990600"/>
            <a:ext cx="124187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b="1" dirty="0">
                <a:solidFill>
                  <a:srgbClr val="0000DA"/>
                </a:solidFill>
                <a:latin typeface="Calibri" pitchFamily="34" charset="0"/>
              </a:rPr>
              <a:t>Outgoing</a:t>
            </a:r>
          </a:p>
          <a:p>
            <a:pPr eaLnBrk="1" hangingPunct="1"/>
            <a:r>
              <a:rPr lang="en-US" b="1" dirty="0">
                <a:solidFill>
                  <a:srgbClr val="0000DA"/>
                </a:solidFill>
                <a:latin typeface="Calibri" pitchFamily="34" charset="0"/>
              </a:rPr>
              <a:t>Operations</a:t>
            </a:r>
          </a:p>
          <a:p>
            <a:pPr eaLnBrk="1" hangingPunct="1"/>
            <a:r>
              <a:rPr lang="en-US" b="1" dirty="0">
                <a:solidFill>
                  <a:srgbClr val="0000DA"/>
                </a:solidFill>
                <a:latin typeface="Calibri" pitchFamily="34" charset="0"/>
              </a:rPr>
              <a:t>(5:00 PM </a:t>
            </a:r>
            <a:r>
              <a:rPr lang="en-US" b="1" dirty="0" smtClean="0">
                <a:solidFill>
                  <a:srgbClr val="0000DA"/>
                </a:solidFill>
                <a:latin typeface="Calibri" pitchFamily="34" charset="0"/>
              </a:rPr>
              <a:t>–</a:t>
            </a:r>
          </a:p>
          <a:p>
            <a:pPr eaLnBrk="1" hangingPunct="1"/>
            <a:r>
              <a:rPr lang="en-US" b="1" dirty="0" smtClean="0">
                <a:solidFill>
                  <a:srgbClr val="0000DA"/>
                </a:solidFill>
                <a:latin typeface="Calibri" pitchFamily="34" charset="0"/>
              </a:rPr>
              <a:t>12:30 </a:t>
            </a:r>
            <a:r>
              <a:rPr lang="en-US" b="1" dirty="0">
                <a:solidFill>
                  <a:srgbClr val="0000DA"/>
                </a:solidFill>
                <a:latin typeface="Calibri" pitchFamily="34" charset="0"/>
              </a:rPr>
              <a:t>AM)</a:t>
            </a:r>
          </a:p>
        </p:txBody>
      </p:sp>
      <p:sp>
        <p:nvSpPr>
          <p:cNvPr id="498711" name="Text Box 23"/>
          <p:cNvSpPr txBox="1">
            <a:spLocks noChangeArrowheads="1"/>
          </p:cNvSpPr>
          <p:nvPr/>
        </p:nvSpPr>
        <p:spPr bwMode="auto">
          <a:xfrm>
            <a:off x="6705600" y="857250"/>
            <a:ext cx="238276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b="1" dirty="0">
                <a:solidFill>
                  <a:srgbClr val="C00000"/>
                </a:solidFill>
                <a:latin typeface="Calibri" pitchFamily="34" charset="0"/>
              </a:rPr>
              <a:t>Continuous</a:t>
            </a:r>
          </a:p>
          <a:p>
            <a:pPr eaLnBrk="1" hangingPunct="1"/>
            <a:r>
              <a:rPr lang="en-US" b="1" dirty="0">
                <a:solidFill>
                  <a:srgbClr val="C00000"/>
                </a:solidFill>
                <a:latin typeface="Calibri" pitchFamily="34" charset="0"/>
              </a:rPr>
              <a:t>DPS/Secondary </a:t>
            </a:r>
          </a:p>
          <a:p>
            <a:pPr eaLnBrk="1" hangingPunct="1"/>
            <a:r>
              <a:rPr lang="en-US" b="1" dirty="0">
                <a:solidFill>
                  <a:srgbClr val="C00000"/>
                </a:solidFill>
                <a:latin typeface="Calibri" pitchFamily="34" charset="0"/>
              </a:rPr>
              <a:t>Operations</a:t>
            </a:r>
          </a:p>
          <a:p>
            <a:pPr eaLnBrk="1" hangingPunct="1"/>
            <a:r>
              <a:rPr lang="en-US" b="1" dirty="0">
                <a:solidFill>
                  <a:srgbClr val="C00000"/>
                </a:solidFill>
                <a:latin typeface="Calibri" pitchFamily="34" charset="0"/>
              </a:rPr>
              <a:t>(12:00 PM – 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</a:rPr>
              <a:t>6:00 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</a:rPr>
              <a:t>AM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</a:rPr>
              <a:t>)</a:t>
            </a:r>
            <a:endParaRPr lang="en-US" b="1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(SA-12:00PM-4:00 AM)</a:t>
            </a:r>
            <a:endParaRPr lang="en-US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98712" name="Text Box 24"/>
          <p:cNvSpPr txBox="1">
            <a:spLocks noChangeArrowheads="1"/>
          </p:cNvSpPr>
          <p:nvPr/>
        </p:nvSpPr>
        <p:spPr bwMode="auto">
          <a:xfrm>
            <a:off x="6705601" y="5380672"/>
            <a:ext cx="2382768" cy="1200329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Incoming Primary </a:t>
            </a:r>
            <a:endParaRPr lang="en-US" b="1" dirty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/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Operations</a:t>
            </a: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(8:00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AM –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12:00PM)</a:t>
            </a:r>
          </a:p>
          <a:p>
            <a:pPr eaLnBrk="1" hangingPunct="1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(SA-4:00AM-12:00PM)</a:t>
            </a:r>
            <a:endParaRPr lang="en-US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98714" name="Text Box 26"/>
          <p:cNvSpPr txBox="1">
            <a:spLocks noChangeArrowheads="1"/>
          </p:cNvSpPr>
          <p:nvPr/>
        </p:nvSpPr>
        <p:spPr bwMode="auto">
          <a:xfrm>
            <a:off x="312668" y="5562600"/>
            <a:ext cx="128753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b="1" dirty="0">
                <a:solidFill>
                  <a:srgbClr val="00B050"/>
                </a:solidFill>
                <a:latin typeface="Calibri" pitchFamily="34" charset="0"/>
              </a:rPr>
              <a:t>BMEU</a:t>
            </a:r>
          </a:p>
          <a:p>
            <a:pPr eaLnBrk="1" hangingPunct="1"/>
            <a:r>
              <a:rPr lang="en-US" b="1" dirty="0">
                <a:solidFill>
                  <a:srgbClr val="00B050"/>
                </a:solidFill>
                <a:latin typeface="Calibri" pitchFamily="34" charset="0"/>
              </a:rPr>
              <a:t>(8:00 AM – </a:t>
            </a:r>
            <a:endParaRPr lang="en-US" b="1" dirty="0" smtClean="0">
              <a:solidFill>
                <a:srgbClr val="00B050"/>
              </a:solidFill>
              <a:latin typeface="Calibri" pitchFamily="34" charset="0"/>
            </a:endParaRPr>
          </a:p>
          <a:p>
            <a:pPr eaLnBrk="1" hangingPunct="1"/>
            <a:r>
              <a:rPr lang="en-US" b="1" dirty="0" smtClean="0">
                <a:solidFill>
                  <a:srgbClr val="00B050"/>
                </a:solidFill>
                <a:latin typeface="Calibri" pitchFamily="34" charset="0"/>
              </a:rPr>
              <a:t>7:00 </a:t>
            </a:r>
            <a:r>
              <a:rPr lang="en-US" b="1" dirty="0">
                <a:solidFill>
                  <a:srgbClr val="00B050"/>
                </a:solidFill>
                <a:latin typeface="Calibri" pitchFamily="34" charset="0"/>
              </a:rPr>
              <a:t>PM)</a:t>
            </a:r>
          </a:p>
        </p:txBody>
      </p:sp>
      <p:sp>
        <p:nvSpPr>
          <p:cNvPr id="51230" name="Arc 30"/>
          <p:cNvSpPr>
            <a:spLocks/>
          </p:cNvSpPr>
          <p:nvPr/>
        </p:nvSpPr>
        <p:spPr bwMode="auto">
          <a:xfrm rot="7096611">
            <a:off x="1323557" y="813594"/>
            <a:ext cx="5848350" cy="5948362"/>
          </a:xfrm>
          <a:custGeom>
            <a:avLst/>
            <a:gdLst>
              <a:gd name="T0" fmla="*/ 2147483647 w 43656"/>
              <a:gd name="T1" fmla="*/ 2147483647 h 44029"/>
              <a:gd name="T2" fmla="*/ 2147483647 w 43656"/>
              <a:gd name="T3" fmla="*/ 0 h 44029"/>
              <a:gd name="T4" fmla="*/ 2147483647 w 43656"/>
              <a:gd name="T5" fmla="*/ 2147483647 h 44029"/>
              <a:gd name="T6" fmla="*/ 2147483647 w 43656"/>
              <a:gd name="T7" fmla="*/ 2147483647 h 44029"/>
              <a:gd name="T8" fmla="*/ 0 w 43656"/>
              <a:gd name="T9" fmla="*/ 2147483647 h 44029"/>
              <a:gd name="T10" fmla="*/ 2147483647 w 43656"/>
              <a:gd name="T11" fmla="*/ 2147483647 h 44029"/>
              <a:gd name="T12" fmla="*/ 2147483647 w 43656"/>
              <a:gd name="T13" fmla="*/ 2147483647 h 44029"/>
              <a:gd name="T14" fmla="*/ 2147483647 w 43656"/>
              <a:gd name="T15" fmla="*/ 2147483647 h 4402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3656" h="44029" fill="none" extrusionOk="0">
                <a:moveTo>
                  <a:pt x="15271" y="1087"/>
                </a:moveTo>
                <a:cubicBezTo>
                  <a:pt x="17455" y="367"/>
                  <a:pt x="19740" y="-1"/>
                  <a:pt x="22040" y="0"/>
                </a:cubicBezTo>
                <a:cubicBezTo>
                  <a:pt x="33969" y="0"/>
                  <a:pt x="43151" y="10288"/>
                  <a:pt x="43640" y="21600"/>
                </a:cubicBezTo>
                <a:cubicBezTo>
                  <a:pt x="44129" y="32912"/>
                  <a:pt x="33558" y="44029"/>
                  <a:pt x="21629" y="44029"/>
                </a:cubicBezTo>
                <a:cubicBezTo>
                  <a:pt x="9699" y="44029"/>
                  <a:pt x="440" y="33529"/>
                  <a:pt x="440" y="21600"/>
                </a:cubicBezTo>
                <a:cubicBezTo>
                  <a:pt x="477" y="12561"/>
                  <a:pt x="4924" y="6881"/>
                  <a:pt x="9914" y="4045"/>
                </a:cubicBezTo>
              </a:path>
              <a:path w="43656" h="44029" stroke="0" extrusionOk="0">
                <a:moveTo>
                  <a:pt x="15271" y="1087"/>
                </a:moveTo>
                <a:cubicBezTo>
                  <a:pt x="17455" y="367"/>
                  <a:pt x="19740" y="-1"/>
                  <a:pt x="22040" y="0"/>
                </a:cubicBezTo>
                <a:cubicBezTo>
                  <a:pt x="33969" y="0"/>
                  <a:pt x="43640" y="9670"/>
                  <a:pt x="43640" y="21600"/>
                </a:cubicBezTo>
                <a:cubicBezTo>
                  <a:pt x="43640" y="33529"/>
                  <a:pt x="33793" y="43782"/>
                  <a:pt x="21864" y="43782"/>
                </a:cubicBezTo>
                <a:cubicBezTo>
                  <a:pt x="9934" y="43782"/>
                  <a:pt x="0" y="33398"/>
                  <a:pt x="0" y="21469"/>
                </a:cubicBezTo>
                <a:cubicBezTo>
                  <a:pt x="-1" y="15989"/>
                  <a:pt x="4079" y="6233"/>
                  <a:pt x="9766" y="4001"/>
                </a:cubicBezTo>
                <a:cubicBezTo>
                  <a:pt x="13567" y="2377"/>
                  <a:pt x="16782" y="16682"/>
                  <a:pt x="22040" y="21600"/>
                </a:cubicBezTo>
                <a:lnTo>
                  <a:pt x="15271" y="1087"/>
                </a:lnTo>
                <a:close/>
              </a:path>
            </a:pathLst>
          </a:custGeom>
          <a:noFill/>
          <a:ln w="76200">
            <a:solidFill>
              <a:schemeClr val="tx2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24"/>
          <p:cNvSpPr txBox="1">
            <a:spLocks noChangeArrowheads="1"/>
          </p:cNvSpPr>
          <p:nvPr/>
        </p:nvSpPr>
        <p:spPr bwMode="auto">
          <a:xfrm>
            <a:off x="7391400" y="2893874"/>
            <a:ext cx="14017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Remittance/Caller Service</a:t>
            </a:r>
          </a:p>
          <a:p>
            <a:pPr eaLnBrk="1" hangingPunct="1"/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Processing</a:t>
            </a:r>
          </a:p>
          <a:p>
            <a:pPr eaLnBrk="1" hangingPunct="1"/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(8:00 AM -6:00 AM)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456" name="TextBox 19"/>
          <p:cNvSpPr txBox="1">
            <a:spLocks noChangeArrowheads="1"/>
          </p:cNvSpPr>
          <p:nvPr/>
        </p:nvSpPr>
        <p:spPr bwMode="auto">
          <a:xfrm>
            <a:off x="3048000" y="84138"/>
            <a:ext cx="59483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000" b="1" dirty="0" smtClean="0">
                <a:solidFill>
                  <a:srgbClr val="FFFFFF"/>
                </a:solidFill>
              </a:rPr>
              <a:t>National Concept </a:t>
            </a:r>
            <a:r>
              <a:rPr lang="en-US" sz="2000" b="1" dirty="0">
                <a:solidFill>
                  <a:srgbClr val="FFFFFF"/>
                </a:solidFill>
              </a:rPr>
              <a:t>of 24-Hour Plant Operations </a:t>
            </a:r>
            <a:r>
              <a:rPr lang="en-US" sz="2000" b="1" dirty="0" smtClean="0">
                <a:solidFill>
                  <a:srgbClr val="FFFFFF"/>
                </a:solidFill>
              </a:rPr>
              <a:t> Operational Window Change 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43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89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9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9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9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710" grpId="0" autoUpdateAnimBg="0"/>
      <p:bldP spid="498711" grpId="0" autoUpdateAnimBg="0"/>
      <p:bldP spid="498712" grpId="0" animBg="1" autoUpdateAnimBg="0"/>
      <p:bldP spid="498714" grpId="0" autoUpdateAnimBg="0"/>
      <p:bldP spid="51230" grpId="0" animBg="1"/>
      <p:bldP spid="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smtClean="0"/>
              <a:t>Priority Mail – No Change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3556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70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0800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4224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1200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7178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1600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4864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2400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1402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2000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68834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0400</a:t>
            </a: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17272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30988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44704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08557" name="Rectangle 13"/>
          <p:cNvSpPr>
            <a:spLocks noChangeArrowheads="1"/>
          </p:cNvSpPr>
          <p:nvPr/>
        </p:nvSpPr>
        <p:spPr bwMode="auto">
          <a:xfrm>
            <a:off x="58420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08558" name="Rectangle 14"/>
          <p:cNvSpPr>
            <a:spLocks noChangeArrowheads="1"/>
          </p:cNvSpPr>
          <p:nvPr/>
        </p:nvSpPr>
        <p:spPr bwMode="auto">
          <a:xfrm>
            <a:off x="72136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822325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0800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3810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17272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3098800" y="19177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44704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58420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72136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8572500" y="18923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152400" y="1930400"/>
            <a:ext cx="8839200" cy="304800"/>
          </a:xfrm>
          <a:prstGeom prst="rect">
            <a:avLst/>
          </a:prstGeo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/>
              <a:t>Current Processing</a:t>
            </a: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3448050" y="2438400"/>
            <a:ext cx="2824163" cy="4572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760000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</a:rPr>
              <a:t>Originating</a:t>
            </a:r>
          </a:p>
          <a:p>
            <a:r>
              <a:rPr lang="en-US" sz="1400" b="1">
                <a:solidFill>
                  <a:schemeClr val="bg1"/>
                </a:solidFill>
              </a:rPr>
              <a:t>(1700-0115)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384175" y="3276600"/>
            <a:ext cx="6858000" cy="4572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</a:rPr>
              <a:t>Destinating</a:t>
            </a:r>
          </a:p>
          <a:p>
            <a:r>
              <a:rPr lang="en-US" sz="1400" b="1">
                <a:solidFill>
                  <a:schemeClr val="bg1"/>
                </a:solidFill>
              </a:rPr>
              <a:t>(0800-0400)</a:t>
            </a:r>
          </a:p>
        </p:txBody>
      </p:sp>
      <p:sp>
        <p:nvSpPr>
          <p:cNvPr id="19482" name="Text Box 30"/>
          <p:cNvSpPr txBox="1">
            <a:spLocks noChangeArrowheads="1"/>
          </p:cNvSpPr>
          <p:nvPr/>
        </p:nvSpPr>
        <p:spPr bwMode="auto">
          <a:xfrm>
            <a:off x="5394325" y="58054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endParaRPr lang="en-US"/>
          </a:p>
        </p:txBody>
      </p:sp>
      <p:sp>
        <p:nvSpPr>
          <p:cNvPr id="19483" name="Rectangle 23"/>
          <p:cNvSpPr>
            <a:spLocks noChangeArrowheads="1"/>
          </p:cNvSpPr>
          <p:nvPr/>
        </p:nvSpPr>
        <p:spPr bwMode="auto">
          <a:xfrm>
            <a:off x="152400" y="4114800"/>
            <a:ext cx="8839200" cy="304800"/>
          </a:xfrm>
          <a:prstGeom prst="rect">
            <a:avLst/>
          </a:prstGeom>
          <a:gradFill rotWithShape="1">
            <a:gsLst>
              <a:gs pos="0">
                <a:srgbClr val="663300"/>
              </a:gs>
              <a:gs pos="50000">
                <a:srgbClr val="FFC000"/>
              </a:gs>
              <a:gs pos="100000">
                <a:srgbClr val="6633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 b="1"/>
              <a:t>Future Processing</a:t>
            </a:r>
          </a:p>
        </p:txBody>
      </p:sp>
      <p:sp>
        <p:nvSpPr>
          <p:cNvPr id="19484" name="Rectangle 24"/>
          <p:cNvSpPr>
            <a:spLocks noChangeArrowheads="1"/>
          </p:cNvSpPr>
          <p:nvPr/>
        </p:nvSpPr>
        <p:spPr bwMode="auto">
          <a:xfrm>
            <a:off x="3448050" y="4572000"/>
            <a:ext cx="2824163" cy="4572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760000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</a:rPr>
              <a:t>Originating</a:t>
            </a:r>
          </a:p>
          <a:p>
            <a:r>
              <a:rPr lang="en-US" sz="1400" b="1">
                <a:solidFill>
                  <a:schemeClr val="bg1"/>
                </a:solidFill>
              </a:rPr>
              <a:t>(1700-0115)</a:t>
            </a:r>
          </a:p>
        </p:txBody>
      </p:sp>
      <p:sp>
        <p:nvSpPr>
          <p:cNvPr id="19485" name="Rectangle 25"/>
          <p:cNvSpPr>
            <a:spLocks noChangeArrowheads="1"/>
          </p:cNvSpPr>
          <p:nvPr/>
        </p:nvSpPr>
        <p:spPr bwMode="auto">
          <a:xfrm>
            <a:off x="381000" y="5334000"/>
            <a:ext cx="6858000" cy="4572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</a:rPr>
              <a:t>Destinating</a:t>
            </a:r>
          </a:p>
          <a:p>
            <a:r>
              <a:rPr lang="en-US" sz="1400" b="1">
                <a:solidFill>
                  <a:schemeClr val="bg1"/>
                </a:solidFill>
              </a:rPr>
              <a:t>(0800-0400)</a:t>
            </a:r>
          </a:p>
        </p:txBody>
      </p:sp>
      <p:sp>
        <p:nvSpPr>
          <p:cNvPr id="30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438400" cy="228600"/>
          </a:xfrm>
        </p:spPr>
        <p:txBody>
          <a:bodyPr/>
          <a:lstStyle/>
          <a:p>
            <a:pPr>
              <a:defRPr/>
            </a:pPr>
            <a:fld id="{74709649-90B7-4814-BB8F-F95D1EAA0A72}" type="slidenum">
              <a:rPr lang="en-US" smtClean="0">
                <a:latin typeface="+mn-lt"/>
              </a:rPr>
              <a:pPr>
                <a:defRPr/>
              </a:pPr>
              <a:t>11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615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Originating FCM Letters/Flats – Current vs Future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3556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270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0800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4224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1200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7178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1600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4864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2400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1402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2000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88340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0400</a:t>
            </a: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17272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30988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44704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08557" name="Rectangle 13"/>
          <p:cNvSpPr>
            <a:spLocks noChangeArrowheads="1"/>
          </p:cNvSpPr>
          <p:nvPr/>
        </p:nvSpPr>
        <p:spPr bwMode="auto">
          <a:xfrm>
            <a:off x="58420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08558" name="Rectangle 14"/>
          <p:cNvSpPr>
            <a:spLocks noChangeArrowheads="1"/>
          </p:cNvSpPr>
          <p:nvPr/>
        </p:nvSpPr>
        <p:spPr bwMode="auto">
          <a:xfrm>
            <a:off x="72136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8223250" y="12509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/>
              <a:t>0800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3810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17272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3098800" y="19177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44704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58420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72136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8572500" y="18923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152400" y="1930400"/>
            <a:ext cx="8839200" cy="304800"/>
          </a:xfrm>
          <a:prstGeom prst="rect">
            <a:avLst/>
          </a:prstGeo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/>
              <a:t>Current Processing</a:t>
            </a: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3448050" y="2286000"/>
            <a:ext cx="1690688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</a:rPr>
              <a:t>Cancellation </a:t>
            </a:r>
          </a:p>
          <a:p>
            <a:r>
              <a:rPr lang="en-US" sz="1400" b="1">
                <a:solidFill>
                  <a:schemeClr val="bg1"/>
                </a:solidFill>
              </a:rPr>
              <a:t>(1700-2200)</a:t>
            </a: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3611563" y="2870200"/>
            <a:ext cx="1884362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</a:rPr>
              <a:t>Outgoing Primary </a:t>
            </a:r>
          </a:p>
          <a:p>
            <a:r>
              <a:rPr lang="en-US" sz="1400" b="1">
                <a:solidFill>
                  <a:schemeClr val="bg1"/>
                </a:solidFill>
              </a:rPr>
              <a:t>(1730-2300)</a:t>
            </a:r>
          </a:p>
        </p:txBody>
      </p:sp>
      <p:sp>
        <p:nvSpPr>
          <p:cNvPr id="20506" name="Text Box 30"/>
          <p:cNvSpPr txBox="1">
            <a:spLocks noChangeArrowheads="1"/>
          </p:cNvSpPr>
          <p:nvPr/>
        </p:nvSpPr>
        <p:spPr bwMode="auto">
          <a:xfrm>
            <a:off x="5394325" y="58054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endParaRPr lang="en-US"/>
          </a:p>
        </p:txBody>
      </p:sp>
      <p:sp>
        <p:nvSpPr>
          <p:cNvPr id="20507" name="Rectangle 23"/>
          <p:cNvSpPr>
            <a:spLocks noChangeArrowheads="1"/>
          </p:cNvSpPr>
          <p:nvPr/>
        </p:nvSpPr>
        <p:spPr bwMode="auto">
          <a:xfrm>
            <a:off x="152400" y="4114800"/>
            <a:ext cx="8839200" cy="304800"/>
          </a:xfrm>
          <a:prstGeom prst="rect">
            <a:avLst/>
          </a:prstGeom>
          <a:gradFill rotWithShape="1">
            <a:gsLst>
              <a:gs pos="0">
                <a:srgbClr val="663300"/>
              </a:gs>
              <a:gs pos="50000">
                <a:srgbClr val="FFC000"/>
              </a:gs>
              <a:gs pos="100000">
                <a:srgbClr val="6633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 b="1"/>
              <a:t>Future Processing</a:t>
            </a:r>
          </a:p>
        </p:txBody>
      </p:sp>
      <p:sp>
        <p:nvSpPr>
          <p:cNvPr id="20508" name="Rectangle 24"/>
          <p:cNvSpPr>
            <a:spLocks noChangeArrowheads="1"/>
          </p:cNvSpPr>
          <p:nvPr/>
        </p:nvSpPr>
        <p:spPr bwMode="auto">
          <a:xfrm>
            <a:off x="3448050" y="4572000"/>
            <a:ext cx="2568575" cy="4572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760000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</a:rPr>
              <a:t>Cancellation </a:t>
            </a:r>
          </a:p>
          <a:p>
            <a:r>
              <a:rPr lang="en-US" sz="1400" b="1">
                <a:solidFill>
                  <a:schemeClr val="bg1"/>
                </a:solidFill>
              </a:rPr>
              <a:t>(1700-0050)</a:t>
            </a:r>
          </a:p>
        </p:txBody>
      </p:sp>
      <p:sp>
        <p:nvSpPr>
          <p:cNvPr id="20509" name="Rectangle 25"/>
          <p:cNvSpPr>
            <a:spLocks noChangeArrowheads="1"/>
          </p:cNvSpPr>
          <p:nvPr/>
        </p:nvSpPr>
        <p:spPr bwMode="auto">
          <a:xfrm>
            <a:off x="3611563" y="5156200"/>
            <a:ext cx="2566987" cy="4572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760000"/>
              </a:gs>
              <a:gs pos="100000">
                <a:srgbClr val="FF0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</a:rPr>
              <a:t>Outgoing Primary </a:t>
            </a:r>
          </a:p>
          <a:p>
            <a:r>
              <a:rPr lang="en-US" sz="1400" b="1">
                <a:solidFill>
                  <a:schemeClr val="bg1"/>
                </a:solidFill>
              </a:rPr>
              <a:t>(1730-0100)</a:t>
            </a:r>
          </a:p>
        </p:txBody>
      </p:sp>
      <p:sp>
        <p:nvSpPr>
          <p:cNvPr id="20510" name="Rectangle 25"/>
          <p:cNvSpPr>
            <a:spLocks noChangeArrowheads="1"/>
          </p:cNvSpPr>
          <p:nvPr/>
        </p:nvSpPr>
        <p:spPr bwMode="auto">
          <a:xfrm>
            <a:off x="3786188" y="3429000"/>
            <a:ext cx="20574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</a:rPr>
              <a:t>Outgoing Secondary </a:t>
            </a:r>
          </a:p>
          <a:p>
            <a:r>
              <a:rPr lang="en-US" sz="1400" b="1">
                <a:solidFill>
                  <a:schemeClr val="bg1"/>
                </a:solidFill>
              </a:rPr>
              <a:t>(1800-2400)</a:t>
            </a:r>
          </a:p>
        </p:txBody>
      </p:sp>
      <p:sp>
        <p:nvSpPr>
          <p:cNvPr id="20511" name="Rectangle 25"/>
          <p:cNvSpPr>
            <a:spLocks noChangeArrowheads="1"/>
          </p:cNvSpPr>
          <p:nvPr/>
        </p:nvSpPr>
        <p:spPr bwMode="auto">
          <a:xfrm>
            <a:off x="3786188" y="5791200"/>
            <a:ext cx="2538412" cy="4572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760000"/>
              </a:gs>
              <a:gs pos="100000">
                <a:srgbClr val="FF0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</a:rPr>
              <a:t>Outgoing Secondary </a:t>
            </a:r>
          </a:p>
          <a:p>
            <a:r>
              <a:rPr lang="en-US" sz="1400" b="1">
                <a:solidFill>
                  <a:schemeClr val="bg1"/>
                </a:solidFill>
              </a:rPr>
              <a:t>(1800-0130)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7800" y="4565650"/>
            <a:ext cx="2235200" cy="1754188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  <a:ea typeface="ＭＳ Ｐゴシック" pitchFamily="34" charset="-128"/>
              </a:rPr>
              <a:t>Expansion of outgoing operating windows only for those sites consolidating originating mail</a:t>
            </a:r>
          </a:p>
        </p:txBody>
      </p:sp>
      <p:sp>
        <p:nvSpPr>
          <p:cNvPr id="3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438400" cy="228600"/>
          </a:xfrm>
        </p:spPr>
        <p:txBody>
          <a:bodyPr/>
          <a:lstStyle/>
          <a:p>
            <a:pPr>
              <a:defRPr/>
            </a:pPr>
            <a:fld id="{74709649-90B7-4814-BB8F-F95D1EAA0A72}" type="slidenum">
              <a:rPr lang="en-US" smtClean="0">
                <a:latin typeface="+mn-lt"/>
              </a:rPr>
              <a:pPr>
                <a:defRPr/>
              </a:pPr>
              <a:t>12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72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667000" y="76200"/>
            <a:ext cx="6172200" cy="533400"/>
          </a:xfrm>
        </p:spPr>
        <p:txBody>
          <a:bodyPr/>
          <a:lstStyle/>
          <a:p>
            <a:r>
              <a:rPr lang="en-US" sz="2000" dirty="0" smtClean="0"/>
              <a:t>Key Principles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382000" cy="5334000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There is an overnight </a:t>
            </a:r>
            <a:r>
              <a:rPr lang="en-US" sz="2800" i="1" u="sng" dirty="0" smtClean="0">
                <a:solidFill>
                  <a:srgbClr val="002060"/>
                </a:solidFill>
              </a:rPr>
              <a:t>delivery standard </a:t>
            </a:r>
            <a:r>
              <a:rPr lang="en-US" sz="2800" dirty="0" smtClean="0">
                <a:solidFill>
                  <a:srgbClr val="002060"/>
                </a:solidFill>
              </a:rPr>
              <a:t>for commercial mail entered by the CET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There is an overnight </a:t>
            </a:r>
            <a:r>
              <a:rPr lang="en-US" sz="2800" i="1" u="sng" dirty="0" smtClean="0">
                <a:solidFill>
                  <a:srgbClr val="002060"/>
                </a:solidFill>
              </a:rPr>
              <a:t>delivery performance</a:t>
            </a:r>
            <a:r>
              <a:rPr lang="en-US" sz="2800" dirty="0" smtClean="0">
                <a:solidFill>
                  <a:srgbClr val="002060"/>
                </a:solidFill>
              </a:rPr>
              <a:t> for both commercial mail and single piece first class mail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Anticipate that 66% of current overnight delivery performance will remain under Phase 2 Network Rationalization (Commercial entered by CET and 1/3 of Blue Box Mail)</a:t>
            </a:r>
          </a:p>
          <a:p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87A1C-B017-4041-9FC0-8AC3E9A37CCE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9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2895600" y="76200"/>
            <a:ext cx="6248400" cy="533400"/>
          </a:xfrm>
        </p:spPr>
        <p:txBody>
          <a:bodyPr/>
          <a:lstStyle/>
          <a:p>
            <a:r>
              <a:rPr lang="en-US" sz="2000" dirty="0" smtClean="0"/>
              <a:t>Transportation Changes due to CET Changes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990600"/>
            <a:ext cx="8513762" cy="52578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CET for 2 Day and 3 Day Destinating Volumes is changing from 1600 to 0800</a:t>
            </a:r>
          </a:p>
          <a:p>
            <a:pPr>
              <a:defRPr/>
            </a:pPr>
            <a:endParaRPr lang="en-US" sz="2400" dirty="0">
              <a:solidFill>
                <a:srgbClr val="002060"/>
              </a:solidFill>
            </a:endParaRPr>
          </a:p>
          <a:p>
            <a:pPr lvl="1"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$124 million </a:t>
            </a:r>
            <a:r>
              <a:rPr lang="en-US" sz="2400" dirty="0">
                <a:solidFill>
                  <a:srgbClr val="002060"/>
                </a:solidFill>
              </a:rPr>
              <a:t>is being budgeted for additional air transportation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2060"/>
              </a:solidFill>
            </a:endParaRPr>
          </a:p>
          <a:p>
            <a:pPr lvl="1"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Realignment of surface network  (some 3 day destinating trips may arrive up to 9:30 am on Day 2)</a:t>
            </a:r>
          </a:p>
          <a:p>
            <a:pPr marL="457200" lvl="1" indent="0">
              <a:buNone/>
              <a:defRPr/>
            </a:pPr>
            <a:endParaRPr lang="en-US" sz="2400" dirty="0" smtClean="0">
              <a:solidFill>
                <a:srgbClr val="002060"/>
              </a:solidFill>
            </a:endParaRPr>
          </a:p>
          <a:p>
            <a:pPr lvl="1"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Revaluation of STC &amp; CDF/</a:t>
            </a:r>
            <a:r>
              <a:rPr lang="en-US" sz="2400" dirty="0" err="1" smtClean="0">
                <a:solidFill>
                  <a:srgbClr val="002060"/>
                </a:solidFill>
              </a:rPr>
              <a:t>Pref</a:t>
            </a:r>
            <a:r>
              <a:rPr lang="en-US" sz="2400" dirty="0" smtClean="0">
                <a:solidFill>
                  <a:srgbClr val="002060"/>
                </a:solidFill>
              </a:rPr>
              <a:t> network</a:t>
            </a:r>
          </a:p>
          <a:p>
            <a:pPr marL="457200" lvl="1" indent="0">
              <a:buNone/>
              <a:defRPr/>
            </a:pPr>
            <a:endParaRPr lang="en-US" sz="2400" dirty="0" smtClean="0">
              <a:solidFill>
                <a:srgbClr val="002060"/>
              </a:solidFill>
            </a:endParaRPr>
          </a:p>
          <a:p>
            <a:pPr lvl="1"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Evaluate Fedex Contract impact</a:t>
            </a:r>
          </a:p>
          <a:p>
            <a:pPr marL="457200" lvl="1" indent="0">
              <a:buNone/>
              <a:defRPr/>
            </a:pPr>
            <a:endParaRPr lang="en-US" sz="2400" dirty="0" smtClean="0">
              <a:solidFill>
                <a:srgbClr val="002060"/>
              </a:solidFill>
            </a:endParaRPr>
          </a:p>
          <a:p>
            <a:pPr>
              <a:defRPr/>
            </a:pPr>
            <a:endParaRPr lang="en-US" sz="2800" dirty="0" smtClean="0">
              <a:solidFill>
                <a:srgbClr val="002060"/>
              </a:solidFill>
            </a:endParaRPr>
          </a:p>
          <a:p>
            <a:pPr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defRPr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defRPr/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defRPr/>
            </a:pP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438400" cy="228600"/>
          </a:xfrm>
        </p:spPr>
        <p:txBody>
          <a:bodyPr/>
          <a:lstStyle/>
          <a:p>
            <a:pPr>
              <a:defRPr/>
            </a:pPr>
            <a:fld id="{74709649-90B7-4814-BB8F-F95D1EAA0A72}" type="slidenum">
              <a:rPr lang="en-US" smtClean="0">
                <a:latin typeface="+mn-lt"/>
              </a:rPr>
              <a:pPr>
                <a:defRPr/>
              </a:pPr>
              <a:t>14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542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667000" y="76200"/>
            <a:ext cx="6172200" cy="533400"/>
          </a:xfrm>
        </p:spPr>
        <p:txBody>
          <a:bodyPr/>
          <a:lstStyle/>
          <a:p>
            <a:r>
              <a:rPr lang="en-US" sz="2000" dirty="0" smtClean="0"/>
              <a:t>Commercial Mail CET’s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562600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Two Critical Entry Times for Commercial Mail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8:00am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Mail tendered by 8:00am destined for that plant’s local delivery area requiring a primary sortation, will have an overnight delivery standard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Noon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Mailers who enter presorted mail, </a:t>
            </a:r>
            <a:r>
              <a:rPr lang="en-US" dirty="0" smtClean="0">
                <a:solidFill>
                  <a:srgbClr val="FF0000"/>
                </a:solidFill>
              </a:rPr>
              <a:t>properly prepared, and containerized by L012 Labeling List (DPS Sort Program Zip Grouping),</a:t>
            </a:r>
            <a:r>
              <a:rPr lang="en-US" dirty="0" smtClean="0">
                <a:solidFill>
                  <a:srgbClr val="002060"/>
                </a:solidFill>
              </a:rPr>
              <a:t> and entered by CET of noon, will have an overnight first class service standard for mail destinating to the local plants service area 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EECD2-4841-47BC-B6CB-7C4D988E91A6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9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Destinating Letters – Current vs Future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3556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-64" charset="-128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27000" y="1250950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0400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422400" y="1250950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0800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754917" y="1253569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1200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486400" y="1250950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2000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140200" y="1250950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1600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6883400" y="1250950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2400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17272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-64" charset="-128"/>
            </a:endParaRPr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30988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-64" charset="-128"/>
            </a:endParaRPr>
          </a:p>
        </p:txBody>
      </p:sp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44704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-64" charset="-128"/>
            </a:endParaRPr>
          </a:p>
        </p:txBody>
      </p:sp>
      <p:sp>
        <p:nvSpPr>
          <p:cNvPr id="108557" name="Rectangle 13"/>
          <p:cNvSpPr>
            <a:spLocks noChangeArrowheads="1"/>
          </p:cNvSpPr>
          <p:nvPr/>
        </p:nvSpPr>
        <p:spPr bwMode="auto">
          <a:xfrm>
            <a:off x="58420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-64" charset="-128"/>
            </a:endParaRPr>
          </a:p>
        </p:txBody>
      </p:sp>
      <p:sp>
        <p:nvSpPr>
          <p:cNvPr id="108558" name="Rectangle 14"/>
          <p:cNvSpPr>
            <a:spLocks noChangeArrowheads="1"/>
          </p:cNvSpPr>
          <p:nvPr/>
        </p:nvSpPr>
        <p:spPr bwMode="auto">
          <a:xfrm>
            <a:off x="7213600" y="1600200"/>
            <a:ext cx="1371600" cy="3048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-64" charset="-128"/>
            </a:endParaRP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8223250" y="1250950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0400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3810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17272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3098800" y="19177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44704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58420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7213600" y="1905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8572500" y="18923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152400" y="1930400"/>
            <a:ext cx="8839200" cy="304800"/>
          </a:xfrm>
          <a:prstGeom prst="rect">
            <a:avLst/>
          </a:prstGeo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</a:rPr>
              <a:t>Current Processing</a:t>
            </a: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1718557" y="2362200"/>
            <a:ext cx="4086225" cy="4572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Incoming Primary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(0800-2000)</a:t>
            </a: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6377198" y="2971800"/>
            <a:ext cx="2766802" cy="4572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DPS Processing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(2200-0600)</a:t>
            </a:r>
          </a:p>
        </p:txBody>
      </p:sp>
      <p:sp>
        <p:nvSpPr>
          <p:cNvPr id="23578" name="Text Box 30"/>
          <p:cNvSpPr txBox="1">
            <a:spLocks noChangeArrowheads="1"/>
          </p:cNvSpPr>
          <p:nvPr/>
        </p:nvSpPr>
        <p:spPr bwMode="auto">
          <a:xfrm>
            <a:off x="5394325" y="58054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79" name="Rectangle 23"/>
          <p:cNvSpPr>
            <a:spLocks noChangeArrowheads="1"/>
          </p:cNvSpPr>
          <p:nvPr/>
        </p:nvSpPr>
        <p:spPr bwMode="auto">
          <a:xfrm>
            <a:off x="152400" y="4114800"/>
            <a:ext cx="8991600" cy="304800"/>
          </a:xfrm>
          <a:prstGeom prst="rect">
            <a:avLst/>
          </a:prstGeom>
          <a:gradFill rotWithShape="1">
            <a:gsLst>
              <a:gs pos="0">
                <a:srgbClr val="663300"/>
              </a:gs>
              <a:gs pos="50000">
                <a:srgbClr val="FFC000"/>
              </a:gs>
              <a:gs pos="100000">
                <a:srgbClr val="6633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</a:rPr>
              <a:t>Future Processing</a:t>
            </a:r>
          </a:p>
        </p:txBody>
      </p:sp>
      <p:sp>
        <p:nvSpPr>
          <p:cNvPr id="23580" name="Rectangle 24"/>
          <p:cNvSpPr>
            <a:spLocks noChangeArrowheads="1"/>
          </p:cNvSpPr>
          <p:nvPr/>
        </p:nvSpPr>
        <p:spPr bwMode="auto">
          <a:xfrm>
            <a:off x="381000" y="4648200"/>
            <a:ext cx="2717800" cy="4572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45720" rIns="4572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50" b="1" dirty="0">
                <a:solidFill>
                  <a:srgbClr val="FFFFFF"/>
                </a:solidFill>
              </a:rPr>
              <a:t>Incoming </a:t>
            </a:r>
            <a:r>
              <a:rPr lang="en-US" sz="1150" b="1" dirty="0" smtClean="0">
                <a:solidFill>
                  <a:srgbClr val="FFFFFF"/>
                </a:solidFill>
              </a:rPr>
              <a:t>Primary </a:t>
            </a:r>
            <a:endParaRPr lang="en-US" sz="1150" b="1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(</a:t>
            </a:r>
            <a:r>
              <a:rPr lang="en-US" sz="1400" b="1" dirty="0" smtClean="0">
                <a:solidFill>
                  <a:srgbClr val="99FF99"/>
                </a:solidFill>
              </a:rPr>
              <a:t>0400</a:t>
            </a:r>
            <a:r>
              <a:rPr lang="en-US" sz="1400" b="1" dirty="0" smtClean="0">
                <a:solidFill>
                  <a:srgbClr val="FFFFFF"/>
                </a:solidFill>
              </a:rPr>
              <a:t>-1200</a:t>
            </a:r>
            <a:r>
              <a:rPr lang="en-US" sz="1400" b="1" dirty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23581" name="Rectangle 25"/>
          <p:cNvSpPr>
            <a:spLocks noChangeArrowheads="1"/>
          </p:cNvSpPr>
          <p:nvPr/>
        </p:nvSpPr>
        <p:spPr bwMode="auto">
          <a:xfrm>
            <a:off x="1728788" y="5257800"/>
            <a:ext cx="7415212" cy="4572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DPS Processing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FFFFFF"/>
                </a:solidFill>
              </a:rPr>
              <a:t>(1200-</a:t>
            </a:r>
            <a:r>
              <a:rPr lang="en-US" sz="1400" b="1" dirty="0" smtClean="0">
                <a:solidFill>
                  <a:srgbClr val="99FF99"/>
                </a:solidFill>
              </a:rPr>
              <a:t>0400</a:t>
            </a:r>
            <a:r>
              <a:rPr lang="en-US" sz="1400" b="1" dirty="0">
                <a:solidFill>
                  <a:srgbClr val="99FF99"/>
                </a:solidFill>
              </a:rPr>
              <a:t>)</a:t>
            </a:r>
          </a:p>
        </p:txBody>
      </p:sp>
      <p:sp>
        <p:nvSpPr>
          <p:cNvPr id="23582" name="Rectangle 24"/>
          <p:cNvSpPr>
            <a:spLocks noChangeArrowheads="1"/>
          </p:cNvSpPr>
          <p:nvPr/>
        </p:nvSpPr>
        <p:spPr bwMode="auto">
          <a:xfrm>
            <a:off x="1714500" y="3654228"/>
            <a:ext cx="7429500" cy="4572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</a:rPr>
              <a:t>Remittance/Caller Service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</a:rPr>
              <a:t>(0800-0600)</a:t>
            </a:r>
          </a:p>
        </p:txBody>
      </p:sp>
      <p:sp>
        <p:nvSpPr>
          <p:cNvPr id="23583" name="Rectangle 24"/>
          <p:cNvSpPr>
            <a:spLocks noChangeArrowheads="1"/>
          </p:cNvSpPr>
          <p:nvPr/>
        </p:nvSpPr>
        <p:spPr bwMode="auto">
          <a:xfrm>
            <a:off x="798328" y="5931462"/>
            <a:ext cx="8345672" cy="4572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Remittance/Caller Service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(0800-0600)</a:t>
            </a:r>
          </a:p>
        </p:txBody>
      </p:sp>
      <p:sp>
        <p:nvSpPr>
          <p:cNvPr id="23584" name="Oval 1"/>
          <p:cNvSpPr>
            <a:spLocks noChangeArrowheads="1"/>
          </p:cNvSpPr>
          <p:nvPr/>
        </p:nvSpPr>
        <p:spPr bwMode="auto">
          <a:xfrm>
            <a:off x="152400" y="4419600"/>
            <a:ext cx="18288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438400" cy="228600"/>
          </a:xfrm>
        </p:spPr>
        <p:txBody>
          <a:bodyPr/>
          <a:lstStyle/>
          <a:p>
            <a:pPr>
              <a:defRPr/>
            </a:pPr>
            <a:fld id="{74709649-90B7-4814-BB8F-F95D1EAA0A72}" type="slidenum">
              <a:rPr lang="en-US" smtClean="0">
                <a:latin typeface="Arial"/>
              </a:rPr>
              <a:pPr>
                <a:defRPr/>
              </a:pPr>
              <a:t>16</a:t>
            </a:fld>
            <a:endParaRPr lang="en-US" dirty="0">
              <a:latin typeface="Arial"/>
            </a:endParaRPr>
          </a:p>
        </p:txBody>
      </p:sp>
      <p:sp>
        <p:nvSpPr>
          <p:cNvPr id="34" name="Rectangle 25"/>
          <p:cNvSpPr>
            <a:spLocks noChangeArrowheads="1"/>
          </p:cNvSpPr>
          <p:nvPr/>
        </p:nvSpPr>
        <p:spPr bwMode="auto">
          <a:xfrm>
            <a:off x="4453948" y="4614483"/>
            <a:ext cx="4118115" cy="4572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FFFFFF"/>
                </a:solidFill>
              </a:rPr>
              <a:t>Incoming Primary (Standard)</a:t>
            </a:r>
            <a:endParaRPr lang="en-US" sz="1400" b="1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FFFFFF"/>
                </a:solidFill>
              </a:rPr>
              <a:t>(1600-0400</a:t>
            </a:r>
            <a:r>
              <a:rPr lang="en-US" sz="1400" b="1" dirty="0">
                <a:solidFill>
                  <a:srgbClr val="FFFF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197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667000"/>
            <a:ext cx="8382000" cy="3657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cap="small" dirty="0" smtClean="0">
                <a:solidFill>
                  <a:srgbClr val="002776"/>
                </a:solidFill>
              </a:rPr>
              <a:t>The Network of the Future</a:t>
            </a:r>
          </a:p>
        </p:txBody>
      </p:sp>
    </p:spTree>
    <p:extLst>
      <p:ext uri="{BB962C8B-B14F-4D97-AF65-F5344CB8AC3E}">
        <p14:creationId xmlns:p14="http://schemas.microsoft.com/office/powerpoint/2010/main" val="34718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81400" y="147935"/>
            <a:ext cx="5414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Volume Decline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6191519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Source: RPW, FY2007 – FY2013</a:t>
            </a:r>
            <a:endParaRPr lang="en-US" sz="1200" dirty="0">
              <a:solidFill>
                <a:srgbClr val="00206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7854936"/>
              </p:ext>
            </p:extLst>
          </p:nvPr>
        </p:nvGraphicFramePr>
        <p:xfrm>
          <a:off x="838200" y="1066800"/>
          <a:ext cx="7272337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5486400" y="2362200"/>
            <a:ext cx="0" cy="335280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223000" y="1857829"/>
            <a:ext cx="1828800" cy="1089529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1800" dirty="0" smtClean="0"/>
              <a:t>16.4% decline since AMP packages developed</a:t>
            </a:r>
            <a:endParaRPr lang="en-US" sz="1800" dirty="0"/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438400" cy="228600"/>
          </a:xfrm>
        </p:spPr>
        <p:txBody>
          <a:bodyPr/>
          <a:lstStyle/>
          <a:p>
            <a:pPr>
              <a:defRPr/>
            </a:pPr>
            <a:fld id="{74709649-90B7-4814-BB8F-F95D1EAA0A72}" type="slidenum">
              <a:rPr lang="en-US" smtClean="0">
                <a:latin typeface="+mn-lt"/>
              </a:rPr>
              <a:pPr>
                <a:defRPr/>
              </a:pPr>
              <a:t>3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709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57300"/>
            <a:ext cx="8686800" cy="51435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2060"/>
                </a:solidFill>
              </a:rPr>
              <a:t>Overnight: Properly prepared </a:t>
            </a:r>
            <a:r>
              <a:rPr lang="en-US" sz="2400" b="1" dirty="0" smtClean="0">
                <a:solidFill>
                  <a:srgbClr val="FF3300"/>
                </a:solidFill>
              </a:rPr>
              <a:t>Presort</a:t>
            </a:r>
            <a:r>
              <a:rPr lang="en-US" sz="2400" dirty="0" smtClean="0">
                <a:solidFill>
                  <a:srgbClr val="FF330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mail entered by applicable CET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2060"/>
                </a:solidFill>
              </a:rPr>
              <a:t>2-day: Maximum 6 hour drive time (including STC time) between originating facility and </a:t>
            </a:r>
            <a:r>
              <a:rPr lang="en-US" sz="2400" b="1" dirty="0" smtClean="0">
                <a:solidFill>
                  <a:srgbClr val="FF3300"/>
                </a:solidFill>
              </a:rPr>
              <a:t>SCF</a:t>
            </a:r>
            <a:r>
              <a:rPr lang="en-US" sz="2400" dirty="0" smtClean="0">
                <a:solidFill>
                  <a:srgbClr val="002060"/>
                </a:solidFill>
              </a:rPr>
              <a:t> facility (Every remaining plant except for DDC’s will be an ADC)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2060"/>
                </a:solidFill>
              </a:rPr>
              <a:t>3-5 day: Everything else</a:t>
            </a:r>
          </a:p>
          <a:p>
            <a:pPr marL="0" indent="0">
              <a:buNone/>
            </a:pPr>
            <a:r>
              <a:rPr lang="en-US" sz="1800" u="sng" dirty="0" smtClean="0">
                <a:hlinkClick r:id="rId2"/>
              </a:rPr>
              <a:t>https</a:t>
            </a:r>
            <a:r>
              <a:rPr lang="en-US" sz="1800" u="sng" dirty="0">
                <a:hlinkClick r:id="rId2"/>
              </a:rPr>
              <a:t>://www.federalregister.gov/articles/2014/08/01/2014-18223/designation-of-implementation-date-revised-service-standards-for-market-dominant-mail-products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3313113" y="152400"/>
            <a:ext cx="5638800" cy="487363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Helvetica" pitchFamily="-84" charset="0"/>
              </a:rPr>
              <a:t>New FCM Business Rules</a:t>
            </a:r>
            <a:endParaRPr lang="en-US" sz="2000" b="1" dirty="0">
              <a:solidFill>
                <a:schemeClr val="bg1"/>
              </a:solidFill>
              <a:latin typeface="Helvetica" pitchFamily="-84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477000"/>
            <a:ext cx="2438400" cy="228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989A99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4709649-90B7-4814-BB8F-F95D1EAA0A72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0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1971675" y="2730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762000" y="6477000"/>
            <a:ext cx="8001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dirty="0">
                <a:solidFill>
                  <a:srgbClr val="002060"/>
                </a:solidFill>
              </a:rPr>
              <a:t>*FY2013 ODIS Average Daily Volume and FY2013Q4 First Class Mail Service Standards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677116"/>
              </p:ext>
            </p:extLst>
          </p:nvPr>
        </p:nvGraphicFramePr>
        <p:xfrm>
          <a:off x="533399" y="1600199"/>
          <a:ext cx="8077202" cy="2514601"/>
        </p:xfrm>
        <a:graphic>
          <a:graphicData uri="http://schemas.openxmlformats.org/drawingml/2006/table">
            <a:tbl>
              <a:tblPr/>
              <a:tblGrid>
                <a:gridCol w="1153886"/>
                <a:gridCol w="1153886"/>
                <a:gridCol w="1153886"/>
                <a:gridCol w="1153886"/>
                <a:gridCol w="1153886"/>
                <a:gridCol w="1153886"/>
                <a:gridCol w="1153886"/>
              </a:tblGrid>
              <a:tr h="12379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% 1-Day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% 2-Day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% 3-Day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% 4-Day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% 5-Day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Average Days to Delivery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Current*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30.51%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25.14%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44.03%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Future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20.05%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35.60%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44.03%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84" name="TextBox 9"/>
          <p:cNvSpPr txBox="1">
            <a:spLocks noChangeArrowheads="1"/>
          </p:cNvSpPr>
          <p:nvPr/>
        </p:nvSpPr>
        <p:spPr bwMode="auto">
          <a:xfrm>
            <a:off x="419100" y="4659313"/>
            <a:ext cx="8305800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002060"/>
                </a:solidFill>
              </a:rPr>
              <a:t>Preserves ~ 66% of overnight volume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207310"/>
            <a:ext cx="5414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2000" b="1" dirty="0">
                <a:solidFill>
                  <a:schemeClr val="bg1"/>
                </a:solidFill>
                <a:latin typeface="+mj-lt"/>
              </a:rPr>
              <a:t>Expected Volume Distribution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438400" cy="228600"/>
          </a:xfrm>
        </p:spPr>
        <p:txBody>
          <a:bodyPr/>
          <a:lstStyle/>
          <a:p>
            <a:pPr>
              <a:defRPr/>
            </a:pPr>
            <a:fld id="{74709649-90B7-4814-BB8F-F95D1EAA0A72}" type="slidenum">
              <a:rPr lang="en-US" smtClean="0">
                <a:latin typeface="+mn-lt"/>
              </a:rPr>
              <a:pPr>
                <a:defRPr/>
              </a:pPr>
              <a:t>5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637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24494" y="240268"/>
            <a:ext cx="6519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Phase II Consolidations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2209800" y="895290"/>
            <a:ext cx="4267200" cy="40011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rgbClr val="002060"/>
                </a:solidFill>
                <a:latin typeface="+mj-lt"/>
                <a:ea typeface="ヒラギノ角ゴ Pro W3"/>
                <a:cs typeface="Calibri" panose="020F0502020204030204" pitchFamily="34" charset="0"/>
              </a:rPr>
              <a:t>82 </a:t>
            </a:r>
            <a:r>
              <a:rPr lang="en-US" altLang="en-US" sz="2000" b="1" dirty="0">
                <a:solidFill>
                  <a:srgbClr val="002060"/>
                </a:solidFill>
                <a:latin typeface="+mj-lt"/>
                <a:ea typeface="ヒラギノ角ゴ Pro W3"/>
                <a:cs typeface="Calibri" panose="020F0502020204030204" pitchFamily="34" charset="0"/>
              </a:rPr>
              <a:t>mail processing sites in </a:t>
            </a:r>
            <a:r>
              <a:rPr lang="en-US" altLang="en-US" sz="2000" b="1" dirty="0" smtClean="0">
                <a:solidFill>
                  <a:srgbClr val="002060"/>
                </a:solidFill>
                <a:latin typeface="+mj-lt"/>
                <a:ea typeface="ヒラギノ角ゴ Pro W3"/>
                <a:cs typeface="Calibri" panose="020F0502020204030204" pitchFamily="34" charset="0"/>
              </a:rPr>
              <a:t>2015</a:t>
            </a:r>
            <a:endParaRPr lang="en-US" altLang="en-US" sz="2000" b="1" dirty="0">
              <a:solidFill>
                <a:srgbClr val="002060"/>
              </a:solidFill>
              <a:latin typeface="+mj-lt"/>
              <a:ea typeface="ヒラギノ角ゴ Pro W3"/>
              <a:cs typeface="Calibri" panose="020F05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186505"/>
              </p:ext>
            </p:extLst>
          </p:nvPr>
        </p:nvGraphicFramePr>
        <p:xfrm>
          <a:off x="228600" y="5886450"/>
          <a:ext cx="2247900" cy="971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8300"/>
                <a:gridCol w="609600"/>
              </a:tblGrid>
              <a:tr h="1492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Facility Type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Total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49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rgbClr val="002060"/>
                          </a:solidFill>
                          <a:effectLst/>
                        </a:rPr>
                        <a:t>Annexes</a:t>
                      </a:r>
                      <a:endParaRPr lang="en-US" sz="1000" b="0" i="0" u="none" strike="noStrike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49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rgbClr val="002060"/>
                          </a:solidFill>
                          <a:effectLst/>
                        </a:rPr>
                        <a:t>Customer Service Facilities</a:t>
                      </a:r>
                      <a:endParaRPr lang="en-US" sz="1000" b="0" i="0" u="none" strike="noStrike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49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rgbClr val="002060"/>
                          </a:solidFill>
                          <a:effectLst/>
                        </a:rPr>
                        <a:t>DDC's</a:t>
                      </a:r>
                      <a:endParaRPr lang="en-US" sz="1000" b="0" i="0" u="none" strike="noStrike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49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rgbClr val="002060"/>
                          </a:solidFill>
                          <a:effectLst/>
                        </a:rPr>
                        <a:t>P&amp;DC/P&amp;DF's</a:t>
                      </a:r>
                      <a:endParaRPr lang="en-US" sz="1000" b="0" i="0" u="none" strike="noStrike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rgbClr val="002060"/>
                          </a:solidFill>
                          <a:effectLst/>
                        </a:rPr>
                        <a:t>63</a:t>
                      </a:r>
                      <a:endParaRPr lang="en-US" sz="1000" b="0" i="0" u="none" strike="noStrike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49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Total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82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1479550"/>
            <a:ext cx="8686800" cy="438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438400" cy="228600"/>
          </a:xfrm>
        </p:spPr>
        <p:txBody>
          <a:bodyPr/>
          <a:lstStyle/>
          <a:p>
            <a:pPr>
              <a:defRPr/>
            </a:pPr>
            <a:fld id="{74709649-90B7-4814-BB8F-F95D1EAA0A72}" type="slidenum">
              <a:rPr lang="en-US" smtClean="0">
                <a:latin typeface="+mn-lt"/>
              </a:rPr>
              <a:pPr>
                <a:defRPr/>
              </a:pPr>
              <a:t>6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914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24494" y="240268"/>
            <a:ext cx="6519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Southern Area Phase II Consolidations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2209800" y="895290"/>
            <a:ext cx="4267200" cy="40011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rgbClr val="002060"/>
                </a:solidFill>
                <a:latin typeface="+mj-lt"/>
                <a:ea typeface="ヒラギノ角ゴ Pro W3"/>
                <a:cs typeface="Calibri" panose="020F0502020204030204" pitchFamily="34" charset="0"/>
              </a:rPr>
              <a:t>14 Mail Processing </a:t>
            </a:r>
            <a:r>
              <a:rPr lang="en-US" altLang="en-US" sz="2000" b="1" dirty="0">
                <a:solidFill>
                  <a:srgbClr val="002060"/>
                </a:solidFill>
                <a:latin typeface="+mj-lt"/>
                <a:ea typeface="ヒラギノ角ゴ Pro W3"/>
                <a:cs typeface="Calibri" panose="020F0502020204030204" pitchFamily="34" charset="0"/>
              </a:rPr>
              <a:t>sites in </a:t>
            </a:r>
            <a:r>
              <a:rPr lang="en-US" altLang="en-US" sz="2000" b="1" dirty="0" smtClean="0">
                <a:solidFill>
                  <a:srgbClr val="002060"/>
                </a:solidFill>
                <a:latin typeface="+mj-lt"/>
                <a:ea typeface="ヒラギノ角ゴ Pro W3"/>
                <a:cs typeface="Calibri" panose="020F0502020204030204" pitchFamily="34" charset="0"/>
              </a:rPr>
              <a:t>2015</a:t>
            </a:r>
            <a:endParaRPr lang="en-US" altLang="en-US" sz="2000" b="1" dirty="0">
              <a:solidFill>
                <a:srgbClr val="002060"/>
              </a:solidFill>
              <a:latin typeface="+mj-lt"/>
              <a:ea typeface="ヒラギノ角ゴ Pro W3"/>
              <a:cs typeface="Calibri" panose="020F05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804186"/>
              </p:ext>
            </p:extLst>
          </p:nvPr>
        </p:nvGraphicFramePr>
        <p:xfrm>
          <a:off x="228600" y="5886450"/>
          <a:ext cx="2247900" cy="971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8300"/>
                <a:gridCol w="609600"/>
              </a:tblGrid>
              <a:tr h="14922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492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492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492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492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49225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438400" cy="228600"/>
          </a:xfrm>
        </p:spPr>
        <p:txBody>
          <a:bodyPr/>
          <a:lstStyle/>
          <a:p>
            <a:pPr>
              <a:defRPr/>
            </a:pPr>
            <a:fld id="{74709649-90B7-4814-BB8F-F95D1EAA0A72}" type="slidenum">
              <a:rPr lang="en-US" smtClean="0">
                <a:latin typeface="+mn-lt"/>
              </a:rPr>
              <a:pPr>
                <a:defRPr/>
              </a:pPr>
              <a:t>7</a:t>
            </a:fld>
            <a:endParaRPr lang="en-US" dirty="0">
              <a:latin typeface="+mn-lt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919258"/>
              </p:ext>
            </p:extLst>
          </p:nvPr>
        </p:nvGraphicFramePr>
        <p:xfrm>
          <a:off x="609600" y="1476374"/>
          <a:ext cx="7924799" cy="477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Worksheet" r:id="rId5" imgW="6114999" imgH="3905280" progId="Excel.Sheet.8">
                  <p:embed/>
                </p:oleObj>
              </mc:Choice>
              <mc:Fallback>
                <p:oleObj name="Worksheet" r:id="rId5" imgW="6114999" imgH="390528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1476374"/>
                        <a:ext cx="7924799" cy="477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070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0784141"/>
              </p:ext>
            </p:extLst>
          </p:nvPr>
        </p:nvGraphicFramePr>
        <p:xfrm>
          <a:off x="74613" y="965200"/>
          <a:ext cx="8826500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26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11455" y="894270"/>
            <a:ext cx="830031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002060"/>
                </a:solidFill>
                <a:cs typeface="Arial" charset="0"/>
              </a:rPr>
              <a:t>Decrease in Processing Locations Through </a:t>
            </a:r>
            <a:r>
              <a:rPr lang="en-US" sz="2400" b="1" dirty="0" smtClean="0">
                <a:solidFill>
                  <a:srgbClr val="002060"/>
                </a:solidFill>
                <a:cs typeface="Arial" charset="0"/>
              </a:rPr>
              <a:t>2016</a:t>
            </a:r>
            <a:endParaRPr lang="en-US" sz="2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3313113" y="152400"/>
            <a:ext cx="5638800" cy="487363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Helvetica" pitchFamily="-84" charset="0"/>
              </a:rPr>
              <a:t>Plant Consolidation </a:t>
            </a:r>
            <a:endParaRPr lang="en-US" sz="2000" b="1" dirty="0">
              <a:solidFill>
                <a:schemeClr val="bg1"/>
              </a:solidFill>
              <a:latin typeface="Helvetica" pitchFamily="-8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8153400" y="3897313"/>
            <a:ext cx="8001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239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271" name="AutoShape 7" descr="Light downward diagonal"/>
          <p:cNvSpPr>
            <a:spLocks noChangeArrowheads="1"/>
          </p:cNvSpPr>
          <p:nvPr/>
        </p:nvSpPr>
        <p:spPr bwMode="auto">
          <a:xfrm>
            <a:off x="7696200" y="3774645"/>
            <a:ext cx="914400" cy="555195"/>
          </a:xfrm>
          <a:prstGeom prst="rtTriangl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 descr="Light downward diagonal"/>
          <p:cNvSpPr>
            <a:spLocks noChangeArrowheads="1"/>
          </p:cNvSpPr>
          <p:nvPr/>
        </p:nvSpPr>
        <p:spPr bwMode="auto">
          <a:xfrm>
            <a:off x="7696200" y="4267200"/>
            <a:ext cx="914400" cy="12649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685799" y="2003398"/>
            <a:ext cx="7900160" cy="2276659"/>
          </a:xfrm>
          <a:custGeom>
            <a:avLst/>
            <a:gdLst>
              <a:gd name="T0" fmla="*/ 0 w 4944"/>
              <a:gd name="T1" fmla="*/ 0 h 1392"/>
              <a:gd name="T2" fmla="*/ 990600 w 4944"/>
              <a:gd name="T3" fmla="*/ 232541 h 1392"/>
              <a:gd name="T4" fmla="*/ 1752600 w 4944"/>
              <a:gd name="T5" fmla="*/ 310055 h 1392"/>
              <a:gd name="T6" fmla="*/ 2667000 w 4944"/>
              <a:gd name="T7" fmla="*/ 387569 h 1392"/>
              <a:gd name="T8" fmla="*/ 3581400 w 4944"/>
              <a:gd name="T9" fmla="*/ 775138 h 1392"/>
              <a:gd name="T10" fmla="*/ 4343400 w 4944"/>
              <a:gd name="T11" fmla="*/ 930166 h 1392"/>
              <a:gd name="T12" fmla="*/ 5257800 w 4944"/>
              <a:gd name="T13" fmla="*/ 1085193 h 1392"/>
              <a:gd name="T14" fmla="*/ 6172200 w 4944"/>
              <a:gd name="T15" fmla="*/ 1317734 h 1392"/>
              <a:gd name="T16" fmla="*/ 7010400 w 4944"/>
              <a:gd name="T17" fmla="*/ 1627790 h 1392"/>
              <a:gd name="T18" fmla="*/ 7848600 w 4944"/>
              <a:gd name="T19" fmla="*/ 2247900 h 139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connsiteX0" fmla="*/ 0 w 10000"/>
              <a:gd name="connsiteY0" fmla="*/ 0 h 10000"/>
              <a:gd name="connsiteX1" fmla="*/ 1262 w 10000"/>
              <a:gd name="connsiteY1" fmla="*/ 1034 h 10000"/>
              <a:gd name="connsiteX2" fmla="*/ 2233 w 10000"/>
              <a:gd name="connsiteY2" fmla="*/ 1379 h 10000"/>
              <a:gd name="connsiteX3" fmla="*/ 3398 w 10000"/>
              <a:gd name="connsiteY3" fmla="*/ 1724 h 10000"/>
              <a:gd name="connsiteX4" fmla="*/ 4563 w 10000"/>
              <a:gd name="connsiteY4" fmla="*/ 3448 h 10000"/>
              <a:gd name="connsiteX5" fmla="*/ 5534 w 10000"/>
              <a:gd name="connsiteY5" fmla="*/ 4138 h 10000"/>
              <a:gd name="connsiteX6" fmla="*/ 6699 w 10000"/>
              <a:gd name="connsiteY6" fmla="*/ 4828 h 10000"/>
              <a:gd name="connsiteX7" fmla="*/ 7864 w 10000"/>
              <a:gd name="connsiteY7" fmla="*/ 5862 h 10000"/>
              <a:gd name="connsiteX8" fmla="*/ 8831 w 10000"/>
              <a:gd name="connsiteY8" fmla="*/ 7984 h 10000"/>
              <a:gd name="connsiteX9" fmla="*/ 10000 w 10000"/>
              <a:gd name="connsiteY9" fmla="*/ 10000 h 10000"/>
              <a:gd name="connsiteX0" fmla="*/ 0 w 10000"/>
              <a:gd name="connsiteY0" fmla="*/ 0 h 10000"/>
              <a:gd name="connsiteX1" fmla="*/ 1262 w 10000"/>
              <a:gd name="connsiteY1" fmla="*/ 1034 h 10000"/>
              <a:gd name="connsiteX2" fmla="*/ 2233 w 10000"/>
              <a:gd name="connsiteY2" fmla="*/ 1379 h 10000"/>
              <a:gd name="connsiteX3" fmla="*/ 3398 w 10000"/>
              <a:gd name="connsiteY3" fmla="*/ 1724 h 10000"/>
              <a:gd name="connsiteX4" fmla="*/ 4563 w 10000"/>
              <a:gd name="connsiteY4" fmla="*/ 3448 h 10000"/>
              <a:gd name="connsiteX5" fmla="*/ 5534 w 10000"/>
              <a:gd name="connsiteY5" fmla="*/ 4138 h 10000"/>
              <a:gd name="connsiteX6" fmla="*/ 6699 w 10000"/>
              <a:gd name="connsiteY6" fmla="*/ 4828 h 10000"/>
              <a:gd name="connsiteX7" fmla="*/ 7884 w 10000"/>
              <a:gd name="connsiteY7" fmla="*/ 6074 h 10000"/>
              <a:gd name="connsiteX8" fmla="*/ 8831 w 10000"/>
              <a:gd name="connsiteY8" fmla="*/ 7984 h 10000"/>
              <a:gd name="connsiteX9" fmla="*/ 10000 w 10000"/>
              <a:gd name="connsiteY9" fmla="*/ 10000 h 10000"/>
              <a:gd name="connsiteX0" fmla="*/ 0 w 10000"/>
              <a:gd name="connsiteY0" fmla="*/ 0 h 10000"/>
              <a:gd name="connsiteX1" fmla="*/ 1262 w 10000"/>
              <a:gd name="connsiteY1" fmla="*/ 1034 h 10000"/>
              <a:gd name="connsiteX2" fmla="*/ 2233 w 10000"/>
              <a:gd name="connsiteY2" fmla="*/ 1379 h 10000"/>
              <a:gd name="connsiteX3" fmla="*/ 3398 w 10000"/>
              <a:gd name="connsiteY3" fmla="*/ 1724 h 10000"/>
              <a:gd name="connsiteX4" fmla="*/ 4512 w 10000"/>
              <a:gd name="connsiteY4" fmla="*/ 3271 h 10000"/>
              <a:gd name="connsiteX5" fmla="*/ 5534 w 10000"/>
              <a:gd name="connsiteY5" fmla="*/ 4138 h 10000"/>
              <a:gd name="connsiteX6" fmla="*/ 6699 w 10000"/>
              <a:gd name="connsiteY6" fmla="*/ 4828 h 10000"/>
              <a:gd name="connsiteX7" fmla="*/ 7884 w 10000"/>
              <a:gd name="connsiteY7" fmla="*/ 6074 h 10000"/>
              <a:gd name="connsiteX8" fmla="*/ 8831 w 10000"/>
              <a:gd name="connsiteY8" fmla="*/ 7984 h 10000"/>
              <a:gd name="connsiteX9" fmla="*/ 10000 w 10000"/>
              <a:gd name="connsiteY9" fmla="*/ 10000 h 10000"/>
              <a:gd name="connsiteX0" fmla="*/ 0 w 10000"/>
              <a:gd name="connsiteY0" fmla="*/ 0 h 10000"/>
              <a:gd name="connsiteX1" fmla="*/ 1262 w 10000"/>
              <a:gd name="connsiteY1" fmla="*/ 1034 h 10000"/>
              <a:gd name="connsiteX2" fmla="*/ 2334 w 10000"/>
              <a:gd name="connsiteY2" fmla="*/ 1308 h 10000"/>
              <a:gd name="connsiteX3" fmla="*/ 3398 w 10000"/>
              <a:gd name="connsiteY3" fmla="*/ 1724 h 10000"/>
              <a:gd name="connsiteX4" fmla="*/ 4512 w 10000"/>
              <a:gd name="connsiteY4" fmla="*/ 3271 h 10000"/>
              <a:gd name="connsiteX5" fmla="*/ 5534 w 10000"/>
              <a:gd name="connsiteY5" fmla="*/ 4138 h 10000"/>
              <a:gd name="connsiteX6" fmla="*/ 6699 w 10000"/>
              <a:gd name="connsiteY6" fmla="*/ 4828 h 10000"/>
              <a:gd name="connsiteX7" fmla="*/ 7884 w 10000"/>
              <a:gd name="connsiteY7" fmla="*/ 6074 h 10000"/>
              <a:gd name="connsiteX8" fmla="*/ 8831 w 10000"/>
              <a:gd name="connsiteY8" fmla="*/ 7984 h 10000"/>
              <a:gd name="connsiteX9" fmla="*/ 10000 w 10000"/>
              <a:gd name="connsiteY9" fmla="*/ 10000 h 10000"/>
              <a:gd name="connsiteX0" fmla="*/ 0 w 10000"/>
              <a:gd name="connsiteY0" fmla="*/ 0 h 10000"/>
              <a:gd name="connsiteX1" fmla="*/ 1232 w 10000"/>
              <a:gd name="connsiteY1" fmla="*/ 1105 h 10000"/>
              <a:gd name="connsiteX2" fmla="*/ 2334 w 10000"/>
              <a:gd name="connsiteY2" fmla="*/ 1308 h 10000"/>
              <a:gd name="connsiteX3" fmla="*/ 3398 w 10000"/>
              <a:gd name="connsiteY3" fmla="*/ 1724 h 10000"/>
              <a:gd name="connsiteX4" fmla="*/ 4512 w 10000"/>
              <a:gd name="connsiteY4" fmla="*/ 3271 h 10000"/>
              <a:gd name="connsiteX5" fmla="*/ 5534 w 10000"/>
              <a:gd name="connsiteY5" fmla="*/ 4138 h 10000"/>
              <a:gd name="connsiteX6" fmla="*/ 6699 w 10000"/>
              <a:gd name="connsiteY6" fmla="*/ 4828 h 10000"/>
              <a:gd name="connsiteX7" fmla="*/ 7884 w 10000"/>
              <a:gd name="connsiteY7" fmla="*/ 6074 h 10000"/>
              <a:gd name="connsiteX8" fmla="*/ 8831 w 10000"/>
              <a:gd name="connsiteY8" fmla="*/ 7984 h 10000"/>
              <a:gd name="connsiteX9" fmla="*/ 10000 w 10000"/>
              <a:gd name="connsiteY9" fmla="*/ 10000 h 10000"/>
              <a:gd name="connsiteX0" fmla="*/ 0 w 10000"/>
              <a:gd name="connsiteY0" fmla="*/ 0 h 10000"/>
              <a:gd name="connsiteX1" fmla="*/ 1262 w 10000"/>
              <a:gd name="connsiteY1" fmla="*/ 1140 h 10000"/>
              <a:gd name="connsiteX2" fmla="*/ 2334 w 10000"/>
              <a:gd name="connsiteY2" fmla="*/ 1308 h 10000"/>
              <a:gd name="connsiteX3" fmla="*/ 3398 w 10000"/>
              <a:gd name="connsiteY3" fmla="*/ 1724 h 10000"/>
              <a:gd name="connsiteX4" fmla="*/ 4512 w 10000"/>
              <a:gd name="connsiteY4" fmla="*/ 3271 h 10000"/>
              <a:gd name="connsiteX5" fmla="*/ 5534 w 10000"/>
              <a:gd name="connsiteY5" fmla="*/ 4138 h 10000"/>
              <a:gd name="connsiteX6" fmla="*/ 6699 w 10000"/>
              <a:gd name="connsiteY6" fmla="*/ 4828 h 10000"/>
              <a:gd name="connsiteX7" fmla="*/ 7884 w 10000"/>
              <a:gd name="connsiteY7" fmla="*/ 6074 h 10000"/>
              <a:gd name="connsiteX8" fmla="*/ 8831 w 10000"/>
              <a:gd name="connsiteY8" fmla="*/ 7984 h 10000"/>
              <a:gd name="connsiteX9" fmla="*/ 10000 w 10000"/>
              <a:gd name="connsiteY9" fmla="*/ 10000 h 10000"/>
              <a:gd name="connsiteX0" fmla="*/ 0 w 10000"/>
              <a:gd name="connsiteY0" fmla="*/ 0 h 10000"/>
              <a:gd name="connsiteX1" fmla="*/ 1262 w 10000"/>
              <a:gd name="connsiteY1" fmla="*/ 1140 h 10000"/>
              <a:gd name="connsiteX2" fmla="*/ 2334 w 10000"/>
              <a:gd name="connsiteY2" fmla="*/ 1308 h 10000"/>
              <a:gd name="connsiteX3" fmla="*/ 3307 w 10000"/>
              <a:gd name="connsiteY3" fmla="*/ 1759 h 10000"/>
              <a:gd name="connsiteX4" fmla="*/ 4512 w 10000"/>
              <a:gd name="connsiteY4" fmla="*/ 3271 h 10000"/>
              <a:gd name="connsiteX5" fmla="*/ 5534 w 10000"/>
              <a:gd name="connsiteY5" fmla="*/ 4138 h 10000"/>
              <a:gd name="connsiteX6" fmla="*/ 6699 w 10000"/>
              <a:gd name="connsiteY6" fmla="*/ 4828 h 10000"/>
              <a:gd name="connsiteX7" fmla="*/ 7884 w 10000"/>
              <a:gd name="connsiteY7" fmla="*/ 6074 h 10000"/>
              <a:gd name="connsiteX8" fmla="*/ 8831 w 10000"/>
              <a:gd name="connsiteY8" fmla="*/ 7984 h 10000"/>
              <a:gd name="connsiteX9" fmla="*/ 10000 w 10000"/>
              <a:gd name="connsiteY9" fmla="*/ 10000 h 10000"/>
              <a:gd name="connsiteX0" fmla="*/ 0 w 10132"/>
              <a:gd name="connsiteY0" fmla="*/ 0 h 10495"/>
              <a:gd name="connsiteX1" fmla="*/ 1262 w 10132"/>
              <a:gd name="connsiteY1" fmla="*/ 1140 h 10495"/>
              <a:gd name="connsiteX2" fmla="*/ 2334 w 10132"/>
              <a:gd name="connsiteY2" fmla="*/ 1308 h 10495"/>
              <a:gd name="connsiteX3" fmla="*/ 3307 w 10132"/>
              <a:gd name="connsiteY3" fmla="*/ 1759 h 10495"/>
              <a:gd name="connsiteX4" fmla="*/ 4512 w 10132"/>
              <a:gd name="connsiteY4" fmla="*/ 3271 h 10495"/>
              <a:gd name="connsiteX5" fmla="*/ 5534 w 10132"/>
              <a:gd name="connsiteY5" fmla="*/ 4138 h 10495"/>
              <a:gd name="connsiteX6" fmla="*/ 6699 w 10132"/>
              <a:gd name="connsiteY6" fmla="*/ 4828 h 10495"/>
              <a:gd name="connsiteX7" fmla="*/ 7884 w 10132"/>
              <a:gd name="connsiteY7" fmla="*/ 6074 h 10495"/>
              <a:gd name="connsiteX8" fmla="*/ 8831 w 10132"/>
              <a:gd name="connsiteY8" fmla="*/ 7984 h 10495"/>
              <a:gd name="connsiteX9" fmla="*/ 10132 w 10132"/>
              <a:gd name="connsiteY9" fmla="*/ 10495 h 10495"/>
              <a:gd name="connsiteX0" fmla="*/ 0 w 10091"/>
              <a:gd name="connsiteY0" fmla="*/ 0 h 10424"/>
              <a:gd name="connsiteX1" fmla="*/ 1262 w 10091"/>
              <a:gd name="connsiteY1" fmla="*/ 1140 h 10424"/>
              <a:gd name="connsiteX2" fmla="*/ 2334 w 10091"/>
              <a:gd name="connsiteY2" fmla="*/ 1308 h 10424"/>
              <a:gd name="connsiteX3" fmla="*/ 3307 w 10091"/>
              <a:gd name="connsiteY3" fmla="*/ 1759 h 10424"/>
              <a:gd name="connsiteX4" fmla="*/ 4512 w 10091"/>
              <a:gd name="connsiteY4" fmla="*/ 3271 h 10424"/>
              <a:gd name="connsiteX5" fmla="*/ 5534 w 10091"/>
              <a:gd name="connsiteY5" fmla="*/ 4138 h 10424"/>
              <a:gd name="connsiteX6" fmla="*/ 6699 w 10091"/>
              <a:gd name="connsiteY6" fmla="*/ 4828 h 10424"/>
              <a:gd name="connsiteX7" fmla="*/ 7884 w 10091"/>
              <a:gd name="connsiteY7" fmla="*/ 6074 h 10424"/>
              <a:gd name="connsiteX8" fmla="*/ 8831 w 10091"/>
              <a:gd name="connsiteY8" fmla="*/ 7984 h 10424"/>
              <a:gd name="connsiteX9" fmla="*/ 10091 w 10091"/>
              <a:gd name="connsiteY9" fmla="*/ 10424 h 10424"/>
              <a:gd name="connsiteX0" fmla="*/ 0 w 10091"/>
              <a:gd name="connsiteY0" fmla="*/ 0 h 10424"/>
              <a:gd name="connsiteX1" fmla="*/ 1262 w 10091"/>
              <a:gd name="connsiteY1" fmla="*/ 1140 h 10424"/>
              <a:gd name="connsiteX2" fmla="*/ 2334 w 10091"/>
              <a:gd name="connsiteY2" fmla="*/ 1308 h 10424"/>
              <a:gd name="connsiteX3" fmla="*/ 3307 w 10091"/>
              <a:gd name="connsiteY3" fmla="*/ 1759 h 10424"/>
              <a:gd name="connsiteX4" fmla="*/ 4512 w 10091"/>
              <a:gd name="connsiteY4" fmla="*/ 3271 h 10424"/>
              <a:gd name="connsiteX5" fmla="*/ 5534 w 10091"/>
              <a:gd name="connsiteY5" fmla="*/ 4138 h 10424"/>
              <a:gd name="connsiteX6" fmla="*/ 6699 w 10091"/>
              <a:gd name="connsiteY6" fmla="*/ 4828 h 10424"/>
              <a:gd name="connsiteX7" fmla="*/ 7884 w 10091"/>
              <a:gd name="connsiteY7" fmla="*/ 6074 h 10424"/>
              <a:gd name="connsiteX8" fmla="*/ 8831 w 10091"/>
              <a:gd name="connsiteY8" fmla="*/ 7984 h 10424"/>
              <a:gd name="connsiteX9" fmla="*/ 10091 w 10091"/>
              <a:gd name="connsiteY9" fmla="*/ 10424 h 10424"/>
              <a:gd name="connsiteX0" fmla="*/ 0 w 10091"/>
              <a:gd name="connsiteY0" fmla="*/ 0 h 10424"/>
              <a:gd name="connsiteX1" fmla="*/ 1056 w 10091"/>
              <a:gd name="connsiteY1" fmla="*/ 1225 h 10424"/>
              <a:gd name="connsiteX2" fmla="*/ 2334 w 10091"/>
              <a:gd name="connsiteY2" fmla="*/ 1308 h 10424"/>
              <a:gd name="connsiteX3" fmla="*/ 3307 w 10091"/>
              <a:gd name="connsiteY3" fmla="*/ 1759 h 10424"/>
              <a:gd name="connsiteX4" fmla="*/ 4512 w 10091"/>
              <a:gd name="connsiteY4" fmla="*/ 3271 h 10424"/>
              <a:gd name="connsiteX5" fmla="*/ 5534 w 10091"/>
              <a:gd name="connsiteY5" fmla="*/ 4138 h 10424"/>
              <a:gd name="connsiteX6" fmla="*/ 6699 w 10091"/>
              <a:gd name="connsiteY6" fmla="*/ 4828 h 10424"/>
              <a:gd name="connsiteX7" fmla="*/ 7884 w 10091"/>
              <a:gd name="connsiteY7" fmla="*/ 6074 h 10424"/>
              <a:gd name="connsiteX8" fmla="*/ 8831 w 10091"/>
              <a:gd name="connsiteY8" fmla="*/ 7984 h 10424"/>
              <a:gd name="connsiteX9" fmla="*/ 10091 w 10091"/>
              <a:gd name="connsiteY9" fmla="*/ 10424 h 10424"/>
              <a:gd name="connsiteX0" fmla="*/ 0 w 10091"/>
              <a:gd name="connsiteY0" fmla="*/ 0 h 10424"/>
              <a:gd name="connsiteX1" fmla="*/ 1056 w 10091"/>
              <a:gd name="connsiteY1" fmla="*/ 1225 h 10424"/>
              <a:gd name="connsiteX2" fmla="*/ 1994 w 10091"/>
              <a:gd name="connsiteY2" fmla="*/ 1308 h 10424"/>
              <a:gd name="connsiteX3" fmla="*/ 3307 w 10091"/>
              <a:gd name="connsiteY3" fmla="*/ 1759 h 10424"/>
              <a:gd name="connsiteX4" fmla="*/ 4512 w 10091"/>
              <a:gd name="connsiteY4" fmla="*/ 3271 h 10424"/>
              <a:gd name="connsiteX5" fmla="*/ 5534 w 10091"/>
              <a:gd name="connsiteY5" fmla="*/ 4138 h 10424"/>
              <a:gd name="connsiteX6" fmla="*/ 6699 w 10091"/>
              <a:gd name="connsiteY6" fmla="*/ 4828 h 10424"/>
              <a:gd name="connsiteX7" fmla="*/ 7884 w 10091"/>
              <a:gd name="connsiteY7" fmla="*/ 6074 h 10424"/>
              <a:gd name="connsiteX8" fmla="*/ 8831 w 10091"/>
              <a:gd name="connsiteY8" fmla="*/ 7984 h 10424"/>
              <a:gd name="connsiteX9" fmla="*/ 10091 w 10091"/>
              <a:gd name="connsiteY9" fmla="*/ 10424 h 10424"/>
              <a:gd name="connsiteX0" fmla="*/ 0 w 10091"/>
              <a:gd name="connsiteY0" fmla="*/ 0 h 10424"/>
              <a:gd name="connsiteX1" fmla="*/ 1056 w 10091"/>
              <a:gd name="connsiteY1" fmla="*/ 1225 h 10424"/>
              <a:gd name="connsiteX2" fmla="*/ 1994 w 10091"/>
              <a:gd name="connsiteY2" fmla="*/ 1308 h 10424"/>
              <a:gd name="connsiteX3" fmla="*/ 2979 w 10091"/>
              <a:gd name="connsiteY3" fmla="*/ 1674 h 10424"/>
              <a:gd name="connsiteX4" fmla="*/ 4512 w 10091"/>
              <a:gd name="connsiteY4" fmla="*/ 3271 h 10424"/>
              <a:gd name="connsiteX5" fmla="*/ 5534 w 10091"/>
              <a:gd name="connsiteY5" fmla="*/ 4138 h 10424"/>
              <a:gd name="connsiteX6" fmla="*/ 6699 w 10091"/>
              <a:gd name="connsiteY6" fmla="*/ 4828 h 10424"/>
              <a:gd name="connsiteX7" fmla="*/ 7884 w 10091"/>
              <a:gd name="connsiteY7" fmla="*/ 6074 h 10424"/>
              <a:gd name="connsiteX8" fmla="*/ 8831 w 10091"/>
              <a:gd name="connsiteY8" fmla="*/ 7984 h 10424"/>
              <a:gd name="connsiteX9" fmla="*/ 10091 w 10091"/>
              <a:gd name="connsiteY9" fmla="*/ 10424 h 10424"/>
              <a:gd name="connsiteX0" fmla="*/ 0 w 10091"/>
              <a:gd name="connsiteY0" fmla="*/ 0 h 10424"/>
              <a:gd name="connsiteX1" fmla="*/ 1056 w 10091"/>
              <a:gd name="connsiteY1" fmla="*/ 1225 h 10424"/>
              <a:gd name="connsiteX2" fmla="*/ 1994 w 10091"/>
              <a:gd name="connsiteY2" fmla="*/ 1308 h 10424"/>
              <a:gd name="connsiteX3" fmla="*/ 2979 w 10091"/>
              <a:gd name="connsiteY3" fmla="*/ 1674 h 10424"/>
              <a:gd name="connsiteX4" fmla="*/ 4051 w 10091"/>
              <a:gd name="connsiteY4" fmla="*/ 3313 h 10424"/>
              <a:gd name="connsiteX5" fmla="*/ 5534 w 10091"/>
              <a:gd name="connsiteY5" fmla="*/ 4138 h 10424"/>
              <a:gd name="connsiteX6" fmla="*/ 6699 w 10091"/>
              <a:gd name="connsiteY6" fmla="*/ 4828 h 10424"/>
              <a:gd name="connsiteX7" fmla="*/ 7884 w 10091"/>
              <a:gd name="connsiteY7" fmla="*/ 6074 h 10424"/>
              <a:gd name="connsiteX8" fmla="*/ 8831 w 10091"/>
              <a:gd name="connsiteY8" fmla="*/ 7984 h 10424"/>
              <a:gd name="connsiteX9" fmla="*/ 10091 w 10091"/>
              <a:gd name="connsiteY9" fmla="*/ 10424 h 10424"/>
              <a:gd name="connsiteX0" fmla="*/ 0 w 10091"/>
              <a:gd name="connsiteY0" fmla="*/ 0 h 10424"/>
              <a:gd name="connsiteX1" fmla="*/ 1056 w 10091"/>
              <a:gd name="connsiteY1" fmla="*/ 1225 h 10424"/>
              <a:gd name="connsiteX2" fmla="*/ 1994 w 10091"/>
              <a:gd name="connsiteY2" fmla="*/ 1308 h 10424"/>
              <a:gd name="connsiteX3" fmla="*/ 2979 w 10091"/>
              <a:gd name="connsiteY3" fmla="*/ 1674 h 10424"/>
              <a:gd name="connsiteX4" fmla="*/ 4051 w 10091"/>
              <a:gd name="connsiteY4" fmla="*/ 3313 h 10424"/>
              <a:gd name="connsiteX5" fmla="*/ 5024 w 10091"/>
              <a:gd name="connsiteY5" fmla="*/ 4307 h 10424"/>
              <a:gd name="connsiteX6" fmla="*/ 6699 w 10091"/>
              <a:gd name="connsiteY6" fmla="*/ 4828 h 10424"/>
              <a:gd name="connsiteX7" fmla="*/ 7884 w 10091"/>
              <a:gd name="connsiteY7" fmla="*/ 6074 h 10424"/>
              <a:gd name="connsiteX8" fmla="*/ 8831 w 10091"/>
              <a:gd name="connsiteY8" fmla="*/ 7984 h 10424"/>
              <a:gd name="connsiteX9" fmla="*/ 10091 w 10091"/>
              <a:gd name="connsiteY9" fmla="*/ 10424 h 10424"/>
              <a:gd name="connsiteX0" fmla="*/ 0 w 10091"/>
              <a:gd name="connsiteY0" fmla="*/ 0 h 10424"/>
              <a:gd name="connsiteX1" fmla="*/ 1056 w 10091"/>
              <a:gd name="connsiteY1" fmla="*/ 1225 h 10424"/>
              <a:gd name="connsiteX2" fmla="*/ 1994 w 10091"/>
              <a:gd name="connsiteY2" fmla="*/ 1308 h 10424"/>
              <a:gd name="connsiteX3" fmla="*/ 2979 w 10091"/>
              <a:gd name="connsiteY3" fmla="*/ 1674 h 10424"/>
              <a:gd name="connsiteX4" fmla="*/ 4051 w 10091"/>
              <a:gd name="connsiteY4" fmla="*/ 3313 h 10424"/>
              <a:gd name="connsiteX5" fmla="*/ 5024 w 10091"/>
              <a:gd name="connsiteY5" fmla="*/ 4307 h 10424"/>
              <a:gd name="connsiteX6" fmla="*/ 6080 w 10091"/>
              <a:gd name="connsiteY6" fmla="*/ 4997 h 10424"/>
              <a:gd name="connsiteX7" fmla="*/ 7884 w 10091"/>
              <a:gd name="connsiteY7" fmla="*/ 6074 h 10424"/>
              <a:gd name="connsiteX8" fmla="*/ 8831 w 10091"/>
              <a:gd name="connsiteY8" fmla="*/ 7984 h 10424"/>
              <a:gd name="connsiteX9" fmla="*/ 10091 w 10091"/>
              <a:gd name="connsiteY9" fmla="*/ 10424 h 10424"/>
              <a:gd name="connsiteX0" fmla="*/ 0 w 10091"/>
              <a:gd name="connsiteY0" fmla="*/ 0 h 10424"/>
              <a:gd name="connsiteX1" fmla="*/ 1056 w 10091"/>
              <a:gd name="connsiteY1" fmla="*/ 1225 h 10424"/>
              <a:gd name="connsiteX2" fmla="*/ 1994 w 10091"/>
              <a:gd name="connsiteY2" fmla="*/ 1308 h 10424"/>
              <a:gd name="connsiteX3" fmla="*/ 2979 w 10091"/>
              <a:gd name="connsiteY3" fmla="*/ 1674 h 10424"/>
              <a:gd name="connsiteX4" fmla="*/ 4051 w 10091"/>
              <a:gd name="connsiteY4" fmla="*/ 3313 h 10424"/>
              <a:gd name="connsiteX5" fmla="*/ 5024 w 10091"/>
              <a:gd name="connsiteY5" fmla="*/ 4307 h 10424"/>
              <a:gd name="connsiteX6" fmla="*/ 6080 w 10091"/>
              <a:gd name="connsiteY6" fmla="*/ 4997 h 10424"/>
              <a:gd name="connsiteX7" fmla="*/ 7071 w 10091"/>
              <a:gd name="connsiteY7" fmla="*/ 5947 h 10424"/>
              <a:gd name="connsiteX8" fmla="*/ 8831 w 10091"/>
              <a:gd name="connsiteY8" fmla="*/ 7984 h 10424"/>
              <a:gd name="connsiteX9" fmla="*/ 10091 w 10091"/>
              <a:gd name="connsiteY9" fmla="*/ 10424 h 10424"/>
              <a:gd name="connsiteX0" fmla="*/ 0 w 10091"/>
              <a:gd name="connsiteY0" fmla="*/ 0 h 10424"/>
              <a:gd name="connsiteX1" fmla="*/ 1056 w 10091"/>
              <a:gd name="connsiteY1" fmla="*/ 1225 h 10424"/>
              <a:gd name="connsiteX2" fmla="*/ 1994 w 10091"/>
              <a:gd name="connsiteY2" fmla="*/ 1308 h 10424"/>
              <a:gd name="connsiteX3" fmla="*/ 2979 w 10091"/>
              <a:gd name="connsiteY3" fmla="*/ 1674 h 10424"/>
              <a:gd name="connsiteX4" fmla="*/ 4051 w 10091"/>
              <a:gd name="connsiteY4" fmla="*/ 3313 h 10424"/>
              <a:gd name="connsiteX5" fmla="*/ 5024 w 10091"/>
              <a:gd name="connsiteY5" fmla="*/ 4307 h 10424"/>
              <a:gd name="connsiteX6" fmla="*/ 6080 w 10091"/>
              <a:gd name="connsiteY6" fmla="*/ 4997 h 10424"/>
              <a:gd name="connsiteX7" fmla="*/ 7071 w 10091"/>
              <a:gd name="connsiteY7" fmla="*/ 5947 h 10424"/>
              <a:gd name="connsiteX8" fmla="*/ 8042 w 10091"/>
              <a:gd name="connsiteY8" fmla="*/ 8069 h 10424"/>
              <a:gd name="connsiteX9" fmla="*/ 10091 w 10091"/>
              <a:gd name="connsiteY9" fmla="*/ 10424 h 10424"/>
              <a:gd name="connsiteX0" fmla="*/ 0 w 9047"/>
              <a:gd name="connsiteY0" fmla="*/ 0 h 8391"/>
              <a:gd name="connsiteX1" fmla="*/ 1056 w 9047"/>
              <a:gd name="connsiteY1" fmla="*/ 1225 h 8391"/>
              <a:gd name="connsiteX2" fmla="*/ 1994 w 9047"/>
              <a:gd name="connsiteY2" fmla="*/ 1308 h 8391"/>
              <a:gd name="connsiteX3" fmla="*/ 2979 w 9047"/>
              <a:gd name="connsiteY3" fmla="*/ 1674 h 8391"/>
              <a:gd name="connsiteX4" fmla="*/ 4051 w 9047"/>
              <a:gd name="connsiteY4" fmla="*/ 3313 h 8391"/>
              <a:gd name="connsiteX5" fmla="*/ 5024 w 9047"/>
              <a:gd name="connsiteY5" fmla="*/ 4307 h 8391"/>
              <a:gd name="connsiteX6" fmla="*/ 6080 w 9047"/>
              <a:gd name="connsiteY6" fmla="*/ 4997 h 8391"/>
              <a:gd name="connsiteX7" fmla="*/ 7071 w 9047"/>
              <a:gd name="connsiteY7" fmla="*/ 5947 h 8391"/>
              <a:gd name="connsiteX8" fmla="*/ 8042 w 9047"/>
              <a:gd name="connsiteY8" fmla="*/ 8069 h 8391"/>
              <a:gd name="connsiteX9" fmla="*/ 9047 w 9047"/>
              <a:gd name="connsiteY9" fmla="*/ 8221 h 8391"/>
              <a:gd name="connsiteX0" fmla="*/ 0 w 11180"/>
              <a:gd name="connsiteY0" fmla="*/ 0 h 12322"/>
              <a:gd name="connsiteX1" fmla="*/ 1167 w 11180"/>
              <a:gd name="connsiteY1" fmla="*/ 1460 h 12322"/>
              <a:gd name="connsiteX2" fmla="*/ 2204 w 11180"/>
              <a:gd name="connsiteY2" fmla="*/ 1559 h 12322"/>
              <a:gd name="connsiteX3" fmla="*/ 3293 w 11180"/>
              <a:gd name="connsiteY3" fmla="*/ 1995 h 12322"/>
              <a:gd name="connsiteX4" fmla="*/ 4478 w 11180"/>
              <a:gd name="connsiteY4" fmla="*/ 3948 h 12322"/>
              <a:gd name="connsiteX5" fmla="*/ 5553 w 11180"/>
              <a:gd name="connsiteY5" fmla="*/ 5133 h 12322"/>
              <a:gd name="connsiteX6" fmla="*/ 6720 w 11180"/>
              <a:gd name="connsiteY6" fmla="*/ 5955 h 12322"/>
              <a:gd name="connsiteX7" fmla="*/ 7816 w 11180"/>
              <a:gd name="connsiteY7" fmla="*/ 7087 h 12322"/>
              <a:gd name="connsiteX8" fmla="*/ 8889 w 11180"/>
              <a:gd name="connsiteY8" fmla="*/ 9616 h 12322"/>
              <a:gd name="connsiteX9" fmla="*/ 11180 w 11180"/>
              <a:gd name="connsiteY9" fmla="*/ 12322 h 12322"/>
              <a:gd name="connsiteX0" fmla="*/ 0 w 11180"/>
              <a:gd name="connsiteY0" fmla="*/ 0 h 12322"/>
              <a:gd name="connsiteX1" fmla="*/ 1167 w 11180"/>
              <a:gd name="connsiteY1" fmla="*/ 1460 h 12322"/>
              <a:gd name="connsiteX2" fmla="*/ 2204 w 11180"/>
              <a:gd name="connsiteY2" fmla="*/ 1559 h 12322"/>
              <a:gd name="connsiteX3" fmla="*/ 3293 w 11180"/>
              <a:gd name="connsiteY3" fmla="*/ 1995 h 12322"/>
              <a:gd name="connsiteX4" fmla="*/ 4478 w 11180"/>
              <a:gd name="connsiteY4" fmla="*/ 3948 h 12322"/>
              <a:gd name="connsiteX5" fmla="*/ 5553 w 11180"/>
              <a:gd name="connsiteY5" fmla="*/ 5133 h 12322"/>
              <a:gd name="connsiteX6" fmla="*/ 6720 w 11180"/>
              <a:gd name="connsiteY6" fmla="*/ 5955 h 12322"/>
              <a:gd name="connsiteX7" fmla="*/ 7816 w 11180"/>
              <a:gd name="connsiteY7" fmla="*/ 7087 h 12322"/>
              <a:gd name="connsiteX8" fmla="*/ 8889 w 11180"/>
              <a:gd name="connsiteY8" fmla="*/ 9616 h 12322"/>
              <a:gd name="connsiteX9" fmla="*/ 9980 w 11180"/>
              <a:gd name="connsiteY9" fmla="*/ 10891 h 12322"/>
              <a:gd name="connsiteX10" fmla="*/ 11180 w 11180"/>
              <a:gd name="connsiteY10" fmla="*/ 12322 h 12322"/>
              <a:gd name="connsiteX0" fmla="*/ 0 w 11180"/>
              <a:gd name="connsiteY0" fmla="*/ 0 h 12322"/>
              <a:gd name="connsiteX1" fmla="*/ 1167 w 11180"/>
              <a:gd name="connsiteY1" fmla="*/ 1460 h 12322"/>
              <a:gd name="connsiteX2" fmla="*/ 2204 w 11180"/>
              <a:gd name="connsiteY2" fmla="*/ 1559 h 12322"/>
              <a:gd name="connsiteX3" fmla="*/ 3293 w 11180"/>
              <a:gd name="connsiteY3" fmla="*/ 1995 h 12322"/>
              <a:gd name="connsiteX4" fmla="*/ 4478 w 11180"/>
              <a:gd name="connsiteY4" fmla="*/ 3948 h 12322"/>
              <a:gd name="connsiteX5" fmla="*/ 5553 w 11180"/>
              <a:gd name="connsiteY5" fmla="*/ 5133 h 12322"/>
              <a:gd name="connsiteX6" fmla="*/ 6720 w 11180"/>
              <a:gd name="connsiteY6" fmla="*/ 5955 h 12322"/>
              <a:gd name="connsiteX7" fmla="*/ 7816 w 11180"/>
              <a:gd name="connsiteY7" fmla="*/ 7087 h 12322"/>
              <a:gd name="connsiteX8" fmla="*/ 8889 w 11180"/>
              <a:gd name="connsiteY8" fmla="*/ 9616 h 12322"/>
              <a:gd name="connsiteX9" fmla="*/ 10007 w 11180"/>
              <a:gd name="connsiteY9" fmla="*/ 9831 h 12322"/>
              <a:gd name="connsiteX10" fmla="*/ 11180 w 11180"/>
              <a:gd name="connsiteY10" fmla="*/ 12322 h 12322"/>
              <a:gd name="connsiteX0" fmla="*/ 0 w 11180"/>
              <a:gd name="connsiteY0" fmla="*/ 0 h 12322"/>
              <a:gd name="connsiteX1" fmla="*/ 1167 w 11180"/>
              <a:gd name="connsiteY1" fmla="*/ 1460 h 12322"/>
              <a:gd name="connsiteX2" fmla="*/ 2204 w 11180"/>
              <a:gd name="connsiteY2" fmla="*/ 1559 h 12322"/>
              <a:gd name="connsiteX3" fmla="*/ 3293 w 11180"/>
              <a:gd name="connsiteY3" fmla="*/ 1995 h 12322"/>
              <a:gd name="connsiteX4" fmla="*/ 4478 w 11180"/>
              <a:gd name="connsiteY4" fmla="*/ 3948 h 12322"/>
              <a:gd name="connsiteX5" fmla="*/ 5553 w 11180"/>
              <a:gd name="connsiteY5" fmla="*/ 5133 h 12322"/>
              <a:gd name="connsiteX6" fmla="*/ 6720 w 11180"/>
              <a:gd name="connsiteY6" fmla="*/ 5955 h 12322"/>
              <a:gd name="connsiteX7" fmla="*/ 7816 w 11180"/>
              <a:gd name="connsiteY7" fmla="*/ 7087 h 12322"/>
              <a:gd name="connsiteX8" fmla="*/ 8889 w 11180"/>
              <a:gd name="connsiteY8" fmla="*/ 9616 h 12322"/>
              <a:gd name="connsiteX9" fmla="*/ 10007 w 11180"/>
              <a:gd name="connsiteY9" fmla="*/ 9831 h 12322"/>
              <a:gd name="connsiteX10" fmla="*/ 11180 w 11180"/>
              <a:gd name="connsiteY10" fmla="*/ 12322 h 12322"/>
              <a:gd name="connsiteX0" fmla="*/ 0 w 11180"/>
              <a:gd name="connsiteY0" fmla="*/ 0 h 12322"/>
              <a:gd name="connsiteX1" fmla="*/ 1167 w 11180"/>
              <a:gd name="connsiteY1" fmla="*/ 1460 h 12322"/>
              <a:gd name="connsiteX2" fmla="*/ 2204 w 11180"/>
              <a:gd name="connsiteY2" fmla="*/ 1559 h 12322"/>
              <a:gd name="connsiteX3" fmla="*/ 3293 w 11180"/>
              <a:gd name="connsiteY3" fmla="*/ 1995 h 12322"/>
              <a:gd name="connsiteX4" fmla="*/ 4478 w 11180"/>
              <a:gd name="connsiteY4" fmla="*/ 3948 h 12322"/>
              <a:gd name="connsiteX5" fmla="*/ 5553 w 11180"/>
              <a:gd name="connsiteY5" fmla="*/ 5133 h 12322"/>
              <a:gd name="connsiteX6" fmla="*/ 6720 w 11180"/>
              <a:gd name="connsiteY6" fmla="*/ 5955 h 12322"/>
              <a:gd name="connsiteX7" fmla="*/ 7816 w 11180"/>
              <a:gd name="connsiteY7" fmla="*/ 7087 h 12322"/>
              <a:gd name="connsiteX8" fmla="*/ 8889 w 11180"/>
              <a:gd name="connsiteY8" fmla="*/ 9616 h 12322"/>
              <a:gd name="connsiteX9" fmla="*/ 10007 w 11180"/>
              <a:gd name="connsiteY9" fmla="*/ 9831 h 12322"/>
              <a:gd name="connsiteX10" fmla="*/ 11180 w 11180"/>
              <a:gd name="connsiteY10" fmla="*/ 12322 h 12322"/>
              <a:gd name="connsiteX0" fmla="*/ 0 w 11126"/>
              <a:gd name="connsiteY0" fmla="*/ 0 h 12070"/>
              <a:gd name="connsiteX1" fmla="*/ 1167 w 11126"/>
              <a:gd name="connsiteY1" fmla="*/ 1460 h 12070"/>
              <a:gd name="connsiteX2" fmla="*/ 2204 w 11126"/>
              <a:gd name="connsiteY2" fmla="*/ 1559 h 12070"/>
              <a:gd name="connsiteX3" fmla="*/ 3293 w 11126"/>
              <a:gd name="connsiteY3" fmla="*/ 1995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816 w 11126"/>
              <a:gd name="connsiteY7" fmla="*/ 7087 h 12070"/>
              <a:gd name="connsiteX8" fmla="*/ 8889 w 11126"/>
              <a:gd name="connsiteY8" fmla="*/ 9616 h 12070"/>
              <a:gd name="connsiteX9" fmla="*/ 10007 w 11126"/>
              <a:gd name="connsiteY9" fmla="*/ 9831 h 12070"/>
              <a:gd name="connsiteX10" fmla="*/ 11126 w 11126"/>
              <a:gd name="connsiteY10" fmla="*/ 12070 h 12070"/>
              <a:gd name="connsiteX0" fmla="*/ 0 w 11126"/>
              <a:gd name="connsiteY0" fmla="*/ 0 h 12070"/>
              <a:gd name="connsiteX1" fmla="*/ 1167 w 11126"/>
              <a:gd name="connsiteY1" fmla="*/ 1460 h 12070"/>
              <a:gd name="connsiteX2" fmla="*/ 2204 w 11126"/>
              <a:gd name="connsiteY2" fmla="*/ 1559 h 12070"/>
              <a:gd name="connsiteX3" fmla="*/ 3293 w 11126"/>
              <a:gd name="connsiteY3" fmla="*/ 1995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816 w 11126"/>
              <a:gd name="connsiteY7" fmla="*/ 7087 h 12070"/>
              <a:gd name="connsiteX8" fmla="*/ 8889 w 11126"/>
              <a:gd name="connsiteY8" fmla="*/ 9616 h 12070"/>
              <a:gd name="connsiteX9" fmla="*/ 10007 w 11126"/>
              <a:gd name="connsiteY9" fmla="*/ 9831 h 12070"/>
              <a:gd name="connsiteX10" fmla="*/ 11126 w 11126"/>
              <a:gd name="connsiteY10" fmla="*/ 12070 h 12070"/>
              <a:gd name="connsiteX0" fmla="*/ 0 w 11126"/>
              <a:gd name="connsiteY0" fmla="*/ 0 h 12070"/>
              <a:gd name="connsiteX1" fmla="*/ 1167 w 11126"/>
              <a:gd name="connsiteY1" fmla="*/ 1460 h 12070"/>
              <a:gd name="connsiteX2" fmla="*/ 2204 w 11126"/>
              <a:gd name="connsiteY2" fmla="*/ 1559 h 12070"/>
              <a:gd name="connsiteX3" fmla="*/ 3293 w 11126"/>
              <a:gd name="connsiteY3" fmla="*/ 1995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816 w 11126"/>
              <a:gd name="connsiteY7" fmla="*/ 7087 h 12070"/>
              <a:gd name="connsiteX8" fmla="*/ 8889 w 11126"/>
              <a:gd name="connsiteY8" fmla="*/ 9616 h 12070"/>
              <a:gd name="connsiteX9" fmla="*/ 10007 w 11126"/>
              <a:gd name="connsiteY9" fmla="*/ 9831 h 12070"/>
              <a:gd name="connsiteX10" fmla="*/ 11126 w 11126"/>
              <a:gd name="connsiteY10" fmla="*/ 12070 h 12070"/>
              <a:gd name="connsiteX0" fmla="*/ 0 w 11126"/>
              <a:gd name="connsiteY0" fmla="*/ 0 h 12070"/>
              <a:gd name="connsiteX1" fmla="*/ 1167 w 11126"/>
              <a:gd name="connsiteY1" fmla="*/ 1460 h 12070"/>
              <a:gd name="connsiteX2" fmla="*/ 2204 w 11126"/>
              <a:gd name="connsiteY2" fmla="*/ 1559 h 12070"/>
              <a:gd name="connsiteX3" fmla="*/ 3293 w 11126"/>
              <a:gd name="connsiteY3" fmla="*/ 1995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816 w 11126"/>
              <a:gd name="connsiteY7" fmla="*/ 7087 h 12070"/>
              <a:gd name="connsiteX8" fmla="*/ 8889 w 11126"/>
              <a:gd name="connsiteY8" fmla="*/ 9767 h 12070"/>
              <a:gd name="connsiteX9" fmla="*/ 10007 w 11126"/>
              <a:gd name="connsiteY9" fmla="*/ 9831 h 12070"/>
              <a:gd name="connsiteX10" fmla="*/ 11126 w 11126"/>
              <a:gd name="connsiteY10" fmla="*/ 12070 h 12070"/>
              <a:gd name="connsiteX0" fmla="*/ 0 w 11126"/>
              <a:gd name="connsiteY0" fmla="*/ 0 h 12070"/>
              <a:gd name="connsiteX1" fmla="*/ 1167 w 11126"/>
              <a:gd name="connsiteY1" fmla="*/ 1460 h 12070"/>
              <a:gd name="connsiteX2" fmla="*/ 2204 w 11126"/>
              <a:gd name="connsiteY2" fmla="*/ 1559 h 12070"/>
              <a:gd name="connsiteX3" fmla="*/ 3293 w 11126"/>
              <a:gd name="connsiteY3" fmla="*/ 1995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816 w 11126"/>
              <a:gd name="connsiteY7" fmla="*/ 7087 h 12070"/>
              <a:gd name="connsiteX8" fmla="*/ 8889 w 11126"/>
              <a:gd name="connsiteY8" fmla="*/ 9767 h 12070"/>
              <a:gd name="connsiteX9" fmla="*/ 10007 w 11126"/>
              <a:gd name="connsiteY9" fmla="*/ 9831 h 12070"/>
              <a:gd name="connsiteX10" fmla="*/ 11126 w 11126"/>
              <a:gd name="connsiteY10" fmla="*/ 12070 h 12070"/>
              <a:gd name="connsiteX0" fmla="*/ 0 w 11126"/>
              <a:gd name="connsiteY0" fmla="*/ 0 h 12070"/>
              <a:gd name="connsiteX1" fmla="*/ 1167 w 11126"/>
              <a:gd name="connsiteY1" fmla="*/ 1460 h 12070"/>
              <a:gd name="connsiteX2" fmla="*/ 2204 w 11126"/>
              <a:gd name="connsiteY2" fmla="*/ 1559 h 12070"/>
              <a:gd name="connsiteX3" fmla="*/ 3293 w 11126"/>
              <a:gd name="connsiteY3" fmla="*/ 1995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816 w 11126"/>
              <a:gd name="connsiteY7" fmla="*/ 7087 h 12070"/>
              <a:gd name="connsiteX8" fmla="*/ 8889 w 11126"/>
              <a:gd name="connsiteY8" fmla="*/ 9767 h 12070"/>
              <a:gd name="connsiteX9" fmla="*/ 9933 w 11126"/>
              <a:gd name="connsiteY9" fmla="*/ 9806 h 12070"/>
              <a:gd name="connsiteX10" fmla="*/ 11126 w 11126"/>
              <a:gd name="connsiteY10" fmla="*/ 12070 h 12070"/>
              <a:gd name="connsiteX0" fmla="*/ 0 w 11126"/>
              <a:gd name="connsiteY0" fmla="*/ 0 h 12070"/>
              <a:gd name="connsiteX1" fmla="*/ 1167 w 11126"/>
              <a:gd name="connsiteY1" fmla="*/ 1460 h 12070"/>
              <a:gd name="connsiteX2" fmla="*/ 2204 w 11126"/>
              <a:gd name="connsiteY2" fmla="*/ 1559 h 12070"/>
              <a:gd name="connsiteX3" fmla="*/ 3293 w 11126"/>
              <a:gd name="connsiteY3" fmla="*/ 1995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816 w 11126"/>
              <a:gd name="connsiteY7" fmla="*/ 7087 h 12070"/>
              <a:gd name="connsiteX8" fmla="*/ 8889 w 11126"/>
              <a:gd name="connsiteY8" fmla="*/ 9767 h 12070"/>
              <a:gd name="connsiteX9" fmla="*/ 9933 w 11126"/>
              <a:gd name="connsiteY9" fmla="*/ 9806 h 12070"/>
              <a:gd name="connsiteX10" fmla="*/ 11126 w 11126"/>
              <a:gd name="connsiteY10" fmla="*/ 12070 h 12070"/>
              <a:gd name="connsiteX0" fmla="*/ 0 w 11126"/>
              <a:gd name="connsiteY0" fmla="*/ 0 h 12070"/>
              <a:gd name="connsiteX1" fmla="*/ 1167 w 11126"/>
              <a:gd name="connsiteY1" fmla="*/ 1460 h 12070"/>
              <a:gd name="connsiteX2" fmla="*/ 2204 w 11126"/>
              <a:gd name="connsiteY2" fmla="*/ 1559 h 12070"/>
              <a:gd name="connsiteX3" fmla="*/ 3293 w 11126"/>
              <a:gd name="connsiteY3" fmla="*/ 1995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816 w 11126"/>
              <a:gd name="connsiteY7" fmla="*/ 7087 h 12070"/>
              <a:gd name="connsiteX8" fmla="*/ 8889 w 11126"/>
              <a:gd name="connsiteY8" fmla="*/ 9767 h 12070"/>
              <a:gd name="connsiteX9" fmla="*/ 9933 w 11126"/>
              <a:gd name="connsiteY9" fmla="*/ 9806 h 12070"/>
              <a:gd name="connsiteX10" fmla="*/ 11126 w 11126"/>
              <a:gd name="connsiteY10" fmla="*/ 12070 h 12070"/>
              <a:gd name="connsiteX0" fmla="*/ 0 w 11126"/>
              <a:gd name="connsiteY0" fmla="*/ 0 h 12070"/>
              <a:gd name="connsiteX1" fmla="*/ 1167 w 11126"/>
              <a:gd name="connsiteY1" fmla="*/ 1460 h 12070"/>
              <a:gd name="connsiteX2" fmla="*/ 2204 w 11126"/>
              <a:gd name="connsiteY2" fmla="*/ 1559 h 12070"/>
              <a:gd name="connsiteX3" fmla="*/ 3293 w 11126"/>
              <a:gd name="connsiteY3" fmla="*/ 1995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764 w 11126"/>
              <a:gd name="connsiteY7" fmla="*/ 7087 h 12070"/>
              <a:gd name="connsiteX8" fmla="*/ 8889 w 11126"/>
              <a:gd name="connsiteY8" fmla="*/ 9767 h 12070"/>
              <a:gd name="connsiteX9" fmla="*/ 9933 w 11126"/>
              <a:gd name="connsiteY9" fmla="*/ 9806 h 12070"/>
              <a:gd name="connsiteX10" fmla="*/ 11126 w 11126"/>
              <a:gd name="connsiteY10" fmla="*/ 12070 h 12070"/>
              <a:gd name="connsiteX0" fmla="*/ 0 w 11126"/>
              <a:gd name="connsiteY0" fmla="*/ 0 h 12070"/>
              <a:gd name="connsiteX1" fmla="*/ 1167 w 11126"/>
              <a:gd name="connsiteY1" fmla="*/ 1460 h 12070"/>
              <a:gd name="connsiteX2" fmla="*/ 2204 w 11126"/>
              <a:gd name="connsiteY2" fmla="*/ 1559 h 12070"/>
              <a:gd name="connsiteX3" fmla="*/ 3293 w 11126"/>
              <a:gd name="connsiteY3" fmla="*/ 2150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764 w 11126"/>
              <a:gd name="connsiteY7" fmla="*/ 7087 h 12070"/>
              <a:gd name="connsiteX8" fmla="*/ 8889 w 11126"/>
              <a:gd name="connsiteY8" fmla="*/ 9767 h 12070"/>
              <a:gd name="connsiteX9" fmla="*/ 9933 w 11126"/>
              <a:gd name="connsiteY9" fmla="*/ 9806 h 12070"/>
              <a:gd name="connsiteX10" fmla="*/ 11126 w 11126"/>
              <a:gd name="connsiteY10" fmla="*/ 12070 h 12070"/>
              <a:gd name="connsiteX0" fmla="*/ 0 w 11126"/>
              <a:gd name="connsiteY0" fmla="*/ 0 h 12070"/>
              <a:gd name="connsiteX1" fmla="*/ 1208 w 11126"/>
              <a:gd name="connsiteY1" fmla="*/ 1421 h 12070"/>
              <a:gd name="connsiteX2" fmla="*/ 2204 w 11126"/>
              <a:gd name="connsiteY2" fmla="*/ 1559 h 12070"/>
              <a:gd name="connsiteX3" fmla="*/ 3293 w 11126"/>
              <a:gd name="connsiteY3" fmla="*/ 2150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764 w 11126"/>
              <a:gd name="connsiteY7" fmla="*/ 7087 h 12070"/>
              <a:gd name="connsiteX8" fmla="*/ 8889 w 11126"/>
              <a:gd name="connsiteY8" fmla="*/ 9767 h 12070"/>
              <a:gd name="connsiteX9" fmla="*/ 9933 w 11126"/>
              <a:gd name="connsiteY9" fmla="*/ 9806 h 12070"/>
              <a:gd name="connsiteX10" fmla="*/ 11126 w 11126"/>
              <a:gd name="connsiteY10" fmla="*/ 12070 h 12070"/>
              <a:gd name="connsiteX0" fmla="*/ 0 w 11126"/>
              <a:gd name="connsiteY0" fmla="*/ 0 h 12070"/>
              <a:gd name="connsiteX1" fmla="*/ 1208 w 11126"/>
              <a:gd name="connsiteY1" fmla="*/ 1421 h 12070"/>
              <a:gd name="connsiteX2" fmla="*/ 2204 w 11126"/>
              <a:gd name="connsiteY2" fmla="*/ 1559 h 12070"/>
              <a:gd name="connsiteX3" fmla="*/ 3293 w 11126"/>
              <a:gd name="connsiteY3" fmla="*/ 2150 h 12070"/>
              <a:gd name="connsiteX4" fmla="*/ 4478 w 11126"/>
              <a:gd name="connsiteY4" fmla="*/ 3948 h 12070"/>
              <a:gd name="connsiteX5" fmla="*/ 5553 w 11126"/>
              <a:gd name="connsiteY5" fmla="*/ 5133 h 12070"/>
              <a:gd name="connsiteX6" fmla="*/ 6720 w 11126"/>
              <a:gd name="connsiteY6" fmla="*/ 5955 h 12070"/>
              <a:gd name="connsiteX7" fmla="*/ 7764 w 11126"/>
              <a:gd name="connsiteY7" fmla="*/ 7087 h 12070"/>
              <a:gd name="connsiteX8" fmla="*/ 8889 w 11126"/>
              <a:gd name="connsiteY8" fmla="*/ 9767 h 12070"/>
              <a:gd name="connsiteX9" fmla="*/ 9933 w 11126"/>
              <a:gd name="connsiteY9" fmla="*/ 9806 h 12070"/>
              <a:gd name="connsiteX10" fmla="*/ 11126 w 11126"/>
              <a:gd name="connsiteY10" fmla="*/ 12070 h 1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26" h="12070">
                <a:moveTo>
                  <a:pt x="0" y="0"/>
                </a:moveTo>
                <a:cubicBezTo>
                  <a:pt x="492" y="479"/>
                  <a:pt x="841" y="1161"/>
                  <a:pt x="1208" y="1421"/>
                </a:cubicBezTo>
                <a:cubicBezTo>
                  <a:pt x="1575" y="1681"/>
                  <a:pt x="1857" y="1438"/>
                  <a:pt x="2204" y="1559"/>
                </a:cubicBezTo>
                <a:cubicBezTo>
                  <a:pt x="2551" y="1680"/>
                  <a:pt x="2914" y="1752"/>
                  <a:pt x="3293" y="2150"/>
                </a:cubicBezTo>
                <a:cubicBezTo>
                  <a:pt x="3672" y="2548"/>
                  <a:pt x="4101" y="3451"/>
                  <a:pt x="4478" y="3948"/>
                </a:cubicBezTo>
                <a:cubicBezTo>
                  <a:pt x="4855" y="4445"/>
                  <a:pt x="5180" y="4798"/>
                  <a:pt x="5553" y="5133"/>
                </a:cubicBezTo>
                <a:cubicBezTo>
                  <a:pt x="5927" y="5468"/>
                  <a:pt x="6352" y="5629"/>
                  <a:pt x="6720" y="5955"/>
                </a:cubicBezTo>
                <a:cubicBezTo>
                  <a:pt x="7088" y="6281"/>
                  <a:pt x="7323" y="6402"/>
                  <a:pt x="7764" y="7087"/>
                </a:cubicBezTo>
                <a:cubicBezTo>
                  <a:pt x="8205" y="7772"/>
                  <a:pt x="8528" y="9133"/>
                  <a:pt x="8889" y="9767"/>
                </a:cubicBezTo>
                <a:cubicBezTo>
                  <a:pt x="9451" y="9770"/>
                  <a:pt x="8290" y="9708"/>
                  <a:pt x="9933" y="9806"/>
                </a:cubicBezTo>
                <a:cubicBezTo>
                  <a:pt x="10335" y="10308"/>
                  <a:pt x="10926" y="11832"/>
                  <a:pt x="11126" y="12070"/>
                </a:cubicBezTo>
              </a:path>
            </a:pathLst>
          </a:cu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8528935" y="4235505"/>
            <a:ext cx="152400" cy="152400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D39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4569610" y="2895600"/>
            <a:ext cx="152400" cy="152400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D39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378505" y="3048000"/>
            <a:ext cx="152400" cy="152400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D39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Flowchart: Connector 8"/>
          <p:cNvSpPr/>
          <p:nvPr/>
        </p:nvSpPr>
        <p:spPr>
          <a:xfrm>
            <a:off x="3765495" y="2667000"/>
            <a:ext cx="152400" cy="152400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D39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09600" y="1905000"/>
            <a:ext cx="152400" cy="152400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D39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1447800" y="2209800"/>
            <a:ext cx="152400" cy="152400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D39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2190890" y="2219325"/>
            <a:ext cx="152400" cy="152400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D39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2958990" y="2305050"/>
            <a:ext cx="152400" cy="152400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D39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6132513" y="3248025"/>
            <a:ext cx="152400" cy="152400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D39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6914705" y="3752850"/>
            <a:ext cx="152400" cy="152400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D39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3" name="Flowchart: Connector 22"/>
          <p:cNvSpPr/>
          <p:nvPr/>
        </p:nvSpPr>
        <p:spPr>
          <a:xfrm>
            <a:off x="7682805" y="3762375"/>
            <a:ext cx="152400" cy="152400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D39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6038081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At start of FY – Includes STC’s, NDC’s, ISC’s, DDC’s, Rec Sites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1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438400" cy="228600"/>
          </a:xfrm>
        </p:spPr>
        <p:txBody>
          <a:bodyPr/>
          <a:lstStyle/>
          <a:p>
            <a:pPr>
              <a:defRPr/>
            </a:pPr>
            <a:fld id="{74709649-90B7-4814-BB8F-F95D1EAA0A72}" type="slidenum">
              <a:rPr lang="en-US" smtClean="0">
                <a:latin typeface="+mn-lt"/>
              </a:rPr>
              <a:pPr>
                <a:defRPr/>
              </a:pPr>
              <a:t>8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344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667000"/>
            <a:ext cx="8382000" cy="3657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cap="small" dirty="0" smtClean="0">
                <a:solidFill>
                  <a:srgbClr val="002776"/>
                </a:solidFill>
              </a:rPr>
              <a:t>Operational Window Shifts</a:t>
            </a:r>
          </a:p>
          <a:p>
            <a:pPr marL="0" indent="0" algn="ctr">
              <a:buNone/>
            </a:pPr>
            <a:endParaRPr lang="en-US" dirty="0">
              <a:solidFill>
                <a:srgbClr val="002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56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UnitofMeasure"/>
  <p:tag name="DATE" val="6/4/2012 6:22:16 P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6/4/2012 6:22:16 P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Nv8IvioqEippa8IYRS8gw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USPS_template1-5_a2">
  <a:themeElements>
    <a:clrScheme name="USPS_template1-5_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PS_template1-5_a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SPS_template1-5_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PS_template1-5_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PS_template1-5_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PS_template1-5_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PS_template1-5_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PS_template1-5_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30021</TotalTime>
  <Words>656</Words>
  <Application>Microsoft Office PowerPoint</Application>
  <PresentationFormat>On-screen Show (4:3)</PresentationFormat>
  <Paragraphs>196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 Unicode MS</vt:lpstr>
      <vt:lpstr>ＭＳ Ｐゴシック</vt:lpstr>
      <vt:lpstr>ＭＳ Ｐゴシック</vt:lpstr>
      <vt:lpstr>Arial</vt:lpstr>
      <vt:lpstr>Calibri</vt:lpstr>
      <vt:lpstr>Helvetica</vt:lpstr>
      <vt:lpstr>MS Sans Serif</vt:lpstr>
      <vt:lpstr>Wingdings</vt:lpstr>
      <vt:lpstr>ヒラギノ角ゴ Pro W3</vt:lpstr>
      <vt:lpstr>Blank Presentation</vt:lpstr>
      <vt:lpstr>2_USPS_template1-5_a2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Priority Mail – No Change</vt:lpstr>
      <vt:lpstr>Originating FCM Letters/Flats – Current vs Future</vt:lpstr>
      <vt:lpstr>Key Principles </vt:lpstr>
      <vt:lpstr>Transportation Changes due to CET Changes </vt:lpstr>
      <vt:lpstr>Commercial Mail CET’s </vt:lpstr>
      <vt:lpstr>Destinating Letters – Current vs Future</vt:lpstr>
    </vt:vector>
  </TitlesOfParts>
  <Company>Deloitte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 States Postal Service Technology Management Office (TMO)  Management Support Services Overview of Product Management Structure</dc:title>
  <dc:creator>Carpenter, Carey</dc:creator>
  <cp:lastModifiedBy>Ernie Brogdon</cp:lastModifiedBy>
  <cp:revision>1713</cp:revision>
  <cp:lastPrinted>2014-08-20T18:11:37Z</cp:lastPrinted>
  <dcterms:created xsi:type="dcterms:W3CDTF">2011-08-12T14:59:44Z</dcterms:created>
  <dcterms:modified xsi:type="dcterms:W3CDTF">2015-05-03T22:55:40Z</dcterms:modified>
</cp:coreProperties>
</file>