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383" r:id="rId2"/>
    <p:sldId id="384" r:id="rId3"/>
    <p:sldId id="385" r:id="rId4"/>
    <p:sldId id="386" r:id="rId5"/>
    <p:sldId id="387" r:id="rId6"/>
    <p:sldId id="389" r:id="rId7"/>
    <p:sldId id="390" r:id="rId8"/>
    <p:sldId id="391" r:id="rId9"/>
    <p:sldId id="392" r:id="rId10"/>
    <p:sldId id="403" r:id="rId11"/>
    <p:sldId id="413" r:id="rId12"/>
    <p:sldId id="371" r:id="rId13"/>
    <p:sldId id="370" r:id="rId14"/>
    <p:sldId id="399" r:id="rId15"/>
    <p:sldId id="372" r:id="rId16"/>
    <p:sldId id="362" r:id="rId17"/>
    <p:sldId id="377" r:id="rId18"/>
    <p:sldId id="395" r:id="rId19"/>
    <p:sldId id="412" r:id="rId20"/>
    <p:sldId id="414" r:id="rId21"/>
    <p:sldId id="415" r:id="rId22"/>
    <p:sldId id="380" r:id="rId2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E3BC"/>
    <a:srgbClr val="B8CCE4"/>
    <a:srgbClr val="0066FF"/>
    <a:srgbClr val="CCECFF"/>
    <a:srgbClr val="B3FFB3"/>
    <a:srgbClr val="3399FF"/>
    <a:srgbClr val="EAEAEA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1" autoAdjust="0"/>
    <p:restoredTop sz="77677" autoAdjust="0"/>
  </p:normalViewPr>
  <p:slideViewPr>
    <p:cSldViewPr>
      <p:cViewPr varScale="1">
        <p:scale>
          <a:sx n="79" d="100"/>
          <a:sy n="79" d="100"/>
        </p:scale>
        <p:origin x="96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notesViewPr>
    <p:cSldViewPr>
      <p:cViewPr>
        <p:scale>
          <a:sx n="98" d="100"/>
          <a:sy n="98" d="100"/>
        </p:scale>
        <p:origin x="-1680" y="79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2421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8" y="0"/>
            <a:ext cx="2972421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0F38F10-173F-4465-BDA0-3C95F5759ED3}" type="datetimeFigureOut">
              <a:rPr lang="en-US"/>
              <a:pPr>
                <a:defRPr/>
              </a:pPr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2972421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8" y="8829675"/>
            <a:ext cx="2972421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4BCAF1C-2DE2-48EC-93B1-4D99E41E3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068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2421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8" y="0"/>
            <a:ext cx="2972421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25E11-1FD1-4F82-B7F6-2F2A1E74CB93}" type="datetimeFigureOut">
              <a:rPr lang="en-US"/>
              <a:pPr>
                <a:defRPr/>
              </a:pPr>
              <a:t>5/3/2015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427"/>
            <a:ext cx="5485158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2972421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8" y="8829675"/>
            <a:ext cx="2972421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F677477-7D9C-4A80-977B-22178535D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94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C5C035-E737-4609-A147-3F1D2ADB2CF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49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latin typeface="+mj-lt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15601A-8552-4239-BB3B-849FE4A44DF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23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4267200"/>
            <a:ext cx="6172200" cy="4572000"/>
          </a:xfrm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n-US" dirty="0" smtClean="0">
              <a:latin typeface="+mj-lt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64A719E-90A2-4BDD-B65D-6934CDC5E37D}" type="slidenum">
              <a:rPr lang="en-US" altLang="en-US" smtClean="0">
                <a:solidFill>
                  <a:srgbClr val="000000"/>
                </a:solidFill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 smtClean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9049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CB17B4-0F61-4E78-905D-FFAA023572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99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AE0FDE-9D8B-4C70-9409-4F85F6B25100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9227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37830D-1C71-47AF-B4DE-3C5B602BEFB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01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9EE050-D95F-48A6-8088-C0F326E994C5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6501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2718" y="4343400"/>
            <a:ext cx="6112565" cy="4495799"/>
          </a:xfrm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E1C6F8-1174-483A-BEA3-7389458B422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050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30275" eaLnBrk="1" hangingPunct="1"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A5830D-10B6-4771-BFC2-E60F6C0F0EF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226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D4CA56-A39E-4465-99D2-77D6E9DE476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95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5785EB-E172-472B-87D6-B6077CB76BE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98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916477-F25D-4D2C-AB5E-6F96F2E109D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2144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677477-7D9C-4A80-977B-22178535D8E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736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545B43-C205-4E69-8DDA-F847327A4A7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9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2CC66E-B648-475E-8BEB-AFAC707B08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45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4BF5F9-0DF3-4A9D-93EA-BD9FC97DF08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21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E0B5D8-66A2-46ED-9E46-E6764E61E70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85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4267200"/>
            <a:ext cx="5867399" cy="442277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alt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9CA4F2-2D35-48EF-9B3C-0594B4B1D5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70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4343400"/>
            <a:ext cx="6172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57E2CA-FC48-4054-BC40-65E22E24AD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54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4416427"/>
            <a:ext cx="5714999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CE2820-258C-443A-830C-BBBE1FF23C1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32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4416427"/>
            <a:ext cx="6172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8CF22D-7E86-4C13-BD64-55692D4C0725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498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H="1">
            <a:off x="0" y="69850"/>
            <a:ext cx="9144000" cy="145415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6063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5151438" y="660400"/>
            <a:ext cx="396240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101000"/>
                </a:solidFill>
                <a:latin typeface="Calibri" pitchFamily="34" charset="0"/>
              </a:rPr>
              <a:t>Mail Entry &amp; Payment Technology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895600"/>
            <a:ext cx="7162800" cy="1219200"/>
          </a:xfrm>
        </p:spPr>
        <p:txBody>
          <a:bodyPr/>
          <a:lstStyle>
            <a:lvl1pPr algn="ctr">
              <a:defRPr sz="58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343400"/>
            <a:ext cx="5029200" cy="1371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772BFC6-AB50-4B1A-80C0-86D4E9847D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805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D2CF623-B0AE-48AE-BE93-1736965D12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98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2172EC6-6800-4CAA-8DB7-A7EDC9D3D7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03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33600" y="49530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18EEECE-2375-419A-85ED-7481D8218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42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0125DE2-58EB-434A-8E51-F412904C4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88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CB3AB5C-73ED-42F7-B3AD-10D03134CF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90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0406F60-5373-4C82-B691-D5E7CA13F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63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4E25702-879D-43CE-8C9B-12BD31F1C0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587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E6EA56C-5192-43BC-B284-243F866487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77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C17CE5B-FE35-42E9-B86A-9C438843D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33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8997890-FE98-4DDC-88F5-05A09B8D33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33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3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31750"/>
            <a:ext cx="9148763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15963"/>
            <a:ext cx="82296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add title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AF96F880-FCDD-4E16-B924-2DE8488FEB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34" name="Text Box 13"/>
          <p:cNvSpPr txBox="1">
            <a:spLocks noChangeArrowheads="1"/>
          </p:cNvSpPr>
          <p:nvPr/>
        </p:nvSpPr>
        <p:spPr bwMode="auto">
          <a:xfrm>
            <a:off x="0" y="0"/>
            <a:ext cx="3962400" cy="338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latin typeface="Calibri" pitchFamily="34" charset="0"/>
              </a:rPr>
              <a:t>Mail Entry &amp; Payment Technology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3200" kern="1200" dirty="0">
          <a:solidFill>
            <a:srgbClr val="5378B3"/>
          </a:solidFill>
          <a:latin typeface="Arial" charset="0"/>
          <a:ea typeface="+mj-ea"/>
          <a:cs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378B3"/>
          </a:solidFill>
          <a:latin typeface="Arial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378B3"/>
          </a:solidFill>
          <a:latin typeface="Arial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378B3"/>
          </a:solidFill>
          <a:latin typeface="Arial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378B3"/>
          </a:solidFill>
          <a:latin typeface="Arial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ibbs.usps.gov/ev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ateway.usps.com/" TargetMode="External"/><Relationship Id="rId4" Type="http://schemas.openxmlformats.org/officeDocument/2006/relationships/hyperlink" Target="mailto:evs@usps.gov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evs@usps.go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mailto:evs@usps.gov" TargetMode="External"/><Relationship Id="rId3" Type="http://schemas.openxmlformats.org/officeDocument/2006/relationships/hyperlink" Target="https://ribbs.usps.gov/intelligentmail_package/documents/tech_guides/IMpbCertifiedSolutionsProviders.pdf" TargetMode="External"/><Relationship Id="rId7" Type="http://schemas.openxmlformats.org/officeDocument/2006/relationships/hyperlink" Target="https://ribbs.usps.gov/index.cfm?page=ev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ibbs.usps.gov/intelligentmail_package/documents/tech_guides/PUB199IMPBImpGuide.pdf" TargetMode="External"/><Relationship Id="rId5" Type="http://schemas.openxmlformats.org/officeDocument/2006/relationships/hyperlink" Target="https://ribbs.usps.gov/intelligentmail_package/documents/tech_guides/IMPB_FAQs.pdf" TargetMode="External"/><Relationship Id="rId4" Type="http://schemas.openxmlformats.org/officeDocument/2006/relationships/hyperlink" Target="http://ribbs.usps.gov/index.cfm?page=intellmailpackage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ibbs.usps.gov/intelligentmail_package/documents/tech_guides/PUB199IMPBImpGuide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e.usps.gov/text/dmm300/708.ht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ibbs.usps.gov/intelligentmail_package/documents/tech_guides/PUB199IMPBImpGuide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ibbs.usps.gov/intelligentmail_package/documents/tech_guides/PUB199IMPBImpGuide.pdf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altLang="en-US" b="1" dirty="0" smtClean="0">
                <a:latin typeface="Arial" pitchFamily="34" charset="0"/>
                <a:cs typeface="Arial" pitchFamily="34" charset="0"/>
              </a:rPr>
              <a:t>Agenda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dirty="0" smtClean="0"/>
              <a:t>Benefits of IMpb</a:t>
            </a:r>
          </a:p>
          <a:p>
            <a:pPr>
              <a:spcAft>
                <a:spcPts val="1200"/>
              </a:spcAft>
            </a:pPr>
            <a:r>
              <a:rPr lang="en-US" altLang="en-US" dirty="0" smtClean="0"/>
              <a:t>IMpb Requirements </a:t>
            </a:r>
          </a:p>
          <a:p>
            <a:pPr lvl="1">
              <a:spcAft>
                <a:spcPts val="1200"/>
              </a:spcAft>
            </a:pPr>
            <a:r>
              <a:rPr lang="en-US" altLang="en-US" dirty="0" smtClean="0"/>
              <a:t>Unique Barcode</a:t>
            </a:r>
          </a:p>
          <a:p>
            <a:pPr lvl="1">
              <a:spcAft>
                <a:spcPts val="1200"/>
              </a:spcAft>
            </a:pPr>
            <a:r>
              <a:rPr lang="en-US" altLang="en-US" dirty="0" smtClean="0"/>
              <a:t>Shipping Services File (SSF)</a:t>
            </a:r>
          </a:p>
          <a:p>
            <a:pPr>
              <a:spcAft>
                <a:spcPts val="1200"/>
              </a:spcAft>
            </a:pPr>
            <a:r>
              <a:rPr lang="en-US" altLang="en-US" dirty="0" smtClean="0"/>
              <a:t>Postal Wizard Enhancements to support IMpb Acceptance</a:t>
            </a:r>
          </a:p>
          <a:p>
            <a:pPr>
              <a:spcAft>
                <a:spcPts val="1200"/>
              </a:spcAft>
            </a:pPr>
            <a:r>
              <a:rPr lang="en-US" altLang="en-US" dirty="0" smtClean="0"/>
              <a:t>Small Business tools for savings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32DBE-8930-41DE-8D2D-73652F2C0D2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 txBox="1">
            <a:spLocks/>
          </p:cNvSpPr>
          <p:nvPr/>
        </p:nvSpPr>
        <p:spPr bwMode="auto">
          <a:xfrm>
            <a:off x="6796088" y="64770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/>
            <a:fld id="{3FE574A6-8125-40EE-8841-7D03E872F8CC}" type="slidenum">
              <a:rPr lang="en-US" altLang="en-US" sz="1000">
                <a:solidFill>
                  <a:srgbClr val="000000"/>
                </a:solidFill>
                <a:latin typeface="Verdana" pitchFamily="34" charset="0"/>
              </a:rPr>
              <a:pPr algn="r"/>
              <a:t>10</a:t>
            </a:fld>
            <a:endParaRPr lang="en-US" altLang="en-US" sz="10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228600" y="1565275"/>
            <a:ext cx="8243888" cy="1482725"/>
          </a:xfrm>
        </p:spPr>
        <p:txBody>
          <a:bodyPr/>
          <a:lstStyle/>
          <a:p>
            <a:r>
              <a:rPr lang="en-US" altLang="en-US" sz="2400" smtClean="0"/>
              <a:t>Mailers may pay postage for their IMpb mailings in one of three ways:</a:t>
            </a:r>
          </a:p>
          <a:p>
            <a:endParaRPr lang="en-US" altLang="en-US" sz="2400" smtClean="0"/>
          </a:p>
          <a:p>
            <a:pPr lvl="1"/>
            <a:r>
              <a:rPr lang="en-US" altLang="en-US" sz="2000" smtClean="0"/>
              <a:t>eVS (SSF included, no postage statement is required)</a:t>
            </a:r>
          </a:p>
          <a:p>
            <a:pPr lvl="1"/>
            <a:r>
              <a:rPr lang="en-US" altLang="en-US" sz="2000" smtClean="0"/>
              <a:t>Shipping Services File (SSF) (non eVS), hard copy postage statement</a:t>
            </a:r>
          </a:p>
          <a:p>
            <a:pPr lvl="1"/>
            <a:r>
              <a:rPr lang="en-US" altLang="en-US" sz="2000" smtClean="0"/>
              <a:t>Shipping Services File (SSF) (non eVS), electronic postage statement</a:t>
            </a:r>
          </a:p>
          <a:p>
            <a:pPr lvl="1"/>
            <a:endParaRPr lang="en-US" altLang="en-US" sz="2000" smtClean="0"/>
          </a:p>
        </p:txBody>
      </p:sp>
      <p:sp>
        <p:nvSpPr>
          <p:cNvPr id="39939" name="Title 1"/>
          <p:cNvSpPr txBox="1">
            <a:spLocks/>
          </p:cNvSpPr>
          <p:nvPr/>
        </p:nvSpPr>
        <p:spPr bwMode="auto">
          <a:xfrm>
            <a:off x="457200" y="762000"/>
            <a:ext cx="82296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hangingPunct="0">
              <a:lnSpc>
                <a:spcPts val="3500"/>
              </a:lnSpc>
            </a:pPr>
            <a:r>
              <a:rPr lang="en-US" altLang="en-US" sz="3200" b="1">
                <a:solidFill>
                  <a:srgbClr val="5378B3"/>
                </a:solidFill>
              </a:rPr>
              <a:t/>
            </a:r>
            <a:br>
              <a:rPr lang="en-US" altLang="en-US" sz="3200" b="1">
                <a:solidFill>
                  <a:srgbClr val="5378B3"/>
                </a:solidFill>
              </a:rPr>
            </a:br>
            <a:r>
              <a:rPr lang="en-US" altLang="en-US" sz="3200" b="1" i="1">
                <a:solidFill>
                  <a:srgbClr val="5378B3"/>
                </a:solidFill>
              </a:rPr>
              <a:t>PostalOne! </a:t>
            </a:r>
            <a:r>
              <a:rPr lang="en-US" altLang="en-US" sz="3200" b="1">
                <a:solidFill>
                  <a:srgbClr val="5378B3"/>
                </a:solidFill>
              </a:rPr>
              <a:t>Enhancements </a:t>
            </a:r>
          </a:p>
        </p:txBody>
      </p:sp>
      <p:pic>
        <p:nvPicPr>
          <p:cNvPr id="3994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02188" y="4581525"/>
            <a:ext cx="20288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195310">
            <a:off x="5800725" y="5003800"/>
            <a:ext cx="4222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altLang="en-US" b="1" smtClean="0">
                <a:latin typeface="Arial" pitchFamily="34" charset="0"/>
                <a:cs typeface="Arial" pitchFamily="34" charset="0"/>
              </a:rPr>
              <a:t>Postage Statement </a:t>
            </a:r>
            <a:br>
              <a:rPr altLang="en-US" b="1" smtClean="0">
                <a:latin typeface="Arial" pitchFamily="34" charset="0"/>
                <a:cs typeface="Arial" pitchFamily="34" charset="0"/>
              </a:rPr>
            </a:br>
            <a:r>
              <a:rPr altLang="en-US" b="1" smtClean="0">
                <a:latin typeface="Arial" pitchFamily="34" charset="0"/>
                <a:cs typeface="Arial" pitchFamily="34" charset="0"/>
              </a:rPr>
              <a:t>Enhancement to support IMpb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156075"/>
            <a:ext cx="8534400" cy="1787525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If the piece count is greater than the percentage allowable for package types in more than one category, </a:t>
            </a:r>
            <a:r>
              <a:rPr lang="en-US" sz="2000" i="1" dirty="0" err="1" smtClean="0"/>
              <a:t>PostalOne</a:t>
            </a:r>
            <a:r>
              <a:rPr lang="en-US" sz="2000" i="1" dirty="0" smtClean="0"/>
              <a:t>! </a:t>
            </a:r>
            <a:r>
              <a:rPr lang="en-US" sz="2000" dirty="0" smtClean="0"/>
              <a:t>will use the greater number of non-compliant pieces</a:t>
            </a:r>
          </a:p>
          <a:p>
            <a:pPr lvl="1">
              <a:defRPr/>
            </a:pPr>
            <a:r>
              <a:rPr lang="en-US" sz="1800" dirty="0" smtClean="0"/>
              <a:t>Pieces will not be double counted for non-compliance</a:t>
            </a:r>
          </a:p>
          <a:p>
            <a:pPr lvl="2">
              <a:defRPr/>
            </a:pPr>
            <a:endParaRPr lang="en-US" sz="1600" dirty="0" smtClean="0"/>
          </a:p>
          <a:p>
            <a:pPr>
              <a:defRPr/>
            </a:pPr>
            <a:r>
              <a:rPr lang="en-US" sz="2000" dirty="0" smtClean="0"/>
              <a:t>An error message will be displayed for the mailing if the barcode count is below the configurable percentage of packages allowed in a job</a:t>
            </a:r>
          </a:p>
          <a:p>
            <a:pPr marL="457200" lvl="1"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281CC9-FC21-4094-B6A8-B3199DB60835}" type="slidenum">
              <a:rPr lang="en-US" altLang="en-US" smtClean="0">
                <a:solidFill>
                  <a:srgbClr val="000000"/>
                </a:solidFill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 smtClean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4403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1825" y="2743200"/>
            <a:ext cx="790416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7" name="Content Placeholder 2"/>
          <p:cNvSpPr txBox="1">
            <a:spLocks/>
          </p:cNvSpPr>
          <p:nvPr/>
        </p:nvSpPr>
        <p:spPr bwMode="auto">
          <a:xfrm>
            <a:off x="228600" y="1524000"/>
            <a:ext cx="853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101000"/>
              </a:buClr>
              <a:buSzPct val="75000"/>
              <a:buFont typeface="Wingdings" pitchFamily="2" charset="2"/>
              <a:buChar char="p"/>
            </a:pPr>
            <a:r>
              <a:rPr lang="en-US" altLang="en-US" sz="2000">
                <a:solidFill>
                  <a:srgbClr val="000000"/>
                </a:solidFill>
              </a:rPr>
              <a:t>A new line </a:t>
            </a:r>
            <a:r>
              <a:rPr lang="en-US" altLang="en-US" sz="2000" b="1">
                <a:solidFill>
                  <a:srgbClr val="000000"/>
                </a:solidFill>
              </a:rPr>
              <a:t>S23</a:t>
            </a:r>
            <a:r>
              <a:rPr lang="en-US" altLang="en-US" sz="2000">
                <a:solidFill>
                  <a:srgbClr val="000000"/>
                </a:solidFill>
              </a:rPr>
              <a:t> has been added to Part S (Extra Services) of PS Forms 3600 FCM, 3600 PM, and 3605 (Parcel Select and Parcel Select Lightweight only) for the IMpb Non-Compliance Fee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8600" y="3416300"/>
            <a:ext cx="8534400" cy="3175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Content Placeholder 2"/>
          <p:cNvSpPr>
            <a:spLocks noGrp="1"/>
          </p:cNvSpPr>
          <p:nvPr>
            <p:ph idx="1"/>
          </p:nvPr>
        </p:nvSpPr>
        <p:spPr>
          <a:xfrm>
            <a:off x="39688" y="5676900"/>
            <a:ext cx="3200400" cy="912813"/>
          </a:xfrm>
        </p:spPr>
        <p:txBody>
          <a:bodyPr/>
          <a:lstStyle/>
          <a:p>
            <a:r>
              <a:rPr lang="en-US" altLang="en-US" sz="2000" smtClean="0"/>
              <a:t>If no selection is made, an error message will appear </a:t>
            </a:r>
          </a:p>
          <a:p>
            <a:endParaRPr lang="en-US" altLang="en-US" sz="2400" smtClean="0"/>
          </a:p>
          <a:p>
            <a:endParaRPr lang="en-US" altLang="en-US" sz="2400" smtClean="0"/>
          </a:p>
        </p:txBody>
      </p:sp>
      <p:sp>
        <p:nvSpPr>
          <p:cNvPr id="460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F684F69-5060-4E27-B2F8-FC4A0F9B5640}" type="slidenum">
              <a:rPr lang="en-US" altLang="en-US" smtClean="0">
                <a:solidFill>
                  <a:srgbClr val="000000"/>
                </a:solidFill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46083" name="Title 1"/>
          <p:cNvSpPr txBox="1">
            <a:spLocks/>
          </p:cNvSpPr>
          <p:nvPr/>
        </p:nvSpPr>
        <p:spPr bwMode="auto">
          <a:xfrm>
            <a:off x="457200" y="762000"/>
            <a:ext cx="82296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0" hangingPunct="0">
              <a:lnSpc>
                <a:spcPts val="3500"/>
              </a:lnSpc>
            </a:pPr>
            <a:r>
              <a:rPr lang="en-US" altLang="en-US" sz="3200" b="1">
                <a:solidFill>
                  <a:srgbClr val="5378B3"/>
                </a:solidFill>
              </a:rPr>
              <a:t/>
            </a:r>
            <a:br>
              <a:rPr lang="en-US" altLang="en-US" sz="3200" b="1">
                <a:solidFill>
                  <a:srgbClr val="5378B3"/>
                </a:solidFill>
              </a:rPr>
            </a:br>
            <a:r>
              <a:rPr lang="en-US" altLang="en-US" sz="3200" b="1">
                <a:solidFill>
                  <a:srgbClr val="5378B3"/>
                </a:solidFill>
              </a:rPr>
              <a:t>Postal Wizard</a:t>
            </a:r>
            <a:r>
              <a:rPr lang="en-US" altLang="en-US" sz="3200" b="1" i="1">
                <a:solidFill>
                  <a:srgbClr val="5378B3"/>
                </a:solidFill>
              </a:rPr>
              <a:t> </a:t>
            </a:r>
            <a:r>
              <a:rPr lang="en-US" altLang="en-US" sz="3200" b="1">
                <a:solidFill>
                  <a:srgbClr val="5378B3"/>
                </a:solidFill>
              </a:rPr>
              <a:t>Enhancements </a:t>
            </a:r>
          </a:p>
        </p:txBody>
      </p:sp>
      <p:pic>
        <p:nvPicPr>
          <p:cNvPr id="4608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375" y="1566863"/>
            <a:ext cx="4410075" cy="3875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085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1363" y="5441950"/>
            <a:ext cx="5387975" cy="1339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2687638" y="6173788"/>
            <a:ext cx="1905000" cy="381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762000" y="4648200"/>
            <a:ext cx="3619500" cy="79375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489450" y="5943600"/>
            <a:ext cx="3740150" cy="381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ounded Rectangular Callout 15"/>
          <p:cNvSpPr/>
          <p:nvPr/>
        </p:nvSpPr>
        <p:spPr>
          <a:xfrm>
            <a:off x="5830888" y="4191000"/>
            <a:ext cx="2600325" cy="989013"/>
          </a:xfrm>
          <a:prstGeom prst="wedgeRoundRectCallout">
            <a:avLst>
              <a:gd name="adj1" fmla="val -116788"/>
              <a:gd name="adj2" fmla="val 31900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Arial" pitchFamily="34" charset="0"/>
              </a:rPr>
              <a:t>New parcel “Barcode Type” dropdown now includes </a:t>
            </a:r>
            <a:r>
              <a:rPr lang="en-US" dirty="0" err="1">
                <a:latin typeface="Arial" pitchFamily="34" charset="0"/>
              </a:rPr>
              <a:t>IMpb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46090" name="Content Placeholder 2"/>
          <p:cNvSpPr txBox="1">
            <a:spLocks/>
          </p:cNvSpPr>
          <p:nvPr/>
        </p:nvSpPr>
        <p:spPr bwMode="auto">
          <a:xfrm>
            <a:off x="4724400" y="1676400"/>
            <a:ext cx="4267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</a:pPr>
            <a:r>
              <a:rPr lang="en-US" altLang="en-US" sz="2000"/>
              <a:t>On the Postage Statement Account Verification page, when the processing category of “Parcels” is selected, the Barcode Type dropdown now includes IMpb.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31838"/>
          </a:xfrm>
        </p:spPr>
        <p:txBody>
          <a:bodyPr/>
          <a:lstStyle/>
          <a:p>
            <a:pPr algn="ctr">
              <a:lnSpc>
                <a:spcPts val="3500"/>
              </a:lnSpc>
            </a:pPr>
            <a:r>
              <a:rPr altLang="en-US" b="1" smtClean="0">
                <a:latin typeface="Arial" pitchFamily="34" charset="0"/>
                <a:cs typeface="Arial" pitchFamily="34" charset="0"/>
              </a:rPr>
              <a:t/>
            </a:r>
            <a:br>
              <a:rPr altLang="en-US" b="1" smtClean="0">
                <a:latin typeface="Arial" pitchFamily="34" charset="0"/>
                <a:cs typeface="Arial" pitchFamily="34" charset="0"/>
              </a:rPr>
            </a:br>
            <a:r>
              <a:rPr altLang="en-US" b="1" smtClean="0">
                <a:latin typeface="Arial" pitchFamily="34" charset="0"/>
                <a:cs typeface="Arial" pitchFamily="34" charset="0"/>
              </a:rPr>
              <a:t/>
            </a:r>
            <a:br>
              <a:rPr altLang="en-US" b="1" smtClean="0">
                <a:latin typeface="Arial" pitchFamily="34" charset="0"/>
                <a:cs typeface="Arial" pitchFamily="34" charset="0"/>
              </a:rPr>
            </a:br>
            <a:r>
              <a:rPr altLang="en-US" b="1" smtClean="0">
                <a:latin typeface="Arial" pitchFamily="34" charset="0"/>
                <a:cs typeface="Arial" pitchFamily="34" charset="0"/>
              </a:rPr>
              <a:t/>
            </a:r>
            <a:br>
              <a:rPr altLang="en-US" b="1" smtClean="0">
                <a:latin typeface="Arial" pitchFamily="34" charset="0"/>
                <a:cs typeface="Arial" pitchFamily="34" charset="0"/>
              </a:rPr>
            </a:br>
            <a:r>
              <a:rPr altLang="en-US" b="1" smtClean="0">
                <a:latin typeface="Arial" pitchFamily="34" charset="0"/>
                <a:cs typeface="Arial" pitchFamily="34" charset="0"/>
              </a:rPr>
              <a:t>Postal Wizard</a:t>
            </a:r>
            <a:r>
              <a:rPr altLang="en-US" b="1" i="1" smtClean="0">
                <a:latin typeface="Arial" pitchFamily="34" charset="0"/>
                <a:cs typeface="Arial" pitchFamily="34" charset="0"/>
              </a:rPr>
              <a:t> </a:t>
            </a:r>
            <a:r>
              <a:rPr altLang="en-US" b="1" smtClean="0">
                <a:latin typeface="Arial" pitchFamily="34" charset="0"/>
                <a:cs typeface="Arial" pitchFamily="34" charset="0"/>
              </a:rPr>
              <a:t>Enhancements</a:t>
            </a:r>
            <a:br>
              <a:rPr altLang="en-US" b="1" smtClean="0">
                <a:latin typeface="Arial" pitchFamily="34" charset="0"/>
                <a:cs typeface="Arial" pitchFamily="34" charset="0"/>
              </a:rPr>
            </a:br>
            <a:endParaRPr altLang="en-US" b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95250" y="1600200"/>
            <a:ext cx="4933950" cy="2911475"/>
          </a:xfrm>
        </p:spPr>
        <p:txBody>
          <a:bodyPr/>
          <a:lstStyle/>
          <a:p>
            <a:pPr indent="-282575">
              <a:defRPr/>
            </a:pPr>
            <a:r>
              <a:rPr lang="en-US" sz="2200" dirty="0" smtClean="0">
                <a:latin typeface="Arial" charset="0"/>
                <a:cs typeface="Arial" charset="0"/>
              </a:rPr>
              <a:t>SSF TID# field is a required field whenever the processing category of parcels is selected</a:t>
            </a:r>
            <a:endParaRPr lang="en-US" sz="22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n-US" sz="2000" dirty="0" smtClean="0">
                <a:latin typeface="Arial" charset="0"/>
                <a:cs typeface="Arial" charset="0"/>
              </a:rPr>
              <a:t>If no TID# is given, users must select a reason from the dropdown</a:t>
            </a:r>
          </a:p>
          <a:p>
            <a:pPr marL="342900" lvl="2" indent="-342900">
              <a:buClr>
                <a:schemeClr val="bg2"/>
              </a:buClr>
              <a:buSzPct val="75000"/>
              <a:defRPr/>
            </a:pPr>
            <a:r>
              <a:rPr lang="en-US" sz="2200" i="1" u="sng" dirty="0" smtClean="0">
                <a:latin typeface="Arial" charset="0"/>
                <a:ea typeface="+mn-ea"/>
                <a:cs typeface="Arial" charset="0"/>
              </a:rPr>
              <a:t>Note</a:t>
            </a:r>
            <a:r>
              <a:rPr lang="en-US" sz="2200" dirty="0" smtClean="0">
                <a:latin typeface="Arial" charset="0"/>
                <a:ea typeface="+mn-ea"/>
                <a:cs typeface="Arial" charset="0"/>
              </a:rPr>
              <a:t>: if </a:t>
            </a:r>
            <a:r>
              <a:rPr lang="en-US" sz="2200" dirty="0">
                <a:latin typeface="Arial" charset="0"/>
                <a:ea typeface="+mn-ea"/>
                <a:cs typeface="Arial" charset="0"/>
              </a:rPr>
              <a:t>no SSF TID# has been provided, mailers must claim the S23 extra services fee</a:t>
            </a:r>
          </a:p>
          <a:p>
            <a:pPr>
              <a:defRPr/>
            </a:pP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8267AA-1294-45C2-8310-4F45F1389538}" type="slidenum">
              <a:rPr lang="en-US" altLang="en-US" smtClean="0">
                <a:solidFill>
                  <a:srgbClr val="000000"/>
                </a:solidFill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 smtClean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4813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24450" y="1593850"/>
            <a:ext cx="3638550" cy="3263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0013" y="5029200"/>
            <a:ext cx="6351587" cy="164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rved Left Arrow 11"/>
          <p:cNvSpPr/>
          <p:nvPr/>
        </p:nvSpPr>
        <p:spPr>
          <a:xfrm rot="21085687">
            <a:off x="8280400" y="4394200"/>
            <a:ext cx="798513" cy="927100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638800" y="4157663"/>
            <a:ext cx="3198813" cy="642937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76200" y="4894263"/>
            <a:ext cx="2563813" cy="1782762"/>
          </a:xfrm>
          <a:prstGeom prst="wedgeRoundRectCallout">
            <a:avLst>
              <a:gd name="adj1" fmla="val 91931"/>
              <a:gd name="adj2" fmla="val -2976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latin typeface="Arial" pitchFamily="34" charset="0"/>
              </a:rPr>
              <a:t>When a processing category of “parcels” is selected, a Transaction ID field will display as a dropdown with the mailer’s prepopulated Transaction ID (TID).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Content Placeholder 2"/>
          <p:cNvSpPr>
            <a:spLocks noGrp="1"/>
          </p:cNvSpPr>
          <p:nvPr>
            <p:ph idx="1"/>
          </p:nvPr>
        </p:nvSpPr>
        <p:spPr>
          <a:xfrm>
            <a:off x="6019800" y="1928813"/>
            <a:ext cx="2752725" cy="41910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000" smtClean="0"/>
              <a:t>If the mailer does not provide a SSF TID or if “None” is selected from the Barcode Type dropdown, the Extra Services will automatically be checked and a non-compliance fee will be assessed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6D107A-F3A6-4187-8181-79A2DB3393E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50179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77" t="43" r="2673" b="16574"/>
          <a:stretch>
            <a:fillRect/>
          </a:stretch>
        </p:blipFill>
        <p:spPr bwMode="auto">
          <a:xfrm>
            <a:off x="152400" y="1676400"/>
            <a:ext cx="5614988" cy="4695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80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31838"/>
          </a:xfrm>
        </p:spPr>
        <p:txBody>
          <a:bodyPr/>
          <a:lstStyle/>
          <a:p>
            <a:pPr algn="ctr">
              <a:lnSpc>
                <a:spcPts val="3500"/>
              </a:lnSpc>
            </a:pPr>
            <a:r>
              <a:rPr altLang="en-US" b="1" smtClean="0">
                <a:latin typeface="Arial" pitchFamily="34" charset="0"/>
                <a:cs typeface="Arial" pitchFamily="34" charset="0"/>
              </a:rPr>
              <a:t/>
            </a:r>
            <a:br>
              <a:rPr altLang="en-US" b="1" smtClean="0">
                <a:latin typeface="Arial" pitchFamily="34" charset="0"/>
                <a:cs typeface="Arial" pitchFamily="34" charset="0"/>
              </a:rPr>
            </a:br>
            <a:r>
              <a:rPr altLang="en-US" b="1" smtClean="0">
                <a:latin typeface="Arial" pitchFamily="34" charset="0"/>
                <a:cs typeface="Arial" pitchFamily="34" charset="0"/>
              </a:rPr>
              <a:t>Postal Wizard</a:t>
            </a:r>
            <a:r>
              <a:rPr altLang="en-US" b="1" i="1" smtClean="0">
                <a:latin typeface="Arial" pitchFamily="34" charset="0"/>
                <a:cs typeface="Arial" pitchFamily="34" charset="0"/>
              </a:rPr>
              <a:t> </a:t>
            </a:r>
            <a:r>
              <a:rPr altLang="en-US" b="1" smtClean="0">
                <a:latin typeface="Arial" pitchFamily="34" charset="0"/>
                <a:cs typeface="Arial" pitchFamily="34" charset="0"/>
              </a:rPr>
              <a:t>Enhancements </a:t>
            </a:r>
            <a:br>
              <a:rPr altLang="en-US" b="1" smtClean="0">
                <a:latin typeface="Arial" pitchFamily="34" charset="0"/>
                <a:cs typeface="Arial" pitchFamily="34" charset="0"/>
              </a:rPr>
            </a:br>
            <a:r>
              <a:rPr altLang="en-US" b="1" smtClean="0">
                <a:latin typeface="Arial" pitchFamily="34" charset="0"/>
                <a:cs typeface="Arial" pitchFamily="34" charset="0"/>
              </a:rPr>
              <a:t>to support IMpb Compliance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505200" y="4800600"/>
            <a:ext cx="1903413" cy="320675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Content Placeholder 2"/>
          <p:cNvSpPr>
            <a:spLocks noGrp="1"/>
          </p:cNvSpPr>
          <p:nvPr>
            <p:ph idx="1"/>
          </p:nvPr>
        </p:nvSpPr>
        <p:spPr>
          <a:xfrm>
            <a:off x="76200" y="1641475"/>
            <a:ext cx="3363913" cy="4530725"/>
          </a:xfrm>
        </p:spPr>
        <p:txBody>
          <a:bodyPr/>
          <a:lstStyle/>
          <a:p>
            <a:r>
              <a:rPr lang="en-US" altLang="en-US" sz="2000" smtClean="0"/>
              <a:t>If the Extra Services box is checked from the previous screen and/or IMpb barcodes are not provided on mailpieces, users are required to enter the total number of noncompliant mailpieces on line S23</a:t>
            </a:r>
          </a:p>
          <a:p>
            <a:endParaRPr lang="en-US" altLang="en-US" sz="900" smtClean="0"/>
          </a:p>
          <a:p>
            <a:r>
              <a:rPr lang="en-US" altLang="en-US" sz="2000" smtClean="0"/>
              <a:t>This fee will then be included as part of the postage statement for the mailing and charged to the mailers’ applicable </a:t>
            </a:r>
            <a:r>
              <a:rPr lang="en-US" altLang="en-US" sz="2000" i="1" smtClean="0"/>
              <a:t>PostalOne! </a:t>
            </a:r>
            <a:r>
              <a:rPr lang="en-US" altLang="en-US" sz="2000" smtClean="0"/>
              <a:t>account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5222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629400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6080BD-6554-4748-80F3-3A5AF916F6D9}" type="slidenum">
              <a:rPr lang="en-US" altLang="en-US" smtClean="0">
                <a:solidFill>
                  <a:srgbClr val="000000"/>
                </a:solidFill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5222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31838"/>
          </a:xfrm>
        </p:spPr>
        <p:txBody>
          <a:bodyPr/>
          <a:lstStyle/>
          <a:p>
            <a:pPr algn="ctr">
              <a:lnSpc>
                <a:spcPts val="3500"/>
              </a:lnSpc>
            </a:pPr>
            <a:r>
              <a:rPr altLang="en-US" b="1" smtClean="0">
                <a:latin typeface="Arial" pitchFamily="34" charset="0"/>
                <a:cs typeface="Arial" pitchFamily="34" charset="0"/>
              </a:rPr>
              <a:t/>
            </a:r>
            <a:br>
              <a:rPr altLang="en-US" b="1" smtClean="0">
                <a:latin typeface="Arial" pitchFamily="34" charset="0"/>
                <a:cs typeface="Arial" pitchFamily="34" charset="0"/>
              </a:rPr>
            </a:br>
            <a:r>
              <a:rPr altLang="en-US" b="1" smtClean="0">
                <a:latin typeface="Arial" pitchFamily="34" charset="0"/>
                <a:cs typeface="Arial" pitchFamily="34" charset="0"/>
              </a:rPr>
              <a:t>Postal Wizard Enhancements </a:t>
            </a:r>
            <a:br>
              <a:rPr altLang="en-US" b="1" smtClean="0">
                <a:latin typeface="Arial" pitchFamily="34" charset="0"/>
                <a:cs typeface="Arial" pitchFamily="34" charset="0"/>
              </a:rPr>
            </a:br>
            <a:r>
              <a:rPr altLang="en-US" b="1" smtClean="0">
                <a:latin typeface="Arial" pitchFamily="34" charset="0"/>
                <a:cs typeface="Arial" pitchFamily="34" charset="0"/>
              </a:rPr>
              <a:t>to support IMpb Compliance</a:t>
            </a:r>
          </a:p>
        </p:txBody>
      </p:sp>
      <p:pic>
        <p:nvPicPr>
          <p:cNvPr id="5222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16313" y="1676400"/>
            <a:ext cx="5399087" cy="487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3505200" y="6172200"/>
            <a:ext cx="5432425" cy="2286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altLang="en-US" b="1" smtClean="0">
                <a:latin typeface="Arial" pitchFamily="34" charset="0"/>
                <a:cs typeface="Arial" pitchFamily="34" charset="0"/>
              </a:rPr>
              <a:t>Tools for Mailers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9075"/>
            <a:ext cx="8534400" cy="4530725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There are several tools available to help mailers meet the IMpb and data submission requirements: </a:t>
            </a:r>
          </a:p>
          <a:p>
            <a:pPr lvl="1">
              <a:defRPr/>
            </a:pPr>
            <a:endParaRPr lang="en-US" sz="800" dirty="0" smtClean="0"/>
          </a:p>
          <a:p>
            <a:pPr marL="514350" indent="-280988">
              <a:buFont typeface="+mj-lt"/>
              <a:buAutoNum type="arabicPeriod"/>
              <a:defRPr/>
            </a:pPr>
            <a:r>
              <a:rPr lang="en-US" sz="2000" b="1" dirty="0" smtClean="0"/>
              <a:t>Use a certified vendor software solution</a:t>
            </a:r>
          </a:p>
          <a:p>
            <a:pPr marL="914400" lvl="1" indent="-179388">
              <a:buFont typeface="Wingdings" pitchFamily="2" charset="2"/>
              <a:buChar char="§"/>
              <a:defRPr/>
            </a:pPr>
            <a:r>
              <a:rPr lang="en-US" sz="1800" dirty="0"/>
              <a:t>See list on next slide; latest are posted on </a:t>
            </a:r>
            <a:r>
              <a:rPr lang="en-US" sz="1800" dirty="0" smtClean="0">
                <a:hlinkClick r:id="rId3"/>
              </a:rPr>
              <a:t>https://ribbs.usps.gov/evs</a:t>
            </a:r>
            <a:endParaRPr lang="en-US" sz="1800" dirty="0" smtClean="0"/>
          </a:p>
          <a:p>
            <a:pPr marL="914400" lvl="1" indent="-179388">
              <a:buFont typeface="Wingdings" pitchFamily="2" charset="2"/>
              <a:buChar char="§"/>
              <a:defRPr/>
            </a:pPr>
            <a:endParaRPr lang="en-US" sz="1400" dirty="0"/>
          </a:p>
          <a:p>
            <a:pPr marL="514350" indent="-280988">
              <a:buFont typeface="+mj-lt"/>
              <a:buAutoNum type="arabicPeriod"/>
              <a:defRPr/>
            </a:pPr>
            <a:r>
              <a:rPr lang="en-US" sz="2000" b="1" dirty="0"/>
              <a:t>Use a certified consolidator solution</a:t>
            </a:r>
          </a:p>
          <a:p>
            <a:pPr marL="914400" lvl="1" indent="-179388">
              <a:buClr>
                <a:srgbClr val="080800"/>
              </a:buClr>
              <a:buFont typeface="Wingdings" pitchFamily="2" charset="2"/>
              <a:buChar char="§"/>
              <a:defRPr/>
            </a:pPr>
            <a:r>
              <a:rPr lang="en-US" sz="1800" dirty="0">
                <a:solidFill>
                  <a:srgbClr val="000000"/>
                </a:solidFill>
              </a:rPr>
              <a:t>See list on next slide; latest are posted on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ribbs.usps.gov/evs</a:t>
            </a:r>
            <a:endParaRPr lang="en-US" sz="1800" dirty="0" smtClean="0"/>
          </a:p>
          <a:p>
            <a:pPr marL="914400" lvl="1" indent="-179388">
              <a:buClr>
                <a:srgbClr val="080800"/>
              </a:buClr>
              <a:buFont typeface="Wingdings" pitchFamily="2" charset="2"/>
              <a:buChar char="§"/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 marL="514350" indent="-280988">
              <a:buFont typeface="+mj-lt"/>
              <a:buAutoNum type="arabicPeriod"/>
              <a:defRPr/>
            </a:pPr>
            <a:r>
              <a:rPr lang="en-US" sz="2000" b="1" dirty="0"/>
              <a:t>Become an </a:t>
            </a:r>
            <a:r>
              <a:rPr lang="en-US" sz="2000" b="1" dirty="0" err="1"/>
              <a:t>eVS</a:t>
            </a:r>
            <a:r>
              <a:rPr lang="en-US" sz="2000" b="1" dirty="0"/>
              <a:t> mailer</a:t>
            </a:r>
          </a:p>
          <a:p>
            <a:pPr marL="914400" lvl="1" indent="-179388">
              <a:buFont typeface="Wingdings" pitchFamily="2" charset="2"/>
              <a:buChar char="§"/>
              <a:defRPr/>
            </a:pPr>
            <a:r>
              <a:rPr lang="en-US" sz="1800" dirty="0" smtClean="0"/>
              <a:t>Contact the </a:t>
            </a:r>
            <a:r>
              <a:rPr lang="en-US" sz="1800" dirty="0" err="1"/>
              <a:t>eVS</a:t>
            </a:r>
            <a:r>
              <a:rPr lang="en-US" sz="1800" dirty="0"/>
              <a:t> Help Desk at </a:t>
            </a:r>
            <a:r>
              <a:rPr lang="en-US" sz="1800" dirty="0">
                <a:hlinkClick r:id="rId4"/>
              </a:rPr>
              <a:t>evs@usps.gov</a:t>
            </a:r>
            <a:r>
              <a:rPr lang="en-US" sz="1800" dirty="0"/>
              <a:t> or 877-264-9693 (select option 3) for help signing up or for more </a:t>
            </a:r>
            <a:r>
              <a:rPr lang="en-US" sz="1800" dirty="0" smtClean="0"/>
              <a:t>information</a:t>
            </a:r>
          </a:p>
          <a:p>
            <a:pPr marL="514350" lvl="1" indent="-280988">
              <a:buClr>
                <a:schemeClr val="bg2"/>
              </a:buClr>
              <a:buFont typeface="+mj-lt"/>
              <a:buAutoNum type="arabicPeriod"/>
              <a:defRPr/>
            </a:pPr>
            <a:endParaRPr lang="en-US" sz="1600" b="1" dirty="0">
              <a:ea typeface="+mn-ea"/>
            </a:endParaRPr>
          </a:p>
          <a:p>
            <a:pPr marL="514350" indent="-280988">
              <a:buFont typeface="+mj-lt"/>
              <a:buAutoNum type="arabicPeriod"/>
              <a:defRPr/>
            </a:pPr>
            <a:r>
              <a:rPr lang="en-US" sz="2000" b="1" dirty="0"/>
              <a:t>Use the new USPS Postal Shipping Tool</a:t>
            </a:r>
          </a:p>
          <a:p>
            <a:pPr marL="914400" lvl="1" indent="-179388">
              <a:buFont typeface="Wingdings" pitchFamily="2" charset="2"/>
              <a:buChar char="§"/>
              <a:defRPr/>
            </a:pPr>
            <a:r>
              <a:rPr lang="en-US" sz="1800" b="1" i="1" u="sng" dirty="0"/>
              <a:t>Note</a:t>
            </a:r>
            <a:r>
              <a:rPr lang="en-US" sz="1800" dirty="0"/>
              <a:t>: Additional information is available at </a:t>
            </a:r>
            <a:r>
              <a:rPr lang="en-US" sz="1800" dirty="0">
                <a:hlinkClick r:id="rId5"/>
              </a:rPr>
              <a:t>https://gateway.usps.com </a:t>
            </a:r>
            <a:r>
              <a:rPr lang="en-US" sz="1800" dirty="0"/>
              <a:t>under “Shipping Services”</a:t>
            </a:r>
          </a:p>
          <a:p>
            <a:pPr marL="914400" lvl="1" indent="-514350">
              <a:buFont typeface="+mj-lt"/>
              <a:buAutoNum type="arabicPeriod"/>
              <a:defRPr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0B8A3-00FB-4545-A80D-88DE5E9C915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altLang="en-US" b="1" smtClean="0">
                <a:latin typeface="Arial" pitchFamily="34" charset="0"/>
                <a:cs typeface="Arial" pitchFamily="34" charset="0"/>
              </a:rPr>
              <a:t>Electronic Verification System (eVS)</a:t>
            </a:r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30725"/>
          </a:xfrm>
        </p:spPr>
        <p:txBody>
          <a:bodyPr/>
          <a:lstStyle/>
          <a:p>
            <a:r>
              <a:rPr lang="en-US" altLang="en-US" sz="2200" smtClean="0"/>
              <a:t>Enables parcel mailers to submit documentation and pay postage by transmitting electronic manifest files to the eVS database, which is part of the </a:t>
            </a:r>
            <a:r>
              <a:rPr lang="en-US" altLang="en-US" sz="2200" i="1" smtClean="0"/>
              <a:t>PostalOne!</a:t>
            </a:r>
            <a:r>
              <a:rPr lang="en-US" altLang="en-US" sz="2200" smtClean="0"/>
              <a:t> System</a:t>
            </a:r>
          </a:p>
          <a:p>
            <a:pPr lvl="2"/>
            <a:endParaRPr lang="en-US" altLang="en-US" sz="600" smtClean="0"/>
          </a:p>
          <a:p>
            <a:r>
              <a:rPr lang="en-US" altLang="en-US" sz="2200" smtClean="0"/>
              <a:t>The first option for meeting the new IMpb requirements is to electronically submit postage, manifest, and tracking information in one file via eVS</a:t>
            </a:r>
          </a:p>
          <a:p>
            <a:pPr lvl="1"/>
            <a:r>
              <a:rPr lang="en-US" altLang="en-US" sz="1800" smtClean="0"/>
              <a:t>Single file includes the Shipping Services File, destination delivery address or ZIP+4, and postage statement information </a:t>
            </a:r>
          </a:p>
          <a:p>
            <a:pPr lvl="1"/>
            <a:r>
              <a:rPr lang="en-US" altLang="en-US" sz="1800" smtClean="0"/>
              <a:t>Payment for postage is deducted from a centralized electronic postage payment account (a Centralized Account Processing System – CAPS account)</a:t>
            </a:r>
          </a:p>
          <a:p>
            <a:pPr lvl="3"/>
            <a:endParaRPr lang="en-US" altLang="en-US" sz="600" smtClean="0"/>
          </a:p>
          <a:p>
            <a:r>
              <a:rPr lang="en-US" altLang="en-US" sz="2200" smtClean="0"/>
              <a:t>Contact the eVS Help Desk at </a:t>
            </a:r>
            <a:r>
              <a:rPr lang="en-US" altLang="en-US" sz="2200" smtClean="0">
                <a:hlinkClick r:id="rId3"/>
              </a:rPr>
              <a:t>evs@usps.gov</a:t>
            </a:r>
            <a:r>
              <a:rPr lang="en-US" altLang="en-US" sz="2200" smtClean="0"/>
              <a:t> or 877-264-9693 (select option 3) for help signing up or for more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A4873-02FE-48A8-A4C5-6B7F9C008D3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b="1" smtClean="0">
                <a:latin typeface="Arial" pitchFamily="34" charset="0"/>
                <a:cs typeface="Arial" pitchFamily="34" charset="0"/>
              </a:rPr>
              <a:t>References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530725"/>
          </a:xfrm>
        </p:spPr>
        <p:txBody>
          <a:bodyPr/>
          <a:lstStyle/>
          <a:p>
            <a:r>
              <a:rPr lang="en-US" altLang="en-US" sz="1800" smtClean="0"/>
              <a:t>Package Information Sheet – Provides an overview of the new requirements and the list of certified solutions providers</a:t>
            </a:r>
          </a:p>
          <a:p>
            <a:pPr lvl="1"/>
            <a:r>
              <a:rPr lang="en-US" altLang="en-US" sz="1400" u="sng" smtClean="0">
                <a:hlinkClick r:id="rId3"/>
              </a:rPr>
              <a:t>https://ribbs.usps.gov/intelligentmail_package/documents/tech_guides/IMpbCertifiedSolutionsProviders.pdf</a:t>
            </a:r>
            <a:endParaRPr lang="en-US" altLang="en-US" sz="1400" u="sng" smtClean="0"/>
          </a:p>
          <a:p>
            <a:pPr lvl="1"/>
            <a:endParaRPr lang="en-US" altLang="en-US" sz="500" smtClean="0"/>
          </a:p>
          <a:p>
            <a:r>
              <a:rPr lang="en-US" altLang="en-US" sz="1800" smtClean="0"/>
              <a:t>RIBBS: Intelligent Mail Package Barcode (IMpb) page: </a:t>
            </a:r>
          </a:p>
          <a:p>
            <a:pPr lvl="1"/>
            <a:r>
              <a:rPr lang="en-US" altLang="en-US" sz="1400" i="1" u="sng" smtClean="0">
                <a:hlinkClick r:id="rId4"/>
              </a:rPr>
              <a:t>http://ribbs.usps.gov/index.cfm?page=intellmailpackage</a:t>
            </a:r>
            <a:r>
              <a:rPr lang="en-US" altLang="en-US" sz="1400" i="1" smtClean="0"/>
              <a:t> </a:t>
            </a:r>
          </a:p>
          <a:p>
            <a:pPr lvl="1"/>
            <a:endParaRPr lang="en-US" altLang="en-US" sz="500" smtClean="0"/>
          </a:p>
          <a:p>
            <a:r>
              <a:rPr lang="en-US" altLang="en-US" sz="1800" smtClean="0"/>
              <a:t>IMpb Frequently Asked Questions (FAQ):</a:t>
            </a:r>
          </a:p>
          <a:p>
            <a:pPr lvl="1"/>
            <a:r>
              <a:rPr lang="en-US" altLang="en-US" sz="1400" i="1" u="sng" smtClean="0">
                <a:hlinkClick r:id="rId5"/>
              </a:rPr>
              <a:t>https://ribbs.usps.gov/intelligentmail_package/documents/tech_guides/IMPB_FAQs.pdf</a:t>
            </a:r>
            <a:r>
              <a:rPr lang="en-US" altLang="en-US" sz="1400" i="1" smtClean="0"/>
              <a:t> </a:t>
            </a:r>
          </a:p>
          <a:p>
            <a:pPr lvl="1"/>
            <a:endParaRPr lang="en-US" altLang="en-US" sz="500" i="1" smtClean="0"/>
          </a:p>
          <a:p>
            <a:r>
              <a:rPr lang="en-US" altLang="en-US" sz="1800" smtClean="0"/>
              <a:t>Publication 199: IMpb Implementation Guide for Confirmation Services and eVS – provides implementation details regarding the Shipping Services File </a:t>
            </a:r>
          </a:p>
          <a:p>
            <a:pPr lvl="1"/>
            <a:r>
              <a:rPr lang="en-US" altLang="en-US" sz="1400" i="1" u="sng" smtClean="0">
                <a:hlinkClick r:id="rId6"/>
              </a:rPr>
              <a:t>https://ribbs.usps.gov/intelligentmail_package/documents/tech_guides/PUB199IMPBImpGuide.pdf</a:t>
            </a:r>
            <a:r>
              <a:rPr lang="en-US" altLang="en-US" sz="1400" i="1" smtClean="0"/>
              <a:t>  </a:t>
            </a:r>
          </a:p>
          <a:p>
            <a:pPr lvl="1"/>
            <a:endParaRPr lang="en-US" altLang="en-US" sz="500" smtClean="0"/>
          </a:p>
          <a:p>
            <a:r>
              <a:rPr lang="en-US" altLang="en-US" sz="1800" smtClean="0"/>
              <a:t>RIBBS: eVS (Electronic Verification System) page:</a:t>
            </a:r>
          </a:p>
          <a:p>
            <a:pPr lvl="1"/>
            <a:r>
              <a:rPr lang="en-US" altLang="en-US" sz="1400" i="1" u="sng" smtClean="0">
                <a:hlinkClick r:id="rId7"/>
              </a:rPr>
              <a:t>https://ribbs.usps.gov/evs</a:t>
            </a:r>
            <a:r>
              <a:rPr lang="en-US" altLang="en-US" sz="1400" i="1" smtClean="0"/>
              <a:t> </a:t>
            </a:r>
          </a:p>
          <a:p>
            <a:pPr lvl="1"/>
            <a:endParaRPr lang="en-US" altLang="en-US" sz="500" smtClean="0"/>
          </a:p>
          <a:p>
            <a:r>
              <a:rPr lang="en-US" altLang="en-US" sz="1800" smtClean="0"/>
              <a:t>eVS Help Desk – for assistance in eVS sign-up and questions</a:t>
            </a:r>
          </a:p>
          <a:p>
            <a:pPr lvl="1"/>
            <a:r>
              <a:rPr lang="en-US" altLang="en-US" sz="1400" smtClean="0"/>
              <a:t>email: </a:t>
            </a:r>
            <a:r>
              <a:rPr lang="en-US" altLang="en-US" sz="1400" u="sng" smtClean="0">
                <a:hlinkClick r:id="rId8"/>
              </a:rPr>
              <a:t>evs@usps.gov</a:t>
            </a:r>
            <a:r>
              <a:rPr lang="en-US" altLang="en-US" sz="1400" smtClean="0"/>
              <a:t>; phone: 877-264-9693, option 4</a:t>
            </a:r>
          </a:p>
          <a:p>
            <a:endParaRPr lang="en-US" altLang="en-US" sz="16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12BA49-EF05-4235-84C5-578A783DCC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1"/>
          <p:cNvSpPr>
            <a:spLocks noGrp="1"/>
          </p:cNvSpPr>
          <p:nvPr>
            <p:ph type="title"/>
          </p:nvPr>
        </p:nvSpPr>
        <p:spPr>
          <a:xfrm>
            <a:off x="1143000" y="715963"/>
            <a:ext cx="7086600" cy="884237"/>
          </a:xfrm>
        </p:spPr>
        <p:txBody>
          <a:bodyPr/>
          <a:lstStyle/>
          <a:p>
            <a:pPr algn="ctr"/>
            <a:r>
              <a:rPr altLang="en-US" b="1" dirty="0" smtClean="0">
                <a:latin typeface="Arial" pitchFamily="34" charset="0"/>
                <a:cs typeface="Arial" pitchFamily="34" charset="0"/>
              </a:rPr>
              <a:t>Other Ways to Mail Packages for Small Businesses</a:t>
            </a:r>
          </a:p>
        </p:txBody>
      </p:sp>
      <p:sp>
        <p:nvSpPr>
          <p:cNvPr id="82946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530725"/>
          </a:xfrm>
        </p:spPr>
        <p:txBody>
          <a:bodyPr/>
          <a:lstStyle/>
          <a:p>
            <a:r>
              <a:rPr lang="en-US" altLang="en-US" dirty="0" smtClean="0"/>
              <a:t>There are several other ways to mail packages</a:t>
            </a:r>
          </a:p>
          <a:p>
            <a:pPr lvl="1"/>
            <a:r>
              <a:rPr lang="en-US" altLang="en-US" dirty="0" smtClean="0"/>
              <a:t>Endicia.com</a:t>
            </a:r>
          </a:p>
          <a:p>
            <a:pPr lvl="1"/>
            <a:r>
              <a:rPr lang="en-US" altLang="en-US" dirty="0" smtClean="0"/>
              <a:t>Stamps.com</a:t>
            </a:r>
          </a:p>
          <a:p>
            <a:pPr lvl="1"/>
            <a:r>
              <a:rPr lang="en-US" altLang="en-US" dirty="0" smtClean="0"/>
              <a:t>Click ‘n Ship</a:t>
            </a:r>
          </a:p>
          <a:p>
            <a:pPr marL="514350" indent="-457200"/>
            <a:r>
              <a:rPr lang="en-US" altLang="en-US" dirty="0" smtClean="0"/>
              <a:t>Using any of these methods qualifies for Commercial Base Pricing</a:t>
            </a:r>
          </a:p>
          <a:p>
            <a:pPr marL="914400" lvl="1" indent="-457200"/>
            <a:r>
              <a:rPr lang="en-US" altLang="en-US" dirty="0" smtClean="0"/>
              <a:t>Commercial Based Prices are 10 to 15% than Retail Prices</a:t>
            </a:r>
          </a:p>
          <a:p>
            <a:pPr marL="514350" indent="-457200"/>
            <a:r>
              <a:rPr lang="en-US" altLang="en-US" dirty="0" smtClean="0"/>
              <a:t>Find out at usps.com</a:t>
            </a:r>
          </a:p>
          <a:p>
            <a:pPr lvl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104C5-E890-481D-9026-A81B65359F7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5" descr="C:\Users\IBM_ADMIN\AppData\Local\Microsoft\Windows\Temporary Internet Files\Content.IE5\QCD207K9\MP900448545[1]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7400" y="4244975"/>
            <a:ext cx="22098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731838"/>
          </a:xfrm>
        </p:spPr>
        <p:txBody>
          <a:bodyPr/>
          <a:lstStyle/>
          <a:p>
            <a:pPr algn="ctr">
              <a:lnSpc>
                <a:spcPts val="3400"/>
              </a:lnSpc>
            </a:pPr>
            <a:r>
              <a:rPr altLang="en-US" b="1" smtClean="0">
                <a:latin typeface="Arial" pitchFamily="34" charset="0"/>
                <a:cs typeface="Arial" pitchFamily="34" charset="0"/>
              </a:rPr>
              <a:t>Benefits of IMpb for Mailers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19400"/>
            <a:ext cx="8610600" cy="35814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200" b="1" dirty="0" smtClean="0"/>
              <a:t>Other </a:t>
            </a:r>
            <a:r>
              <a:rPr lang="en-US" sz="2200" b="1" dirty="0"/>
              <a:t>benefits of IMpb use include: </a:t>
            </a:r>
            <a:endParaRPr lang="en-US" sz="2200" b="1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sz="700" dirty="0"/>
          </a:p>
          <a:p>
            <a:pPr>
              <a:defRPr/>
            </a:pPr>
            <a:r>
              <a:rPr lang="en-US" sz="1800" b="1" dirty="0" smtClean="0"/>
              <a:t>The </a:t>
            </a:r>
            <a:r>
              <a:rPr lang="en-US" sz="1800" b="1" dirty="0"/>
              <a:t>best commercial prices with the largest discount available</a:t>
            </a:r>
          </a:p>
          <a:p>
            <a:pPr>
              <a:defRPr/>
            </a:pPr>
            <a:r>
              <a:rPr lang="en-US" sz="1800" b="1" dirty="0" smtClean="0"/>
              <a:t>Piece-level </a:t>
            </a:r>
            <a:r>
              <a:rPr lang="en-US" sz="1800" b="1" dirty="0"/>
              <a:t>tracking information at no additional charge for most products</a:t>
            </a:r>
          </a:p>
          <a:p>
            <a:pPr>
              <a:defRPr/>
            </a:pPr>
            <a:r>
              <a:rPr lang="en-US" sz="1800" b="1" dirty="0" smtClean="0"/>
              <a:t>Access </a:t>
            </a:r>
            <a:r>
              <a:rPr lang="en-US" sz="1800" b="1" dirty="0"/>
              <a:t>to new products, services, and enhanced features</a:t>
            </a:r>
          </a:p>
          <a:p>
            <a:pPr lvl="1">
              <a:buClr>
                <a:srgbClr val="101000"/>
              </a:buClr>
              <a:defRPr/>
            </a:pPr>
            <a:endParaRPr lang="en-US" sz="1400" dirty="0">
              <a:solidFill>
                <a:srgbClr val="000000"/>
              </a:solidFill>
            </a:endParaRPr>
          </a:p>
          <a:p>
            <a:pPr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63D9CF-A9D6-45A6-AA87-08C855A69E2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0513" y="1600200"/>
            <a:ext cx="8472487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101000"/>
              </a:buClr>
              <a:buSzPct val="75000"/>
              <a:defRPr/>
            </a:pPr>
            <a:r>
              <a:rPr lang="en-US" sz="2200" b="1" kern="0" dirty="0">
                <a:solidFill>
                  <a:srgbClr val="000000"/>
                </a:solidFill>
              </a:rPr>
              <a:t>The Intelligent Mail package barcode (IMpb) offers a number of benefits to mailers by providing piece-level visibility throughout USPS™ processing and delivery operations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731837"/>
          </a:xfrm>
        </p:spPr>
        <p:txBody>
          <a:bodyPr/>
          <a:lstStyle/>
          <a:p>
            <a:pPr algn="ctr"/>
            <a:r>
              <a:rPr lang="en-US" dirty="0" smtClean="0"/>
              <a:t>Retail vs. Commercial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r>
              <a:rPr lang="en-US" dirty="0" smtClean="0"/>
              <a:t>Medium Flat Rate Box</a:t>
            </a:r>
          </a:p>
          <a:p>
            <a:pPr lvl="1"/>
            <a:r>
              <a:rPr lang="en-US" dirty="0" smtClean="0"/>
              <a:t>Retail $12.65</a:t>
            </a:r>
          </a:p>
          <a:p>
            <a:pPr lvl="1"/>
            <a:r>
              <a:rPr lang="en-US" dirty="0" smtClean="0"/>
              <a:t>Commercial Base $11.30</a:t>
            </a:r>
          </a:p>
          <a:p>
            <a:pPr lvl="2"/>
            <a:r>
              <a:rPr lang="en-US" dirty="0" smtClean="0"/>
              <a:t>$1.35 or a .107% savings</a:t>
            </a:r>
          </a:p>
          <a:p>
            <a:r>
              <a:rPr lang="en-US" dirty="0" smtClean="0"/>
              <a:t>15 lb. package mailed to Zone 6</a:t>
            </a:r>
          </a:p>
          <a:p>
            <a:pPr lvl="1"/>
            <a:r>
              <a:rPr lang="en-US" dirty="0" smtClean="0"/>
              <a:t>Retail $39.40</a:t>
            </a:r>
          </a:p>
          <a:p>
            <a:pPr lvl="1"/>
            <a:r>
              <a:rPr lang="en-US" dirty="0" smtClean="0"/>
              <a:t>Commercial Base $33.66</a:t>
            </a:r>
          </a:p>
          <a:p>
            <a:pPr lvl="2"/>
            <a:r>
              <a:rPr lang="en-US" dirty="0" smtClean="0"/>
              <a:t>$5.74 or a .146% savings</a:t>
            </a:r>
          </a:p>
          <a:p>
            <a:r>
              <a:rPr lang="en-US" dirty="0" smtClean="0"/>
              <a:t>10 lb. package mailed to Zone 3</a:t>
            </a:r>
          </a:p>
          <a:p>
            <a:pPr lvl="1"/>
            <a:r>
              <a:rPr lang="en-US" dirty="0" smtClean="0"/>
              <a:t>Retail $12.75</a:t>
            </a:r>
          </a:p>
          <a:p>
            <a:pPr lvl="1"/>
            <a:r>
              <a:rPr lang="en-US" dirty="0" smtClean="0"/>
              <a:t>Commercial Base $ 8.49</a:t>
            </a:r>
          </a:p>
          <a:p>
            <a:pPr lvl="2"/>
            <a:r>
              <a:rPr lang="en-US" dirty="0" smtClean="0"/>
              <a:t>$4.26 or a .334% savings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EEECE-2375-419A-85ED-7481D821873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521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Try: Shipgooder.com	</a:t>
            </a:r>
          </a:p>
          <a:p>
            <a:pPr lvl="1"/>
            <a:r>
              <a:rPr lang="en-US" dirty="0" smtClean="0"/>
              <a:t>Gives rates from the big 3 delivery companies</a:t>
            </a:r>
          </a:p>
          <a:p>
            <a:pPr lvl="2"/>
            <a:r>
              <a:rPr lang="en-US" dirty="0" smtClean="0"/>
              <a:t>USPS</a:t>
            </a:r>
          </a:p>
          <a:p>
            <a:pPr lvl="2"/>
            <a:r>
              <a:rPr lang="en-US" dirty="0" err="1" smtClean="0"/>
              <a:t>FedEX</a:t>
            </a:r>
            <a:endParaRPr lang="en-US" dirty="0" smtClean="0"/>
          </a:p>
          <a:p>
            <a:pPr lvl="2"/>
            <a:r>
              <a:rPr lang="en-US" dirty="0" smtClean="0"/>
              <a:t>United Parcel Service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EEECE-2375-419A-85ED-7481D821873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91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altLang="en-US" b="1" smtClean="0">
                <a:latin typeface="Arial" pitchFamily="34" charset="0"/>
                <a:cs typeface="Arial" pitchFamily="34" charset="0"/>
              </a:rPr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BBDCA-7601-4C0A-9D92-A5A75C0F9E8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72707" name="AutoShape 2" descr="https://encrypted-tbn3.gstatic.com/images?q=tbn:ANd9GcQik3vVJkkkgumAvVExnI4RHC5BuHtxKzb_-jGgiuN4gQwwEqM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7270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5600" y="2327275"/>
            <a:ext cx="3586163" cy="358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altLang="en-US" b="1" smtClean="0">
                <a:latin typeface="Arial" pitchFamily="34" charset="0"/>
                <a:cs typeface="Arial" pitchFamily="34" charset="0"/>
              </a:rPr>
              <a:t>IMpb Requirements: </a:t>
            </a:r>
            <a:br>
              <a:rPr altLang="en-US" b="1" smtClean="0">
                <a:latin typeface="Arial" pitchFamily="34" charset="0"/>
                <a:cs typeface="Arial" pitchFamily="34" charset="0"/>
              </a:rPr>
            </a:br>
            <a:r>
              <a:rPr altLang="en-US" b="1" smtClean="0">
                <a:latin typeface="Arial" pitchFamily="34" charset="0"/>
                <a:cs typeface="Arial" pitchFamily="34" charset="0"/>
              </a:rPr>
              <a:t>Applicable Classes of Mail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D57DC-2D45-4E8F-B577-65042D7B140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1507" name="TextBox 5"/>
          <p:cNvSpPr txBox="1">
            <a:spLocks noChangeArrowheads="1"/>
          </p:cNvSpPr>
          <p:nvPr/>
        </p:nvSpPr>
        <p:spPr bwMode="auto">
          <a:xfrm>
            <a:off x="533400" y="1666875"/>
            <a:ext cx="8001000" cy="534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60425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17625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400">
                <a:cs typeface="Times New Roman" pitchFamily="18" charset="0"/>
              </a:rPr>
              <a:t>Effective January 2014, the Intelligent Mail package barcode (IMpb) requirements are changing for all parcels entered through commercial channels including, but not limited to: </a:t>
            </a:r>
          </a:p>
          <a:p>
            <a:endParaRPr lang="en-US" altLang="en-US" sz="1600">
              <a:cs typeface="Times New Roman" pitchFamily="18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en-US" sz="2000">
                <a:cs typeface="Times New Roman" pitchFamily="18" charset="0"/>
              </a:rPr>
              <a:t>Priority Mail Express</a:t>
            </a:r>
            <a:r>
              <a:rPr lang="en-US" altLang="en-US" sz="2000" baseline="30000">
                <a:cs typeface="Times New Roman" pitchFamily="18" charset="0"/>
              </a:rPr>
              <a:t>TM</a:t>
            </a:r>
            <a:r>
              <a:rPr lang="en-US" altLang="en-US" sz="2000">
                <a:cs typeface="Times New Roman" pitchFamily="18" charset="0"/>
              </a:rPr>
              <a:t>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en-US" sz="2000">
                <a:cs typeface="Times New Roman" pitchFamily="18" charset="0"/>
              </a:rPr>
              <a:t>Priority Mail</a:t>
            </a:r>
            <a:r>
              <a:rPr lang="en-US" altLang="en-US" sz="2000" baseline="30000">
                <a:cs typeface="Times New Roman" pitchFamily="18" charset="0"/>
              </a:rPr>
              <a:t>®</a:t>
            </a:r>
            <a:r>
              <a:rPr lang="en-US" altLang="en-US" sz="2000">
                <a:cs typeface="Times New Roman" pitchFamily="18" charset="0"/>
              </a:rPr>
              <a:t>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en-US" sz="2000">
                <a:cs typeface="Times New Roman" pitchFamily="18" charset="0"/>
              </a:rPr>
              <a:t>First-Class</a:t>
            </a:r>
            <a:r>
              <a:rPr lang="en-US" altLang="en-US" sz="2000" baseline="30000">
                <a:cs typeface="Times New Roman" pitchFamily="18" charset="0"/>
              </a:rPr>
              <a:t>TM</a:t>
            </a:r>
            <a:r>
              <a:rPr lang="en-US" altLang="en-US" sz="2000">
                <a:cs typeface="Times New Roman" pitchFamily="18" charset="0"/>
              </a:rPr>
              <a:t> Package Services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en-US" sz="2000">
                <a:cs typeface="Times New Roman" pitchFamily="18" charset="0"/>
              </a:rPr>
              <a:t>Parcel Select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en-US" sz="2000">
                <a:cs typeface="Times New Roman" pitchFamily="18" charset="0"/>
              </a:rPr>
              <a:t>Parcel Select Lightweight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en-US" sz="2000">
                <a:cs typeface="Times New Roman" pitchFamily="18" charset="0"/>
              </a:rPr>
              <a:t>Postage paid by:</a:t>
            </a:r>
          </a:p>
          <a:p>
            <a:pPr lvl="2">
              <a:lnSpc>
                <a:spcPct val="90000"/>
              </a:lnSpc>
              <a:buFont typeface="Arial" pitchFamily="34" charset="0"/>
              <a:buChar char="■"/>
            </a:pPr>
            <a:r>
              <a:rPr lang="en-US" altLang="en-US">
                <a:cs typeface="Times New Roman" pitchFamily="18" charset="0"/>
              </a:rPr>
              <a:t>Permit imprint</a:t>
            </a:r>
          </a:p>
          <a:p>
            <a:pPr lvl="2">
              <a:lnSpc>
                <a:spcPct val="90000"/>
              </a:lnSpc>
              <a:buFont typeface="Arial" pitchFamily="34" charset="0"/>
              <a:buChar char="■"/>
            </a:pPr>
            <a:r>
              <a:rPr lang="en-US" altLang="en-US">
                <a:cs typeface="Times New Roman" pitchFamily="18" charset="0"/>
              </a:rPr>
              <a:t>Postage meter</a:t>
            </a:r>
          </a:p>
          <a:p>
            <a:pPr lvl="2">
              <a:lnSpc>
                <a:spcPct val="90000"/>
              </a:lnSpc>
              <a:buFont typeface="Arial" pitchFamily="34" charset="0"/>
              <a:buChar char="■"/>
            </a:pPr>
            <a:r>
              <a:rPr lang="en-US" altLang="en-US">
                <a:cs typeface="Times New Roman" pitchFamily="18" charset="0"/>
              </a:rPr>
              <a:t>PC Postage</a:t>
            </a:r>
            <a:r>
              <a:rPr lang="en-US" altLang="en-US" baseline="30000">
                <a:cs typeface="Times New Roman" pitchFamily="18" charset="0"/>
              </a:rPr>
              <a:t>®</a:t>
            </a:r>
            <a:endParaRPr lang="en-US" altLang="en-US">
              <a:cs typeface="Times New Roman" pitchFamily="18" charset="0"/>
            </a:endParaRPr>
          </a:p>
          <a:p>
            <a:pPr lvl="2">
              <a:lnSpc>
                <a:spcPct val="90000"/>
              </a:lnSpc>
              <a:buFont typeface="Arial" pitchFamily="34" charset="0"/>
              <a:buChar char="■"/>
            </a:pPr>
            <a:r>
              <a:rPr lang="en-US" altLang="en-US">
                <a:cs typeface="Times New Roman" pitchFamily="18" charset="0"/>
              </a:rPr>
              <a:t>Precancelled stamps</a:t>
            </a:r>
          </a:p>
          <a:p>
            <a:pPr lvl="2">
              <a:lnSpc>
                <a:spcPct val="90000"/>
              </a:lnSpc>
              <a:buFont typeface="Arial" pitchFamily="34" charset="0"/>
              <a:buChar char="■"/>
            </a:pPr>
            <a:r>
              <a:rPr lang="en-US" altLang="en-US">
                <a:cs typeface="Times New Roman" pitchFamily="18" charset="0"/>
              </a:rPr>
              <a:t>Franked Mail or Official Mail Accounting System </a:t>
            </a:r>
            <a:r>
              <a:rPr lang="en-US" altLang="en-US" sz="1600">
                <a:cs typeface="Times New Roman" pitchFamily="18" charset="0"/>
              </a:rPr>
              <a:t/>
            </a:r>
            <a:br>
              <a:rPr lang="en-US" altLang="en-US" sz="1600">
                <a:cs typeface="Times New Roman" pitchFamily="18" charset="0"/>
              </a:rPr>
            </a:br>
            <a:endParaRPr lang="en-US" altLang="en-US" sz="1600">
              <a:cs typeface="Times New Roman" pitchFamily="18" charset="0"/>
            </a:endParaRPr>
          </a:p>
          <a:p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altLang="en-US" b="1" smtClean="0">
                <a:latin typeface="Arial" pitchFamily="34" charset="0"/>
                <a:cs typeface="Arial" pitchFamily="34" charset="0"/>
              </a:rPr>
              <a:t>IMpb Requirements </a:t>
            </a:r>
            <a:br>
              <a:rPr altLang="en-US" b="1" smtClean="0">
                <a:latin typeface="Arial" pitchFamily="34" charset="0"/>
                <a:cs typeface="Arial" pitchFamily="34" charset="0"/>
              </a:rPr>
            </a:br>
            <a:r>
              <a:rPr altLang="en-US" b="1" smtClean="0">
                <a:latin typeface="Arial" pitchFamily="34" charset="0"/>
                <a:cs typeface="Arial" pitchFamily="34" charset="0"/>
              </a:rPr>
              <a:t>Effective January 2014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EC384-A01A-4B89-9869-939976E3C34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71550" y="2794000"/>
          <a:ext cx="7200900" cy="375513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7200900"/>
              </a:tblGrid>
              <a:tr h="4205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Requirements Effective January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26, 2014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333892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12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512763" marR="0" lvl="0" indent="-34290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22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Use a </a:t>
                      </a:r>
                      <a:r>
                        <a:rPr lang="en-US" sz="22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unique</a:t>
                      </a:r>
                      <a:r>
                        <a:rPr lang="en-US" sz="22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Intelligent Mail package barcode (</a:t>
                      </a:r>
                      <a:r>
                        <a:rPr lang="en-US" sz="22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IMpb</a:t>
                      </a:r>
                      <a:r>
                        <a:rPr lang="en-US" sz="22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 on each </a:t>
                      </a:r>
                      <a:r>
                        <a:rPr lang="en-US" sz="22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mailpiece</a:t>
                      </a:r>
                      <a:r>
                        <a:rPr lang="en-US" sz="22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marL="911225" marR="0" lvl="0" indent="-28575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■"/>
                      </a:pPr>
                      <a:r>
                        <a:rPr lang="en-US" sz="18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Prepared in accordance with DMM 708.5.1</a:t>
                      </a:r>
                    </a:p>
                    <a:p>
                      <a:pPr marL="341313" marR="0" lvl="0" indent="-17145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1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1313" marR="0" lvl="0" indent="-17145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6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512763" marR="0" lvl="0" indent="-34290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22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Submit an electronic Shipping Services File (SSF), version 1.6 (or higher)</a:t>
                      </a:r>
                    </a:p>
                    <a:p>
                      <a:pPr marL="911225" marR="0" lvl="0" indent="-285750" algn="l" defTabSz="914400" rtl="0" eaLnBrk="1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■"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Include the correct destination delivery address or ZIP+4 Code in the SSF</a:t>
                      </a:r>
                    </a:p>
                    <a:p>
                      <a:pPr marL="0" marR="0" lvl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n-US" sz="11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17475" marR="0" lvl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n-US" sz="16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17475" marR="0" lvl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US" sz="12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Refer to SSF layout specifications in Publication 199 </a:t>
                      </a:r>
                      <a:r>
                        <a:rPr lang="en-US" sz="12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  <a:hlinkClick r:id="rId3"/>
                        </a:rPr>
                        <a:t>https://ribbs.usps.gov/intelligentmail_package/documents/tech_guides/PUB199IMPBImpGuide.pdf</a:t>
                      </a:r>
                      <a:endParaRPr lang="en-US" sz="12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63" name="TextBox 6"/>
          <p:cNvSpPr txBox="1">
            <a:spLocks noChangeArrowheads="1"/>
          </p:cNvSpPr>
          <p:nvPr/>
        </p:nvSpPr>
        <p:spPr bwMode="auto">
          <a:xfrm>
            <a:off x="533400" y="1666875"/>
            <a:ext cx="8001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400">
                <a:cs typeface="Times New Roman" pitchFamily="18" charset="0"/>
              </a:rPr>
              <a:t>To receive commercial rates, mailers must comply with the following requirements:</a:t>
            </a: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228600" y="715963"/>
            <a:ext cx="8915400" cy="731837"/>
          </a:xfrm>
        </p:spPr>
        <p:txBody>
          <a:bodyPr/>
          <a:lstStyle/>
          <a:p>
            <a:pPr algn="ctr"/>
            <a:r>
              <a:rPr altLang="en-US" b="1" smtClean="0">
                <a:latin typeface="Arial" pitchFamily="34" charset="0"/>
                <a:cs typeface="Arial" pitchFamily="34" charset="0"/>
              </a:rPr>
              <a:t>IMpb Requirement: Unique IMpb Barcode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530725"/>
          </a:xfrm>
        </p:spPr>
        <p:txBody>
          <a:bodyPr/>
          <a:lstStyle/>
          <a:p>
            <a:endParaRPr lang="en-US" altLang="en-US" sz="2000" smtClean="0"/>
          </a:p>
          <a:p>
            <a:r>
              <a:rPr lang="en-US" altLang="en-US" sz="2000" smtClean="0"/>
              <a:t>Requirement to use a unique IMpb barcode prepared in accordance with </a:t>
            </a:r>
            <a:r>
              <a:rPr lang="en-US" altLang="en-US" sz="2000" b="1" smtClean="0"/>
              <a:t>DMM 708.5.1 </a:t>
            </a:r>
            <a:r>
              <a:rPr lang="en-US" altLang="en-US" sz="2000" i="1" smtClean="0"/>
              <a:t>(Standards for Package and Extra Service Barcodes: Intelligent Mail Package Barcode)</a:t>
            </a:r>
          </a:p>
          <a:p>
            <a:endParaRPr lang="en-US" altLang="en-US" smtClean="0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" y="2957513"/>
            <a:ext cx="7381875" cy="2757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6324600"/>
            <a:ext cx="2133600" cy="457200"/>
          </a:xfrm>
        </p:spPr>
        <p:txBody>
          <a:bodyPr anchor="b"/>
          <a:lstStyle/>
          <a:p>
            <a:pPr>
              <a:defRPr/>
            </a:pPr>
            <a:fld id="{8CE1273C-6785-476B-8956-AB8A29223CD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5934075"/>
            <a:ext cx="86868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Arial" charset="0"/>
                <a:cs typeface="Arial" charset="0"/>
              </a:rPr>
              <a:t>The DMM can be accessed through Postal Explorer (pe.usps.gov). 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Arial" charset="0"/>
                <a:cs typeface="Arial" charset="0"/>
              </a:rPr>
              <a:t>Direct link to DMM section 708.5.1: </a:t>
            </a:r>
            <a:r>
              <a:rPr lang="en-US" sz="1600" dirty="0">
                <a:latin typeface="Arial" charset="0"/>
                <a:cs typeface="Arial" charset="0"/>
                <a:hlinkClick r:id="rId4"/>
              </a:rPr>
              <a:t>http://pe.usps.gov/text/dmm300/708.htm#1619562</a:t>
            </a:r>
            <a:endParaRPr lang="en-US" sz="160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5606" name="TextBox 6"/>
          <p:cNvSpPr txBox="1">
            <a:spLocks noChangeArrowheads="1"/>
          </p:cNvSpPr>
          <p:nvPr/>
        </p:nvSpPr>
        <p:spPr bwMode="auto">
          <a:xfrm>
            <a:off x="8205788" y="3124200"/>
            <a:ext cx="10144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600"/>
              <a:t>From DMM 708.5.1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7315200" y="3316288"/>
            <a:ext cx="838200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The </a:t>
            </a:r>
            <a:r>
              <a:rPr lang="en-US" sz="2400" dirty="0"/>
              <a:t>Shipping Services </a:t>
            </a:r>
            <a:r>
              <a:rPr lang="en-US" sz="2400" dirty="0" smtClean="0"/>
              <a:t>File (SSF) is required </a:t>
            </a:r>
            <a:r>
              <a:rPr lang="en-US" sz="2400" dirty="0"/>
              <a:t>for Intelligent Mail® Package barcode </a:t>
            </a:r>
            <a:r>
              <a:rPr lang="en-US" sz="2400" dirty="0" smtClean="0"/>
              <a:t>participation by </a:t>
            </a:r>
            <a:r>
              <a:rPr lang="en-US" sz="2400" dirty="0"/>
              <a:t>commercial and online package or Extra Service customers who communicate electronically with the </a:t>
            </a:r>
            <a:r>
              <a:rPr lang="en-US" sz="2400" dirty="0" smtClean="0"/>
              <a:t>USPS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1000" dirty="0" smtClean="0"/>
          </a:p>
          <a:p>
            <a:pPr>
              <a:defRPr/>
            </a:pPr>
            <a:r>
              <a:rPr lang="en-US" sz="2400" dirty="0" smtClean="0"/>
              <a:t>The SSF must contain:</a:t>
            </a:r>
          </a:p>
          <a:p>
            <a:pPr lvl="2">
              <a:spcBef>
                <a:spcPct val="0"/>
              </a:spcBef>
              <a:buFont typeface="Arial" panose="020B0604020202020204" pitchFamily="34" charset="0"/>
              <a:buChar char="■"/>
              <a:defRPr/>
            </a:pPr>
            <a:r>
              <a:rPr lang="en-US" dirty="0">
                <a:latin typeface="Arial" charset="0"/>
                <a:cs typeface="Arial" charset="0"/>
              </a:rPr>
              <a:t>Unique SSF Transaction ID (SSF TID)</a:t>
            </a:r>
          </a:p>
          <a:p>
            <a:pPr lvl="2">
              <a:spcBef>
                <a:spcPct val="0"/>
              </a:spcBef>
              <a:buFont typeface="Arial" panose="020B0604020202020204" pitchFamily="34" charset="0"/>
              <a:buChar char="■"/>
              <a:defRPr/>
            </a:pPr>
            <a:r>
              <a:rPr lang="en-US" dirty="0">
                <a:latin typeface="Arial" charset="0"/>
                <a:cs typeface="Arial" charset="0"/>
              </a:rPr>
              <a:t>Rate and Payment indicators</a:t>
            </a:r>
          </a:p>
          <a:p>
            <a:pPr lvl="2">
              <a:spcBef>
                <a:spcPct val="0"/>
              </a:spcBef>
              <a:buFont typeface="Arial" panose="020B0604020202020204" pitchFamily="34" charset="0"/>
              <a:buChar char="■"/>
              <a:defRPr/>
            </a:pPr>
            <a:r>
              <a:rPr lang="en-US" dirty="0">
                <a:latin typeface="Arial" charset="0"/>
                <a:cs typeface="Arial" charset="0"/>
              </a:rPr>
              <a:t>5-digit ZIP Code where permit is held</a:t>
            </a:r>
          </a:p>
          <a:p>
            <a:pPr lvl="2">
              <a:spcBef>
                <a:spcPct val="0"/>
              </a:spcBef>
              <a:buFont typeface="Arial" panose="020B0604020202020204" pitchFamily="34" charset="0"/>
              <a:buChar char="■"/>
              <a:defRPr/>
            </a:pPr>
            <a:r>
              <a:rPr lang="en-US" dirty="0">
                <a:latin typeface="Arial" charset="0"/>
                <a:cs typeface="Arial" charset="0"/>
              </a:rPr>
              <a:t>Class of Mail</a:t>
            </a:r>
          </a:p>
          <a:p>
            <a:pPr lvl="2">
              <a:spcBef>
                <a:spcPct val="0"/>
              </a:spcBef>
              <a:buFont typeface="Arial" panose="020B0604020202020204" pitchFamily="34" charset="0"/>
              <a:buChar char="■"/>
              <a:defRPr/>
            </a:pPr>
            <a:r>
              <a:rPr lang="en-US" dirty="0">
                <a:latin typeface="Arial" charset="0"/>
                <a:cs typeface="Arial" charset="0"/>
              </a:rPr>
              <a:t>Processing category</a:t>
            </a:r>
          </a:p>
          <a:p>
            <a:pPr lvl="2">
              <a:spcBef>
                <a:spcPct val="0"/>
              </a:spcBef>
              <a:buFont typeface="Arial" panose="020B0604020202020204" pitchFamily="34" charset="0"/>
              <a:buChar char="■"/>
              <a:defRPr/>
            </a:pPr>
            <a:r>
              <a:rPr lang="en-US" dirty="0">
                <a:latin typeface="Arial" charset="0"/>
                <a:cs typeface="Arial" charset="0"/>
              </a:rPr>
              <a:t>Total </a:t>
            </a:r>
            <a:r>
              <a:rPr lang="en-US" dirty="0" smtClean="0">
                <a:latin typeface="Arial" charset="0"/>
                <a:cs typeface="Arial" charset="0"/>
              </a:rPr>
              <a:t># of </a:t>
            </a:r>
            <a:r>
              <a:rPr lang="en-US" dirty="0" err="1" smtClean="0">
                <a:latin typeface="Arial" charset="0"/>
                <a:cs typeface="Arial" charset="0"/>
              </a:rPr>
              <a:t>Mailpieces</a:t>
            </a:r>
            <a:endParaRPr lang="en-US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58E625-EB41-4D11-B2BF-AEAFCBE28AE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altLang="en-US" b="1" smtClean="0">
                <a:latin typeface="Arial" pitchFamily="34" charset="0"/>
                <a:cs typeface="Arial" pitchFamily="34" charset="0"/>
              </a:rPr>
              <a:t>IMpb Requirement: </a:t>
            </a:r>
            <a:br>
              <a:rPr altLang="en-US" b="1" smtClean="0">
                <a:latin typeface="Arial" pitchFamily="34" charset="0"/>
                <a:cs typeface="Arial" pitchFamily="34" charset="0"/>
              </a:rPr>
            </a:br>
            <a:r>
              <a:rPr altLang="en-US" b="1" smtClean="0">
                <a:latin typeface="Arial" pitchFamily="34" charset="0"/>
                <a:cs typeface="Arial" pitchFamily="34" charset="0"/>
              </a:rPr>
              <a:t>Shipping Services File (SSF) </a:t>
            </a:r>
          </a:p>
        </p:txBody>
      </p:sp>
      <p:sp>
        <p:nvSpPr>
          <p:cNvPr id="31748" name="TextBox 1"/>
          <p:cNvSpPr txBox="1">
            <a:spLocks noChangeArrowheads="1"/>
          </p:cNvSpPr>
          <p:nvPr/>
        </p:nvSpPr>
        <p:spPr bwMode="auto">
          <a:xfrm>
            <a:off x="457200" y="6149975"/>
            <a:ext cx="83058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747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en-US" altLang="en-US" sz="1400">
                <a:cs typeface="Times New Roman" pitchFamily="18" charset="0"/>
              </a:rPr>
              <a:t>Refer to SSF layout specifications in Publication 199 </a:t>
            </a:r>
            <a:r>
              <a:rPr lang="en-US" altLang="en-US" sz="1400">
                <a:cs typeface="Times New Roman" pitchFamily="18" charset="0"/>
                <a:hlinkClick r:id="rId3"/>
              </a:rPr>
              <a:t>https://ribbs.usps.gov/intelligentmail_package/documents/tech_guides/PUB199IMPBImpGuide.pdf</a:t>
            </a:r>
            <a:endParaRPr lang="en-US" altLang="en-US" sz="140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mtClean="0"/>
              <a:t>Recipient delivery address or ZIP+4 is required</a:t>
            </a:r>
          </a:p>
          <a:p>
            <a:pPr>
              <a:buFont typeface="Wingdings" pitchFamily="2" charset="2"/>
              <a:buNone/>
            </a:pPr>
            <a:endParaRPr lang="en-US" altLang="en-US" sz="900" smtClean="0"/>
          </a:p>
          <a:p>
            <a:r>
              <a:rPr lang="en-US" altLang="en-US" sz="2400" smtClean="0"/>
              <a:t>Complete piece level delivery address information includes:</a:t>
            </a:r>
            <a:endParaRPr lang="en-US" altLang="en-US" smtClean="0"/>
          </a:p>
          <a:p>
            <a:pPr lvl="1"/>
            <a:r>
              <a:rPr lang="en-US" altLang="en-US" sz="2000" smtClean="0"/>
              <a:t>Addressee name (required when needed for the service)</a:t>
            </a:r>
          </a:p>
          <a:p>
            <a:pPr lvl="1"/>
            <a:r>
              <a:rPr lang="en-US" altLang="en-US" sz="2000" smtClean="0"/>
              <a:t>Private mail box designator and number</a:t>
            </a:r>
          </a:p>
          <a:p>
            <a:pPr lvl="1"/>
            <a:r>
              <a:rPr lang="en-US" altLang="en-US" sz="2000" smtClean="0"/>
              <a:t>Urbanization name</a:t>
            </a:r>
          </a:p>
          <a:p>
            <a:pPr lvl="1"/>
            <a:r>
              <a:rPr lang="en-US" altLang="en-US" sz="2000" smtClean="0"/>
              <a:t>Street number and name</a:t>
            </a:r>
          </a:p>
          <a:p>
            <a:pPr lvl="1"/>
            <a:r>
              <a:rPr lang="en-US" altLang="en-US" sz="2000" smtClean="0"/>
              <a:t>Secondary Address unit designation and number</a:t>
            </a:r>
          </a:p>
          <a:p>
            <a:pPr lvl="1"/>
            <a:r>
              <a:rPr lang="en-US" altLang="en-US" sz="2000" smtClean="0"/>
              <a:t>City and state</a:t>
            </a:r>
          </a:p>
          <a:p>
            <a:pPr lvl="1"/>
            <a:r>
              <a:rPr lang="en-US" altLang="en-US" sz="2000" smtClean="0"/>
              <a:t>Correct 5-digit ZIP Code or ZIP+4 Code </a:t>
            </a:r>
          </a:p>
          <a:p>
            <a:pPr lvl="1"/>
            <a:endParaRPr lang="en-US" altLang="en-US" sz="1400" smtClean="0"/>
          </a:p>
          <a:p>
            <a:pPr lvl="2"/>
            <a:endParaRPr lang="en-US" altLang="en-US" sz="600" smtClean="0"/>
          </a:p>
          <a:p>
            <a:pPr>
              <a:buFont typeface="Wingdings" pitchFamily="2" charset="2"/>
              <a:buNone/>
            </a:pPr>
            <a:r>
              <a:rPr lang="en-US" altLang="en-US" sz="1600" b="1" i="1" u="sng" smtClean="0"/>
              <a:t>Note</a:t>
            </a:r>
            <a:r>
              <a:rPr lang="en-US" altLang="en-US" sz="1600" i="1" smtClean="0"/>
              <a:t>: elements of a complete address are described in DMM 602.1.4.2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ECA6F2-2FBF-439C-A8B9-4AE6BC8BC47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37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altLang="en-US" b="1" smtClean="0">
                <a:latin typeface="Arial" pitchFamily="34" charset="0"/>
                <a:cs typeface="Arial" pitchFamily="34" charset="0"/>
              </a:rPr>
              <a:t>IMpb Requirement: </a:t>
            </a:r>
            <a:br>
              <a:rPr altLang="en-US" b="1" smtClean="0">
                <a:latin typeface="Arial" pitchFamily="34" charset="0"/>
                <a:cs typeface="Arial" pitchFamily="34" charset="0"/>
              </a:rPr>
            </a:br>
            <a:r>
              <a:rPr altLang="en-US" b="1" smtClean="0">
                <a:latin typeface="Arial" pitchFamily="34" charset="0"/>
                <a:cs typeface="Arial" pitchFamily="34" charset="0"/>
              </a:rPr>
              <a:t>Shipping Services File (SSF)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65275"/>
            <a:ext cx="8610600" cy="45307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000" dirty="0" smtClean="0"/>
              <a:t>Mailers must submit the </a:t>
            </a:r>
            <a:r>
              <a:rPr lang="en-US" sz="2400" dirty="0" smtClean="0"/>
              <a:t>electronic</a:t>
            </a:r>
            <a:r>
              <a:rPr lang="en-US" sz="2000" dirty="0" smtClean="0"/>
              <a:t> Shipping Services File (SSF) using one of two methods: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1100" dirty="0" smtClean="0"/>
          </a:p>
          <a:p>
            <a:pPr>
              <a:defRPr/>
            </a:pPr>
            <a:r>
              <a:rPr lang="en-US" sz="1800" b="1" u="sng" dirty="0" smtClean="0"/>
              <a:t>Option 1</a:t>
            </a:r>
            <a:r>
              <a:rPr lang="en-US" sz="1800" u="sng" dirty="0" smtClean="0"/>
              <a:t> </a:t>
            </a:r>
            <a:r>
              <a:rPr lang="en-US" sz="1800" b="1" u="sng" dirty="0" smtClean="0"/>
              <a:t>– </a:t>
            </a:r>
            <a:r>
              <a:rPr lang="en-US" sz="1800" b="1" u="sng" dirty="0" err="1" smtClean="0"/>
              <a:t>eVS</a:t>
            </a:r>
            <a:r>
              <a:rPr lang="en-US" sz="1800" b="1" dirty="0" smtClean="0"/>
              <a:t>: </a:t>
            </a:r>
            <a:r>
              <a:rPr lang="en-US" sz="1800" dirty="0" smtClean="0"/>
              <a:t>Electronically </a:t>
            </a:r>
            <a:r>
              <a:rPr lang="en-US" sz="1800" dirty="0"/>
              <a:t>submit a Shipping Services File with postage, manifest, and tracking information in </a:t>
            </a:r>
            <a:r>
              <a:rPr lang="en-US" sz="1800" u="sng" dirty="0"/>
              <a:t>one file</a:t>
            </a:r>
            <a:r>
              <a:rPr lang="en-US" sz="1800" dirty="0"/>
              <a:t> (through the </a:t>
            </a:r>
            <a:r>
              <a:rPr lang="en-US" sz="1800" dirty="0" smtClean="0"/>
              <a:t>electronic </a:t>
            </a:r>
            <a:r>
              <a:rPr lang="en-US" sz="1800" dirty="0"/>
              <a:t>Verification System - </a:t>
            </a:r>
            <a:r>
              <a:rPr lang="en-US" sz="1800" dirty="0" err="1"/>
              <a:t>eVS</a:t>
            </a:r>
            <a:r>
              <a:rPr lang="en-US" sz="1800" baseline="30000" dirty="0" smtClean="0"/>
              <a:t>®</a:t>
            </a:r>
            <a:r>
              <a:rPr lang="en-US" sz="1800" dirty="0" smtClean="0"/>
              <a:t>)</a:t>
            </a:r>
          </a:p>
          <a:p>
            <a:pPr lvl="1">
              <a:buClr>
                <a:srgbClr val="080800"/>
              </a:buClr>
              <a:defRPr/>
            </a:pPr>
            <a:r>
              <a:rPr lang="en-US" sz="1400" dirty="0">
                <a:solidFill>
                  <a:srgbClr val="000000"/>
                </a:solidFill>
              </a:rPr>
              <a:t>Submission </a:t>
            </a:r>
            <a:r>
              <a:rPr lang="en-US" sz="1400" dirty="0" smtClean="0">
                <a:solidFill>
                  <a:srgbClr val="000000"/>
                </a:solidFill>
              </a:rPr>
              <a:t> is </a:t>
            </a:r>
            <a:r>
              <a:rPr lang="en-US" sz="1400" dirty="0">
                <a:solidFill>
                  <a:srgbClr val="000000"/>
                </a:solidFill>
              </a:rPr>
              <a:t>one file and includes the Shipping Services File, ZIP+4 or destination delivery information, and postage statement information</a:t>
            </a:r>
          </a:p>
          <a:p>
            <a:pPr lvl="1">
              <a:buClr>
                <a:srgbClr val="080800"/>
              </a:buClr>
              <a:defRPr/>
            </a:pPr>
            <a:r>
              <a:rPr lang="en-US" sz="1400" dirty="0">
                <a:solidFill>
                  <a:srgbClr val="000000"/>
                </a:solidFill>
              </a:rPr>
              <a:t>Payment for postage is deducted from a centralized electronic postage payment account (a Centralized Account Processing System – CAPS account)</a:t>
            </a:r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800" b="1" u="sng" dirty="0" smtClean="0"/>
              <a:t>Option 2 – Postal Shipping Business Tool </a:t>
            </a:r>
            <a:r>
              <a:rPr lang="en-US" sz="1800" dirty="0"/>
              <a:t>:</a:t>
            </a:r>
            <a:r>
              <a:rPr lang="en-US" sz="1800" dirty="0" smtClean="0"/>
              <a:t> Electronically </a:t>
            </a:r>
            <a:r>
              <a:rPr lang="en-US" sz="1800" dirty="0"/>
              <a:t>submit a Shipping Services File </a:t>
            </a:r>
            <a:r>
              <a:rPr lang="en-US" sz="1800" dirty="0" smtClean="0"/>
              <a:t>through the Postal Shipping Business Tool plus </a:t>
            </a:r>
            <a:r>
              <a:rPr lang="en-US" sz="1800" dirty="0"/>
              <a:t>a separate Postage Statement (this option is referred to as a Manifest Mailing </a:t>
            </a:r>
            <a:r>
              <a:rPr lang="en-US" sz="1800" dirty="0" smtClean="0"/>
              <a:t>Solution)</a:t>
            </a:r>
          </a:p>
          <a:p>
            <a:pPr lvl="1"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Submission  includes </a:t>
            </a:r>
            <a:r>
              <a:rPr lang="en-US" sz="1400" dirty="0">
                <a:solidFill>
                  <a:srgbClr val="000000"/>
                </a:solidFill>
              </a:rPr>
              <a:t>the Shipping Services File, ZIP+4 or destination delivery </a:t>
            </a:r>
            <a:r>
              <a:rPr lang="en-US" sz="1400" dirty="0" smtClean="0">
                <a:solidFill>
                  <a:srgbClr val="000000"/>
                </a:solidFill>
              </a:rPr>
              <a:t>information</a:t>
            </a:r>
          </a:p>
          <a:p>
            <a:pPr lvl="1">
              <a:defRPr/>
            </a:pPr>
            <a:r>
              <a:rPr lang="en-US" sz="1400" dirty="0"/>
              <a:t>A hardcopy Postage </a:t>
            </a:r>
            <a:r>
              <a:rPr lang="en-US" sz="1400" dirty="0" smtClean="0"/>
              <a:t>Statement must be  </a:t>
            </a:r>
            <a:r>
              <a:rPr lang="en-US" sz="1400" dirty="0"/>
              <a:t>brought to the Business Mail Entry Unit (BMEU)</a:t>
            </a:r>
            <a:r>
              <a:rPr lang="en-US" sz="1400" i="1" dirty="0"/>
              <a:t> </a:t>
            </a:r>
            <a:r>
              <a:rPr lang="en-US" sz="1400" i="1" u="sng" dirty="0"/>
              <a:t>or</a:t>
            </a:r>
            <a:r>
              <a:rPr lang="en-US" sz="1400" dirty="0"/>
              <a:t> an electronic Postage Statement submitted through the Postal </a:t>
            </a:r>
            <a:r>
              <a:rPr lang="en-US" sz="1400" dirty="0" smtClean="0"/>
              <a:t>Wizard</a:t>
            </a:r>
            <a:endParaRPr lang="en-US" sz="1400" baseline="30000" dirty="0" smtClean="0"/>
          </a:p>
          <a:p>
            <a:pPr lvl="1">
              <a:defRPr/>
            </a:pPr>
            <a:r>
              <a:rPr lang="en-US" sz="1400" dirty="0"/>
              <a:t>Payment for postage is made through a local payment or trust account, or a CAPS account</a:t>
            </a:r>
          </a:p>
          <a:p>
            <a:pPr>
              <a:defRPr/>
            </a:pPr>
            <a:endParaRPr lang="en-US" sz="1800" b="1" dirty="0" smtClean="0"/>
          </a:p>
          <a:p>
            <a:pPr marL="457200" lvl="1" indent="0">
              <a:buFont typeface="Wingdings" pitchFamily="2" charset="2"/>
              <a:buNone/>
              <a:defRPr/>
            </a:pPr>
            <a:endParaRPr lang="en-US" dirty="0"/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2732B-BD69-4B21-A8AD-703F8684078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58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altLang="en-US" b="1" smtClean="0">
                <a:latin typeface="Arial" pitchFamily="34" charset="0"/>
                <a:cs typeface="Arial" pitchFamily="34" charset="0"/>
              </a:rPr>
              <a:t>IMpb Requirement: </a:t>
            </a:r>
            <a:br>
              <a:rPr altLang="en-US" b="1" smtClean="0">
                <a:latin typeface="Arial" pitchFamily="34" charset="0"/>
                <a:cs typeface="Arial" pitchFamily="34" charset="0"/>
              </a:rPr>
            </a:br>
            <a:r>
              <a:rPr altLang="en-US" b="1" smtClean="0">
                <a:latin typeface="Arial" pitchFamily="34" charset="0"/>
                <a:cs typeface="Arial" pitchFamily="34" charset="0"/>
              </a:rPr>
              <a:t>Shipping Services File (SSF)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28600" y="1565275"/>
            <a:ext cx="6934200" cy="4530725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Arial" charset="0"/>
                <a:cs typeface="Arial" charset="0"/>
              </a:rPr>
              <a:t>Mailers are required to transmit their SSF to </a:t>
            </a:r>
            <a:r>
              <a:rPr lang="en-US" sz="2400" dirty="0" smtClean="0">
                <a:latin typeface="Arial" charset="0"/>
                <a:cs typeface="Arial" charset="0"/>
              </a:rPr>
              <a:t>Product Tracking and Reporting (PTR) prior </a:t>
            </a:r>
            <a:r>
              <a:rPr lang="en-US" sz="2400" dirty="0">
                <a:latin typeface="Arial" charset="0"/>
                <a:cs typeface="Arial" charset="0"/>
              </a:rPr>
              <a:t>to the physical presentation of the </a:t>
            </a:r>
            <a:r>
              <a:rPr lang="en-US" sz="2400" dirty="0" smtClean="0">
                <a:latin typeface="Arial" charset="0"/>
                <a:cs typeface="Arial" charset="0"/>
              </a:rPr>
              <a:t>mailing</a:t>
            </a:r>
          </a:p>
          <a:p>
            <a:pPr>
              <a:defRPr/>
            </a:pPr>
            <a:endParaRPr lang="en-US" sz="600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Three types of verifications are performed on an </a:t>
            </a:r>
            <a:r>
              <a:rPr lang="en-US" sz="2400" dirty="0" err="1" smtClean="0">
                <a:latin typeface="Arial" charset="0"/>
                <a:cs typeface="Arial" charset="0"/>
              </a:rPr>
              <a:t>IMpb</a:t>
            </a:r>
            <a:r>
              <a:rPr lang="en-US" sz="2400" dirty="0" smtClean="0">
                <a:latin typeface="Arial" charset="0"/>
                <a:cs typeface="Arial" charset="0"/>
              </a:rPr>
              <a:t> mailing:</a:t>
            </a:r>
          </a:p>
          <a:p>
            <a:pPr lvl="1">
              <a:defRPr/>
            </a:pPr>
            <a:r>
              <a:rPr lang="en-US" sz="2000" b="1" dirty="0" err="1" smtClean="0">
                <a:latin typeface="Arial" charset="0"/>
                <a:cs typeface="Arial" charset="0"/>
              </a:rPr>
              <a:t>IMpb</a:t>
            </a:r>
            <a:r>
              <a:rPr lang="en-US" sz="2000" b="1" dirty="0" smtClean="0">
                <a:latin typeface="Arial" charset="0"/>
                <a:cs typeface="Arial" charset="0"/>
              </a:rPr>
              <a:t> Barcode Compliance Verification</a:t>
            </a:r>
          </a:p>
          <a:p>
            <a:pPr lvl="2"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Completed by the acceptance clerk when prompted by </a:t>
            </a:r>
            <a:r>
              <a:rPr lang="en-US" sz="1600" i="1" dirty="0" err="1" smtClean="0">
                <a:latin typeface="Arial" charset="0"/>
                <a:cs typeface="Arial" charset="0"/>
              </a:rPr>
              <a:t>PostalOne</a:t>
            </a:r>
            <a:r>
              <a:rPr lang="en-US" sz="1600" i="1" dirty="0" smtClean="0">
                <a:latin typeface="Arial" charset="0"/>
                <a:cs typeface="Arial" charset="0"/>
              </a:rPr>
              <a:t>!</a:t>
            </a:r>
          </a:p>
          <a:p>
            <a:pPr lvl="1">
              <a:defRPr/>
            </a:pPr>
            <a:r>
              <a:rPr lang="en-US" sz="2000" b="1" dirty="0" smtClean="0">
                <a:latin typeface="Arial" charset="0"/>
                <a:cs typeface="Arial" charset="0"/>
              </a:rPr>
              <a:t>Shipping Services File (SSF) Compliance Verification</a:t>
            </a:r>
          </a:p>
          <a:p>
            <a:pPr lvl="2">
              <a:defRPr/>
            </a:pPr>
            <a:r>
              <a:rPr lang="en-US" sz="1600" dirty="0">
                <a:latin typeface="Arial" charset="0"/>
                <a:cs typeface="Arial" charset="0"/>
              </a:rPr>
              <a:t>Compliance percentages are automatically verified by PTR and data sent to </a:t>
            </a:r>
            <a:r>
              <a:rPr lang="en-US" sz="1600" i="1" dirty="0" err="1">
                <a:latin typeface="Arial" charset="0"/>
                <a:cs typeface="Arial" charset="0"/>
              </a:rPr>
              <a:t>PostalOne</a:t>
            </a:r>
            <a:r>
              <a:rPr lang="en-US" sz="1600" i="1" dirty="0" smtClean="0">
                <a:latin typeface="Arial" charset="0"/>
                <a:cs typeface="Arial" charset="0"/>
              </a:rPr>
              <a:t>!</a:t>
            </a:r>
            <a:endParaRPr lang="en-US" sz="1600" dirty="0" smtClean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n-US" sz="2000" b="1" dirty="0" smtClean="0">
                <a:latin typeface="Arial" charset="0"/>
                <a:cs typeface="Arial" charset="0"/>
              </a:rPr>
              <a:t>Zip+4 Address Verification </a:t>
            </a:r>
          </a:p>
          <a:p>
            <a:pPr lvl="2"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Compliance percentages are automatically verified by PTR and data sent to </a:t>
            </a:r>
            <a:r>
              <a:rPr lang="en-US" sz="1600" i="1" dirty="0" err="1" smtClean="0">
                <a:latin typeface="Arial" charset="0"/>
                <a:cs typeface="Arial" charset="0"/>
              </a:rPr>
              <a:t>PostalOne</a:t>
            </a:r>
            <a:r>
              <a:rPr lang="en-US" sz="1600" i="1" dirty="0" smtClean="0">
                <a:latin typeface="Arial" charset="0"/>
                <a:cs typeface="Arial" charset="0"/>
              </a:rPr>
              <a:t>!</a:t>
            </a:r>
          </a:p>
          <a:p>
            <a:pPr>
              <a:defRPr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200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22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marL="457200" lvl="1" indent="0">
              <a:buFont typeface="Wingdings" pitchFamily="2" charset="2"/>
              <a:buNone/>
              <a:defRPr/>
            </a:pPr>
            <a:endParaRPr lang="en-US" sz="800" dirty="0" smtClean="0">
              <a:latin typeface="Arial" charset="0"/>
              <a:cs typeface="Arial" charset="0"/>
            </a:endParaRPr>
          </a:p>
        </p:txBody>
      </p:sp>
      <p:sp>
        <p:nvSpPr>
          <p:cNvPr id="3584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400800"/>
            <a:ext cx="2133600" cy="457200"/>
          </a:xfrm>
          <a:ln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327E34-9282-44C3-BB65-FE9CE388C9B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grpSp>
        <p:nvGrpSpPr>
          <p:cNvPr id="37891" name="Group 2"/>
          <p:cNvGrpSpPr>
            <a:grpSpLocks/>
          </p:cNvGrpSpPr>
          <p:nvPr/>
        </p:nvGrpSpPr>
        <p:grpSpPr bwMode="auto">
          <a:xfrm>
            <a:off x="7175500" y="2133600"/>
            <a:ext cx="1801813" cy="1652588"/>
            <a:chOff x="9170126" y="1571747"/>
            <a:chExt cx="3124200" cy="2426241"/>
          </a:xfrm>
        </p:grpSpPr>
        <p:pic>
          <p:nvPicPr>
            <p:cNvPr id="37895" name="Picture 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0126" y="1571747"/>
              <a:ext cx="3124200" cy="2426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896" name="Picture 2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9726" y="1868117"/>
              <a:ext cx="1861226" cy="1172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7892" name="AutoShape 4" descr="data:image/jpeg;base64,/9j/4AAQSkZJRgABAQAAAQABAAD/2wCEAAkGBhQSEA8QEBAQFRQUFBAUFBAVFRAUEA8UFBQVFRQQFBQXHCYeFxkkGRUUHzAgIycpLCwsFR8xNjAqNScrLykBCQoKDgwOFA8PFykcFBgpKSkpKSkpKSkpKSkpKSkpNSkpKSkpKSkpKTUpKSkpKSkvKSkpKSksKSkpKSkpKSk2Kf/AABEIAL4BCgMBIgACEQEDEQH/xAAcAAABBAMBAAAAAAAAAAAAAAAAAQQFBgIDBwj/xABSEAACAQIDAwgEBwoKCgMAAAABAgMAEQQSIQUxQQYHEyJRYXGRMoGhwRQjUnKSsdEkM0JTYnN1grLSFSU0Q3SToqPi8AgWVGNkZYOzwuEXRLT/xAAWAQEBAQAAAAAAAAAAAAAAAAAAAQL/xAAZEQEBAQEBAQAAAAAAAAAAAAAAEQFBMSH/2gAMAwEAAhEDEQA/AO4UUtFAlLRRQFFFFAUlLRQFFFFAUUUUBRRRQFFFFAUUUUBRRRQFFFFAUUVqmxaJ6bovzmUfXQbaKjZeUUC/zoPzQze0C1M5uWMQ9FZG77KB7Tf2UE9RVUk5cnhB5v8A4aw/17b/AGcfTP7tBbqKqP8Ar4fxA/rD+7SHl6f9nH9Z/goLfRVGxHOjHH6cca+M4B8stReJ584F3QM/zXPsugHtoOm0lQ3I/lMu0MImLSNo1dpVCMQWHRuUJuO9TU1QFFFFAUUUUBRRRQFFFITbWgWiqyOcbBcJvYa2ry8wh3S/V9tWFWGioIctcL+OXzT7ayHLLC/j0+kv21IJuioYcr8J/tMX0l+2sxyswh/+1D9NaCWoqMHKbCndiYfpCsxt/DndPH9IUEhRTIbZh/Gp51mNqRfjU86B1UPyu5SLgMHLjHQusZjBUGxPSSLGDex0BYHcd1SA2hH+MTzFUjnl2hG2xsfGksbSAYZ+jDqXyriYSWy3vbv76CJ/+bVkF4kgA/KksfKToz7K1S86rHfMq9yvhrfWT7a4xsfZiyopLMGs1zduDWGl6dScmRwnb/PrpCul4rnNi16SaYj5zOPIE0xHOXgh+G4/6cn7tc7fk5/vr/58K0nk43BwfX/6pCulHnOwX41/oSfZWDc5+C+XJ/Vv9lczPJ5+1fP/AA03m2bl3kHd7TakK6fNzn4QKCOlYncqqM3jqQBTPFc5Y/msOfF2A9i3+uuXoOtbsPvqUz7+7/N/r8qCz4nl1iX9Exp81bnzYn6qjMRtiaT05pG7sxC/RGlRwalzVRuz1reSsb1gxoPSPMsP4lwve+L/AP0y1eKovMpiFbYuFCkEo+KVh8ljiJXsf1WU+ur1UBRRSUC0UUUBRRRQFIw0NLRQeU9pbWeGRUTJY575gTqptwIpI+VE3+6+i371MeU7/dLDskxK+UlMVkrW6zixrypl4iPyb96tq8qX4on9r7arIkrIS0pFkblGx/AXzP2VgNuN+LU/rEe6oES1kJqtFh/h8/il+mf3aQ7dHGP+0PsqA6akMtKRPttxfxR81rTJtpPxb/3f21CNLWBlqUibh2krtYI4O+5yW8NGNKwznFd2zJz4ZcXeorZ7/GDwNTeDW7Yz9E4s+WIam6uIXYI+KXQ/h7s3yh2U+eAdjfSk+2qxh3IUanj29tbRMR+EfM1BOmJe/wCk321rYAbiw9dRHwp/lt5msPhTfLbzNKJSSW34T8eK+8U0lnuDv3qLm3Bh2U2+FN8o0hnJsCeI7O2lDVfT9Z+upA7wfUfd/nvqOT0/X76kr1FKDSg1jSg0GVYSAndWVJVHpHmV2T0Gx8Oc1zOzzn8nOQAvkoq9VWubVbbI2YP+GhPmt/fVlqBKKWigKKKKAooooCiiig8g8rdMXOOzE40eU7D3VFB6mOW4tjcX3YzHD+/eoMGrqY356VXrRelDUDjpKUyU3zUuagcCSjpK0Z6QPQbi9JmrXmpC1QPNnyfGDwNWbYurY79D472TtVSwbdb1GrZyY1OP/Q20fZM9XgpUI6o3ceIrK3h5itcO6szUUEGkpL0lAtC7xSUqbx4ig0p6fr99SN6jk9L1++n4oMqUVjSigypKKxdrAnuNB6u5vltsnZn9Ewp84lNWCoTkRGV2Zs1TvGDwgPiIUvU3QFJS2ooCiiigKKKKAooooPJfOPFl2jjhbT4XiT9J2Y+01WQatvOmttqbQH/EsfpRq3vqo1dTGV6W9YilvUVlelvWNF6IW9F6SiilvRekpCaDfhD1vUauPI3U7Q/Qu1P+69UvC+l6j7quvIVbnaX6E2r/AN16vEUaLdWRHdWEA0rMr3VFIRSUtJQFCHUeIoVSSAASTYADUkncAOJp/j9nCJcOwaQs63kVopI+ie46gLCzeI7O+wCLj9L1++n9MY/S9fvp7QLS0gpRQLWE3ot4H6qzrXN6LeB+qg9h7Djy4XDL2QwjyRRT6tOCW0cY7EQeQFbqAooooCiiigKKKKAooooPK/O8ltrbQ/PxnzgjPvqm2q888ifxvtD87hj54aH7apOWroxtRWWWjLUGNLS2otQY0tBFFAlIaWkoNmGOvqNX7m0TNJjR27G2kPOdhVBg3+qujc08d8TiV7dkY324j/3VFTTkDtAQpN8BxJR1DqwTMWUi4OUa7u6mE2xp09PDYhfnRSj61rvnNbzjJPhcNhpnCzpGkYViLThV6rITvbKNV36HhV8kljb041PqFQeOi3f9tANetsVsnBv6cS6+HvqDxfIDZj3Jw8V+3o47+YFB5ngfKyMRfKytbtsQbVI7Tw5VcOcrASJEyXyG6qCubqk6nMOA+zteN5rdlb8pX5plX2K1qr+0+bXZaqzLLi0IBN1KkaA7+kB09dIua45H6Xr99PRTKH0h409ohRS0lLQFYTeie/Tz0rOtuDjzSwr2yxDzdRQeyEFgB3CloooCiiigKKKKAooooCiiig81c90IG1sUflfBGP8AVIn/AI1RjDXTuevZEjbUd+imMbQ4ciRUcpdC9xnAIG4edUFY0bc/llb3ir6iNMVIY6k3wi8JF/WDj9kNWp8CdADG1+ySMexiD7Kio/JWJFPpcBIN8UniEYjzAtTJ2ANjoew6HyoMbUhFKTSVBjai1LRVCx766ZzQC+NxA/5TiPbKh99c0SuncyovtGcf8pf2vB9tBR4mtFH81PqBHh41dOR3OlLCMmMkEsAKjOzD4VEDpccZlG8/hWuddBVGLfFR/MX6qjZxeg9F4jHoz4iHEsgWTIYXJKF0aMDLDKLEyBw5spuLqeNzqO1jh8PB8LdulyICCpM0jhdQI1Fy/EgDQ1p5MbRKYDAdYgnD4UelYkmNQPEmxrnHOpj5FxoCyOB0EQ0JBAZpC1uy9hfttQTW3+c5YyVSIlgSCrMuYW4kJcDwJB7qoO2uWGIxIKu4VD/NoMqn5x3nwvaoa1FqBIvSFPbU1gXrDxp90dBrpayKUhFAlJHhWldIoxd5GVEW4GZ3YKoudBqRvpTUpyRF9o7NB44zBj+/joPWuEiKxxqTcqqqT2kAAmttFFAUUUUBRRRQFFFFAUUUUCMoO8A0wx3J/DzAibDQuDvDIhB8xUhRQU/G80mzJBb4IqfmmeL9giqvtXmCgYk4eaVBwVnv5sysa6xUdtrlDBhEMmIlVBa9iesfAUHDdr8yU+GSSf4QqxorMzkKejUC5YsGU2/VqrR7BxDX6DG4Wb8lZ87d10YG1dG5U8864iKfDYbC3jljkiaWZipZXXKSsa6jQneQdN1cLBuBfXSrUiyYjk7jEBL4JW4nqQM3jaI5jUZiMKUF5sK8dzoxE8Yv2DPcU1w2Plj0illTuR3Uew1KYDltiUZVfEOyXAbNlLFToTnIzXG/fwoI1VjO4yA+KOP/ABoOHHCQetWH1Xro8W1onI+E4XDzr2lesO8a2+qrfsrm42Vjh1InifKHyqxCsptZgFy33jQ6i9Pg4MYra3U+B18iK6fzHC+08R+i7ebYarLjP9HWA3MWKmX8k5co8wT7alObrmum2bjMTPJLE8bYZIEy5g5IKFiykWHoDjxqK4AX+LT5q/VTRq3r97XwH1U3FB3rki/3Fg/6Lhx/Yrm/Ov8Ay4fmYf2pa6HyTb7hwX9Hh9iiuec6f8uX8xD+3LQUu1FqytS2oMsGl5EHfUx0FRuzl+NSp0LVxDP4PQcFTwLWYFUR7bNqwc3PJ2STauBKIXEUySyEbo0S5zseAvYeNbuTnJqbHTiDDr2GSVgeigT5b9p32UasRwAJHoDkvyWhwEAhgBudZJWt0kz8Xc/UBoBoKgmKKKKiiiiigKK14jErGpeR1RRqWYhVHiToK5hyr59oISYsCnTvu6Y3GHU2NiuoaXW26wIOjGg6jJIFBZiABqWJAAHaSd1ULlFzzYPDsI4A2JcjQxsiwC/o3lY2IPagbca4ptrlxisaS2JnLW1SPrLEGBBASNRlFrek127zUPK9752BBKncLga3Hfv9laiVfcbzv4qbEwyN0Zw9nY4Vc8cZuSAZHuTIANeAJ4cK2S84UbafBZozcD4nGzxi++2UDQ24VzxZ7knNrZjxuWNxlGo4Xt3njuLiPDtl6Q3VFQdawOd9QqICwu3G4vYgkiqLLiOWz9KzZ8YY8oCQnaGJuSAWMudLFr6Ll0A76mOTW3YpnJnCwhQDmm2ltFWkJv1VzMVPfftFr8KVs7ZykKxzBFYXzmMTWYXLRoT2Dhp7a3u93CRlQFWzMRZ2Da7luM1t/W3GiOjvzhQbo5sfhcunTAjEQtqLAqdcp7QtzeoHlBg58eDIs8WNykM0mGYJNexAV8NKdABwDDfVOeWTo879cIwZTKAIAtyAVT5GpNuJsba0mez5+uZAFMbgmNIxY6BhZrk3sQeFBtbAsrFBfOP5tg0co/6bWJ9V6rstwxVx1hvDLZh4gi9W3ZkhfEJJIsWOdsyOkzHo7ldSXkIs4tZTqNR6pOPZ0ck+K6XpMNhoVFlaJ8dh45QAzBnkW6jKynKmuvDig54WHFR6iw+skeyssJs9pXCxpI2ouFBe1+0qNK69hcLHEpkiXYOIChiWQJhp8qkA2jZSSb249lSOI2lIMKMQcI8cbLmVzlWGx3XZc1r9wNSKqeH2MQAZSEUWuLjN4dg/zpVv5t9ptJtIRwqejihfO1uqt8qxp3d19+U9lRWCGz52DYzaoiU2+KSN4mPykM8l7jvVVPfXV+TMuz4oVjwMmGCb+q6lnJ3sxJuxPadazFWCkNAa+opaDxpPCVUKd40PiNKZpvqf2/DaSUdjyDyY1Apv9RoO28km+4MF+ZjH9laofOf/AC1fzEX7ctXvkgPuDBfm1/ZWqNznL92p/R4f25qqKZWYFIRWYqK37OX4xfXUyW1C91yezWwH1+VRWzh8YPXUnEblm7TYeC6W883nVxG21T3I7kfNtCbJH1YkI6bEEdWPjkX5UhH4PAG5tpd3yG5BybRfMSY8Mps81tXI3xxX0Ldp3DvOld52TsmLDQpBh4wkaCyqPMsSdWYm5JOpJJNBr2FsGHBwrBh0yqNSd7O3F3PFj2+6pCiiooooooCqhy45w48BaJF6XEsMyxXssam4EkrcBobAam3AXIt9cw5z+b6aaY7QwfXYqqzYc73CCyyRn5VrArxsLd4c227tfE46TpMXKXtqsY0hi3/e49w3nXVu0mmH8Fqd4p3HiVvle6MNCjDKwt407RL7q2yhpNioBfXsAFySW0CgDeSTa1WnYXNRJIA7NkItdSY2NyN2Vgb1bub3kkjk4uYXCnJCp+Vuef1Hqjssx7LPOWO3YsMTHFaSbjxSH5xG8/k7+22lKK5tTkzBh1C4nD4WQgfhpkfz1y8OFUjauysKSTDFPCfyGE8ZJ7iS1vWKdbTxjTMXkYsTxPDuA4VEyxDspQxkYjq5g4HiCPFTurVh8bYtfMFI0BvZurYELpYflb6fOzbicw7GAb69RWh4QdSpB/JY2+i1xQavhFlRBYHMCqoqBSwGlgbnfbQC5NuNPI4leRjIyjoh97ZmOUAEldbKCTplOoy0wbCWOYb+0gqQOAFiR2627KeYePpGCGcwhr5pGBck9gy9tzqd3fQSsuwWEOHEiOrSSJlSSLNh1UXzC8JZmRVsbHs1p7hYz0mIijkjkR0jvEmIjRGvvRIpvTHyiRpcAVqxeIbCiPI2FkAVshhzo65FvZmXKylrADU3NhTPavwvERLLiI2aGRouihXo5XDEaDP98uesbHgd9RUi/Kid8UrpGZjEXhnfEwqyQLdcy9IoFibN39TiK1bJlUpioUVJVbO6y9P8VFJJmyrFG+VWym7W36jXWmke1JMKpSGWSN2W5wo6SPOGspJU9Um3aL2BtWyPbhlXDrJDhpRF6MbxRkCyFMhEeUGwOgO4gHhQSeydsxYVIZopZsPFIoWZ54Y5zicoPQlRY/Kdzax0Gm+tGzI5Di8QyS4cIzZYnmfoVxYJucoymxBDHdbgKZ4vBxvM083Rvn6LJgFneNoSSsYfLICMtySdSAGPZS4rAFnbMuIaUCR4kaOOaCJGcBQzxsbMQACbEaG1t9BYYdszRxpN0UyK7hA0UiHrNJ0aaKwbU2O7cafx84k8TmM4mdGAzZZVJbLmy5vjAdL6Vz3HgR/eZBJI7OGkUSx9EyAAAI1t192tjm14U3G3ZukCwSyFrKjuzZwY1v1CzDcMxPrNqCc2xs1JrPCS0k0iBVBXLI8zgAKeF2Yd1VTaex5cNKUxEMkTaizra/g25vUTXSeZ7kn02Kjnt9z4Vs+Y/wA9Pl6gt3XDd2VO2u447ZUU65ZYo3HY6qw9tTRzDkLgi2BwWqgdDGbk21KjT2VQOdaG2OUdmHg/bmrux5vcEAwjw6RX3tDmhfxzRkG/rqt8peZeLE9dcROsoVUV5HaUWW5UNnJZh1jxvrvqK88MlJaurTf6P2LHo4rCt4rKn71aF5gccTrNhB3hpT7MlBznBNZga6Tzfc3b7QZZpQ0eEB1YaPiSDrHFxC9r+pdblbFya5gY45Fkxs5lANzAgyxP3MxGYjuFr11qGFUVURQqqAFUABVA0AAG4UGGDwaRRpFEioiAKqKAFVRuAArdRRQFFFFAUUUUBRRRQV/lJyFwuNB6aKz8JUsHB7TcEN+sDXNtr8yOIiJbBTo44KWeCQevroxv+StdpooOP43lzj8FhDhpdlyxMkapHiLM8QtYFy0YcXy3Nyd5HfVDw/KqN/TVr8WUrIuvE2Nx6xXpsioXa3IrBYnXEYPDuflFFDj9Ya1aODdNFJ6Ei+G4+2tE+CNrj2WrrGN5jNnvcxnExdyyl1HgJM1qisRzBR/zeNmHio9xpUcvfDHsrS0NdHm5isQPvePX1hxTV+ZbaA3YqE+IP20HPWSsCKv03NJtJQbHDSdwFj9dQmN5HY+P09nM3eiuR7KCtjTcSPAkU4j2nIpBuptuuq3H6ws3HtrZiosmk2EniPb1wP7Qpsgib0ZSPnjTzGlUSeG5TOpYkG7gB2BVywUEKPjATpc/hcTTfZMuHijeMKrZjf40So5NgLdJFmsNOzjTZtmvvUo4/JZT7KbSRsN6keo0EzisOsmQQBkN/jGjkjlsoBsoBs1723jdeo/Fr0QkCOYo1sdVkjmlNrmz2FzuG/WmLEcay/hiRPRkfuFyV+idKDdgtoYmQMqOyQdfMz2YPnJLHrbybk6du+pfkryUbFSrhsOtk0MkhH4PynP1Lx8Kd8k+SuM2kVzDJED1p2FhbsVRozcLDQcdd/deTPJaLCRCKFbDeznV5G4sx4mgcbB2KmGhjghWyIPWxOpY9pJ1qWZgqkk2ABJJ3ADeaVVtURjMV02I+CL6MYWTENraxN48ODuJa2ZhfRQNLPWVV7afK7Fxs9lh64vDGY3zqD6Oc5tdO4VF7N5xsZDL/GEEbwkAZsNG6yRG/psjO2dbXuAbi2gO6rE+MhO0pBIV6qAC+4GuUc6fKv8AjBMLh2yrePpHXeAx0Qdmmp8RWkd52btSLEIJIJFdTxB3dxG9T3HWnVUPmjwckeElkmZz0szNEGLG0SqqhrHddg57xY1fAayoooooCiiigKKKKAooooCiiigKKKKAooooCiiigKKKKAooooMXjB0YA9xANQu0uRGBxH37BwMflZArfSWxqcooOa7T5iME9zBJiIT3P0i+UgJt66qu0eYvHJ/JsXBKOyTpImA9WcE+Vd0ooPPqcx+OZgJHUDtUoff7qufJjmNw0DCTElpnHBj1PWBa9dPooNEGCRFCqqhQLBQAAB2ACt9qKKAqq7R6XB/CpIY2k6dzJnCsxViAAGCgmwAABtawFWqig894nDzPO0jToGYkkXbN9EC9RezObLG47GvIY5I4TJriZFaO6LZc0aPZmJA00t2mvTFFWhjg8FkREUWVFVVHYFFgPIU9ApaKgbT49UzAhuqFOgGoN9RrwsaxbGjOoF7XcHS98q30N9PKtsuEDMGN9ARbgbgjXzPnWMeCAyWLdXNY6XJbeTpQYLtJcgfK1iQF9C7E9mth67Vg+0L5Ojtds5JbcgT0r23+dZ/wctjcm5Ia/VFiNAbAW9lZtg9F6xBW9mGUHXeLWtb1cKBtNj2Cx2aM5iwLAMV03WAN6Vsa3SKl0sVQ3yucxYkG2unrrcMALLZmBUsQ3Vvdt/C3Gs/gvWzZ2vZQfR61u3Tv4UDeLHMzmMBbh3vv0RbDt9Ik0/puMEAcwJvmZr6fhb18KcUH/9k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en-US" altLang="en-US">
              <a:latin typeface="Verdana" pitchFamily="34" charset="0"/>
            </a:endParaRPr>
          </a:p>
        </p:txBody>
      </p:sp>
      <p:sp>
        <p:nvSpPr>
          <p:cNvPr id="378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altLang="en-US" b="1" smtClean="0">
                <a:latin typeface="Arial" pitchFamily="34" charset="0"/>
                <a:cs typeface="Arial" pitchFamily="34" charset="0"/>
              </a:rPr>
              <a:t>IMpb Requirement: </a:t>
            </a:r>
            <a:br>
              <a:rPr altLang="en-US" b="1" smtClean="0">
                <a:latin typeface="Arial" pitchFamily="34" charset="0"/>
                <a:cs typeface="Arial" pitchFamily="34" charset="0"/>
              </a:rPr>
            </a:br>
            <a:r>
              <a:rPr altLang="en-US" b="1" smtClean="0">
                <a:latin typeface="Arial" pitchFamily="34" charset="0"/>
                <a:cs typeface="Arial" pitchFamily="34" charset="0"/>
              </a:rPr>
              <a:t>Shipping Services File (SSF) Validation </a:t>
            </a:r>
          </a:p>
        </p:txBody>
      </p:sp>
      <p:sp>
        <p:nvSpPr>
          <p:cNvPr id="37894" name="TextBox 2"/>
          <p:cNvSpPr txBox="1">
            <a:spLocks noChangeArrowheads="1"/>
          </p:cNvSpPr>
          <p:nvPr/>
        </p:nvSpPr>
        <p:spPr bwMode="auto">
          <a:xfrm>
            <a:off x="6975475" y="3962400"/>
            <a:ext cx="2001838" cy="18161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400" i="1" u="sng"/>
              <a:t>Note</a:t>
            </a:r>
            <a:r>
              <a:rPr lang="en-US" altLang="en-US" sz="1400"/>
              <a:t>: For more information on SSF submissions, reference </a:t>
            </a:r>
            <a:r>
              <a:rPr lang="en-US" altLang="en-US" sz="1400">
                <a:hlinkClick r:id="rId5"/>
              </a:rPr>
              <a:t>Pub 199</a:t>
            </a:r>
            <a:r>
              <a:rPr lang="en-US" altLang="en-US" sz="1400"/>
              <a:t>: </a:t>
            </a:r>
            <a:r>
              <a:rPr lang="en-US" altLang="en-US" sz="1400" i="1"/>
              <a:t>The Implementation Guide to IMpb for Confirmation Services and eVS</a:t>
            </a:r>
            <a:r>
              <a:rPr lang="en-US" altLang="en-US" sz="1400" i="1" baseline="30000"/>
              <a:t>®</a:t>
            </a:r>
            <a:r>
              <a:rPr lang="en-US" altLang="en-US" sz="1400" i="1"/>
              <a:t> Mailers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080800"/>
      </a:dk2>
      <a:lt2>
        <a:srgbClr val="101000"/>
      </a:lt2>
      <a:accent1>
        <a:srgbClr val="080808"/>
      </a:accent1>
      <a:accent2>
        <a:srgbClr val="0C0C04"/>
      </a:accent2>
      <a:accent3>
        <a:srgbClr val="FFFFFF"/>
      </a:accent3>
      <a:accent4>
        <a:srgbClr val="000000"/>
      </a:accent4>
      <a:accent5>
        <a:srgbClr val="AAAAAA"/>
      </a:accent5>
      <a:accent6>
        <a:srgbClr val="0A0A03"/>
      </a:accent6>
      <a:hlink>
        <a:srgbClr val="080808"/>
      </a:hlink>
      <a:folHlink>
        <a:srgbClr val="080808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080800"/>
        </a:dk2>
        <a:lt2>
          <a:srgbClr val="101000"/>
        </a:lt2>
        <a:accent1>
          <a:srgbClr val="080808"/>
        </a:accent1>
        <a:accent2>
          <a:srgbClr val="0C0C04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0A0A03"/>
        </a:accent6>
        <a:hlink>
          <a:srgbClr val="080808"/>
        </a:hlink>
        <a:folHlink>
          <a:srgbClr val="0808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20280</TotalTime>
  <Words>1607</Words>
  <Application>Microsoft Office PowerPoint</Application>
  <PresentationFormat>On-screen Show (4:3)</PresentationFormat>
  <Paragraphs>238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Garamond</vt:lpstr>
      <vt:lpstr>Symbol</vt:lpstr>
      <vt:lpstr>Times New Roman</vt:lpstr>
      <vt:lpstr>Verdana</vt:lpstr>
      <vt:lpstr>Wingdings</vt:lpstr>
      <vt:lpstr>Level</vt:lpstr>
      <vt:lpstr>Agenda</vt:lpstr>
      <vt:lpstr>Benefits of IMpb for Mailers</vt:lpstr>
      <vt:lpstr>IMpb Requirements:  Applicable Classes of Mail</vt:lpstr>
      <vt:lpstr>IMpb Requirements  Effective January 2014</vt:lpstr>
      <vt:lpstr>IMpb Requirement: Unique IMpb Barcode</vt:lpstr>
      <vt:lpstr>IMpb Requirement:  Shipping Services File (SSF) </vt:lpstr>
      <vt:lpstr>IMpb Requirement:  Shipping Services File (SSF) </vt:lpstr>
      <vt:lpstr>IMpb Requirement:  Shipping Services File (SSF) </vt:lpstr>
      <vt:lpstr>IMpb Requirement:  Shipping Services File (SSF) Validation </vt:lpstr>
      <vt:lpstr>PowerPoint Presentation</vt:lpstr>
      <vt:lpstr>Postage Statement  Enhancement to support IMpb</vt:lpstr>
      <vt:lpstr>PowerPoint Presentation</vt:lpstr>
      <vt:lpstr>   Postal Wizard Enhancements </vt:lpstr>
      <vt:lpstr> Postal Wizard Enhancements  to support IMpb Compliance</vt:lpstr>
      <vt:lpstr> Postal Wizard Enhancements  to support IMpb Compliance</vt:lpstr>
      <vt:lpstr>Tools for Mailers</vt:lpstr>
      <vt:lpstr>Electronic Verification System (eVS)</vt:lpstr>
      <vt:lpstr>References</vt:lpstr>
      <vt:lpstr>Other Ways to Mail Packages for Small Businesses</vt:lpstr>
      <vt:lpstr>Retail vs. Commercial Base</vt:lpstr>
      <vt:lpstr>  </vt:lpstr>
      <vt:lpstr>Questions?</vt:lpstr>
    </vt:vector>
  </TitlesOfParts>
  <Company>US Postal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Enhancements to Part S: Extra Services &amp; Fees</dc:title>
  <dc:creator>Catelli, Anna L - Washington, DC - Contractor</dc:creator>
  <cp:lastModifiedBy>Ernie Brogdon</cp:lastModifiedBy>
  <cp:revision>399</cp:revision>
  <cp:lastPrinted>2014-01-22T19:36:53Z</cp:lastPrinted>
  <dcterms:created xsi:type="dcterms:W3CDTF">2013-11-14T21:35:45Z</dcterms:created>
  <dcterms:modified xsi:type="dcterms:W3CDTF">2015-05-03T22:56:08Z</dcterms:modified>
</cp:coreProperties>
</file>