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8" r:id="rId4"/>
    <p:sldMasterId id="2147483711" r:id="rId5"/>
  </p:sldMasterIdLst>
  <p:notesMasterIdLst>
    <p:notesMasterId r:id="rId28"/>
  </p:notesMasterIdLst>
  <p:handoutMasterIdLst>
    <p:handoutMasterId r:id="rId29"/>
  </p:handoutMasterIdLst>
  <p:sldIdLst>
    <p:sldId id="742" r:id="rId6"/>
    <p:sldId id="761" r:id="rId7"/>
    <p:sldId id="777" r:id="rId8"/>
    <p:sldId id="773" r:id="rId9"/>
    <p:sldId id="775" r:id="rId10"/>
    <p:sldId id="745" r:id="rId11"/>
    <p:sldId id="746" r:id="rId12"/>
    <p:sldId id="747" r:id="rId13"/>
    <p:sldId id="748" r:id="rId14"/>
    <p:sldId id="766" r:id="rId15"/>
    <p:sldId id="765" r:id="rId16"/>
    <p:sldId id="764" r:id="rId17"/>
    <p:sldId id="763" r:id="rId18"/>
    <p:sldId id="767" r:id="rId19"/>
    <p:sldId id="768" r:id="rId20"/>
    <p:sldId id="770" r:id="rId21"/>
    <p:sldId id="756" r:id="rId22"/>
    <p:sldId id="776" r:id="rId23"/>
    <p:sldId id="779" r:id="rId24"/>
    <p:sldId id="780" r:id="rId25"/>
    <p:sldId id="759" r:id="rId26"/>
    <p:sldId id="76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">
          <p15:clr>
            <a:srgbClr val="A4A3A4"/>
          </p15:clr>
        </p15:guide>
        <p15:guide id="2" pos="5607">
          <p15:clr>
            <a:srgbClr val="A4A3A4"/>
          </p15:clr>
        </p15:guide>
        <p15:guide id="3" orient="horz" pos="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F3F9FA"/>
    <a:srgbClr val="99CC00"/>
    <a:srgbClr val="0099FF"/>
    <a:srgbClr val="FFFF99"/>
    <a:srgbClr val="0066CC"/>
    <a:srgbClr val="0079A4"/>
    <a:srgbClr val="0099CC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66601" autoAdjust="0"/>
  </p:normalViewPr>
  <p:slideViewPr>
    <p:cSldViewPr snapToGrid="0" snapToObjects="1">
      <p:cViewPr varScale="1">
        <p:scale>
          <a:sx n="42" d="100"/>
          <a:sy n="42" d="100"/>
        </p:scale>
        <p:origin x="2236" y="36"/>
      </p:cViewPr>
      <p:guideLst>
        <p:guide orient="horz" pos="297"/>
        <p:guide pos="5607"/>
        <p:guide orient="horz" pos="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616" y="3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6A3343-8745-40AF-A939-B153CE417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5"/>
            <a:ext cx="56070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0B5016-E2AF-46F5-A1D3-72659FF1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84413E75-AF56-4B72-8004-04A885B35B7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960815" y="1"/>
            <a:ext cx="3049586" cy="4649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960815" y="8807453"/>
            <a:ext cx="3049586" cy="48894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229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2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046142" y="8831424"/>
            <a:ext cx="3095249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 eaLnBrk="1" hangingPunct="1"/>
            <a:fld id="{4749BF7D-BC92-4CA8-AAE5-6D7D9DDC0BAE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0673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046142" y="8831424"/>
            <a:ext cx="3095249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 eaLnBrk="1" hangingPunct="1"/>
            <a:fld id="{4749BF7D-BC92-4CA8-AAE5-6D7D9DDC0BAE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3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6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8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77E660A8-7523-4FF9-BBE4-2A62417AE0D2}" type="slidenum">
              <a:rPr lang="en-US" sz="1200" b="0" smtClean="0">
                <a:solidFill>
                  <a:srgbClr val="000000"/>
                </a:solidFill>
                <a:ea typeface="ヒラギノ角ゴ Pro W3" pitchFamily="1" charset="-128"/>
              </a:rPr>
              <a:pPr eaLnBrk="1" hangingPunct="1"/>
              <a:t>16</a:t>
            </a:fld>
            <a:endParaRPr lang="en-US" sz="1200" b="0" smtClean="0">
              <a:solidFill>
                <a:srgbClr val="000000"/>
              </a:solidFill>
              <a:ea typeface="ヒラギノ角ゴ Pro W3" pitchFamily="1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35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1A4A0ED-014B-4334-ADD2-2A88158DF37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C6B94059-C6C6-4AB3-BF65-7DD7886E5B3D}" type="slidenum">
              <a:rPr lang="en-US" sz="1200" b="0">
                <a:solidFill>
                  <a:schemeClr val="tx1"/>
                </a:solidFill>
              </a:rPr>
              <a:pPr algn="r" eaLnBrk="1" hangingPunct="1"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0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0C0E981-B3A2-4E72-BF3D-3DBC7AE2CB8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27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00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F5141BA5-C2EC-4A93-A961-B38E28A1735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2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C4F49-07CC-4769-A6B2-91877204599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22" tIns="46562" rIns="93122" bIns="46562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68350" indent="-293688" defTabSz="96678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85863" indent="-241300" defTabSz="96678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60525" indent="-238125" defTabSz="96678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32013" indent="-234950" defTabSz="966788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89213" indent="-23495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46413" indent="-23495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03613" indent="-23495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60813" indent="-23495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F9EA71CC-A4B4-45AB-A5F0-109A5C00CF91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1850" cy="34813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0C0E981-B3A2-4E72-BF3D-3DBC7AE2CB8D}" type="slidenum">
              <a:rPr lang="en-US" sz="1200" b="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777EFAD-DAA1-45F6-B234-E5CC566D63C9}" type="slidenum">
              <a:rPr lang="en-US" altLang="en-U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860EB1C3-F57A-4AD6-914D-1323EF8F84E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B5CC900C-4084-4698-82BC-4E2BAF957F32}" type="slidenum">
              <a:rPr lang="en-US" sz="1200" b="0">
                <a:solidFill>
                  <a:schemeClr val="tx1"/>
                </a:solidFill>
              </a:rPr>
              <a:pPr algn="r" eaLnBrk="1" hangingPunct="1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7DB13D14-1BA0-4569-8D98-E871E6614640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4E67B749-5DE4-4D72-BE8D-0596A274A45F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6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B14E0930-728D-45B2-A389-52B71A76B2C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3F5650A8-AF23-43EE-B13D-4542F7831F49}" type="slidenum">
              <a:rPr lang="en-US" sz="1200" b="0">
                <a:solidFill>
                  <a:schemeClr val="tx1"/>
                </a:solidFill>
              </a:rPr>
              <a:pPr algn="r" eaLnBrk="1" hangingPunct="1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474525" y="27305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Price Change 2019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5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stylePrice</a:t>
            </a:r>
            <a:r>
              <a:rPr lang="en-US" dirty="0" smtClean="0"/>
              <a:t> Change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5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4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stylePrice</a:t>
            </a:r>
            <a:r>
              <a:rPr lang="en-US" dirty="0" smtClean="0"/>
              <a:t> Change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9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99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1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stylePrice</a:t>
            </a:r>
            <a:r>
              <a:rPr lang="en-US" dirty="0" smtClean="0"/>
              <a:t> Change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7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6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29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673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171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7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3" y="1591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" y="1591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02" y="-1"/>
            <a:ext cx="6443738" cy="812801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US" smtClean="0"/>
              <a:t>Title in sentence case (Calibri Bold 24pt, White)</a:t>
            </a:r>
            <a:br>
              <a:rPr lang="en-US" smtClean="0"/>
            </a:br>
            <a:r>
              <a:rPr lang="en-US" sz="1143" b="0" smtClean="0"/>
              <a:t>Subtitle in sentence case (Calibri 16pt, White)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2" y="1508400"/>
            <a:ext cx="8434707" cy="473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0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stylePrice</a:t>
            </a:r>
            <a:r>
              <a:rPr lang="en-US" dirty="0" smtClean="0"/>
              <a:t> Change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1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7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5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3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9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9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92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25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312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76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3" y="1591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" y="1591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02" y="-1"/>
            <a:ext cx="6443738" cy="812801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US" smtClean="0"/>
              <a:t>Title in sentence case (Calibri Bold 24pt, White)</a:t>
            </a:r>
            <a:br>
              <a:rPr lang="en-US" smtClean="0"/>
            </a:br>
            <a:r>
              <a:rPr lang="en-US" sz="1143" b="0" smtClean="0"/>
              <a:t>Subtitle in sentence case (Calibri 16pt, White)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2" y="1508400"/>
            <a:ext cx="8434707" cy="473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stylePrice</a:t>
            </a:r>
            <a:r>
              <a:rPr lang="en-US" dirty="0" smtClean="0"/>
              <a:t> Change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9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8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26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4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4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12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757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659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474526" y="273050"/>
            <a:ext cx="2576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Arial"/>
              </a:rPr>
              <a:t>Price Change 2019</a:t>
            </a:r>
            <a:endParaRPr lang="en-US" sz="2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589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3" y="1591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" y="1591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02" y="-1"/>
            <a:ext cx="6443738" cy="812801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US" smtClean="0"/>
              <a:t>Title in sentence case (Calibri Bold 24pt, White)</a:t>
            </a:r>
            <a:br>
              <a:rPr lang="en-US" smtClean="0"/>
            </a:br>
            <a:r>
              <a:rPr lang="en-US" sz="1143" b="0" smtClean="0"/>
              <a:t>Subtitle in sentence case (Calibri 16pt, White)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2" y="1508400"/>
            <a:ext cx="8434707" cy="473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0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0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5" y="27305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Price Change 2019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5" y="27305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Price Change 2019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9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" y="-33507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0" y="6486525"/>
            <a:ext cx="7591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12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26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" y="-33507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75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1" y="6486525"/>
            <a:ext cx="7591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90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8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1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195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" y="-33507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75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1" y="6486525"/>
            <a:ext cx="7591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90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8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1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195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" y="-33507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75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1" y="6486525"/>
            <a:ext cx="7591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90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18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1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195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" y="-33507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75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1" y="6486525"/>
            <a:ext cx="7591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90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5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1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195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18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5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9238" y="855663"/>
            <a:ext cx="8636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4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Price Change 2019</a:t>
            </a:r>
          </a:p>
          <a:p>
            <a:pPr algn="ctr"/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smtClean="0">
                <a:solidFill>
                  <a:schemeClr val="accent2"/>
                </a:solidFill>
                <a:latin typeface="Arial Black" panose="020B0A04020102020204" pitchFamily="34" charset="0"/>
              </a:rPr>
              <a:t>January 2019</a:t>
            </a:r>
            <a:endParaRPr lang="en-US" dirty="0"/>
          </a:p>
          <a:p>
            <a:pPr algn="ctr"/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66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507999"/>
              </p:ext>
            </p:extLst>
          </p:nvPr>
        </p:nvGraphicFramePr>
        <p:xfrm>
          <a:off x="541176" y="1066800"/>
          <a:ext cx="8069425" cy="5257798"/>
        </p:xfrm>
        <a:graphic>
          <a:graphicData uri="http://schemas.openxmlformats.org/drawingml/2006/table">
            <a:tbl>
              <a:tblPr/>
              <a:tblGrid>
                <a:gridCol w="3586589"/>
                <a:gridCol w="1496168"/>
                <a:gridCol w="1598180"/>
                <a:gridCol w="1388488"/>
              </a:tblGrid>
              <a:tr h="980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USPS Marketing Mail 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 Prices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Letters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$0.251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$0.256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1.99%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Flats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$0.393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$0.405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3.05%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3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Carrier Route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(Flats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$0.295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$0.300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1.69%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Letters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$0.186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$0.190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2.15%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93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Flats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$0.219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$0.224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2.28%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EDDM-Retail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$0.178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$0.187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5.06%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10</a:t>
            </a:fld>
            <a:endParaRPr lang="en-US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582567" y="341426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40378"/>
              </p:ext>
            </p:extLst>
          </p:nvPr>
        </p:nvGraphicFramePr>
        <p:xfrm>
          <a:off x="533400" y="1066801"/>
          <a:ext cx="8091186" cy="5257800"/>
        </p:xfrm>
        <a:graphic>
          <a:graphicData uri="http://schemas.openxmlformats.org/drawingml/2006/table">
            <a:tbl>
              <a:tblPr/>
              <a:tblGrid>
                <a:gridCol w="3674928"/>
                <a:gridCol w="1398198"/>
                <a:gridCol w="1511873"/>
                <a:gridCol w="1506187"/>
              </a:tblGrid>
              <a:tr h="108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USPS Marketing Mail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Nonprofit Origin Prices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Letters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1.47%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1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Flats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$0.227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$0.231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1.76%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Carrier Route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(Flats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$0.213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$0.216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1.41%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34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Letters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$0.111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$0.111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22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Flats entered at Origin)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11</a:t>
            </a:fld>
            <a:endParaRPr lang="en-US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591359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79706"/>
              </p:ext>
            </p:extLst>
          </p:nvPr>
        </p:nvGraphicFramePr>
        <p:xfrm>
          <a:off x="499206" y="1066800"/>
          <a:ext cx="8345535" cy="541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77"/>
                <a:gridCol w="1111178"/>
                <a:gridCol w="1343996"/>
                <a:gridCol w="1490778"/>
                <a:gridCol w="1547006"/>
              </a:tblGrid>
              <a:tr h="76341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 Mail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Letters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Difference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Difference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Mixed Origin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$0.287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$0.291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1.39%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Origin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1.99%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DNDC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$0.227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$0.234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3.08%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DSCF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3.64%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 DSCF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$0.172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$0.184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6.98%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Origin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$0.186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$0.190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DNDC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$0.170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3.66%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808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DSCF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$0.158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4.43%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 bwMode="auto">
          <a:xfrm flipH="1">
            <a:off x="4477264" y="2609279"/>
            <a:ext cx="94736" cy="55976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4494362" y="3324108"/>
            <a:ext cx="77638" cy="537648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3260847" y="2609279"/>
            <a:ext cx="45719" cy="55976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flipH="1">
            <a:off x="3257372" y="3319906"/>
            <a:ext cx="45719" cy="541850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4907" y="2752012"/>
            <a:ext cx="61258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$0.024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8445" y="2794473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$0.022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1765" y="3473586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$0.006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4907" y="3454606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$0.007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1" name="Right Brace 20"/>
          <p:cNvSpPr/>
          <p:nvPr/>
        </p:nvSpPr>
        <p:spPr bwMode="auto">
          <a:xfrm flipH="1">
            <a:off x="3280813" y="4970584"/>
            <a:ext cx="71987" cy="55540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357" y="5109017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$0.022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3297857" y="5590248"/>
            <a:ext cx="54943" cy="612261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9454" y="5724067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$0.006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 flipH="1">
            <a:off x="4547385" y="4970584"/>
            <a:ext cx="45719" cy="55540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0331" y="5161184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$0.020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4533180" y="5682439"/>
            <a:ext cx="91843" cy="520070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0331" y="5818305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$0.005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12</a:t>
            </a:fld>
            <a:endParaRPr lang="en-US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82567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08600"/>
              </p:ext>
            </p:extLst>
          </p:nvPr>
        </p:nvGraphicFramePr>
        <p:xfrm>
          <a:off x="499206" y="1066800"/>
          <a:ext cx="8111393" cy="525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545"/>
                <a:gridCol w="1080003"/>
                <a:gridCol w="1306289"/>
                <a:gridCol w="1448953"/>
                <a:gridCol w="1503603"/>
              </a:tblGrid>
              <a:tr h="7419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 Mail Nonprofit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Letters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Difference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Difference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Mixed Origin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$0.172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$0.173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Origin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0.136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$0.138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1.47%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DNDC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3.57%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DSCF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$0.105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4.76%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 DSCF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$0.090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$0.099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10.00%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Origin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$0.111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DNDC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$0.089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$0.091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2.25%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DSCF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$0.083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$0.086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3.61%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 bwMode="auto">
          <a:xfrm flipH="1">
            <a:off x="4406770" y="2578426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4418162" y="3200399"/>
            <a:ext cx="66246" cy="543809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3219853" y="2587757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flipH="1">
            <a:off x="3219853" y="3228393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685505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$0.024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3764" y="2702874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$0.022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332265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$0.006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647" y="3327482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$0.007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1" name="Right Brace 20"/>
          <p:cNvSpPr/>
          <p:nvPr/>
        </p:nvSpPr>
        <p:spPr bwMode="auto">
          <a:xfrm flipH="1">
            <a:off x="3246907" y="4886748"/>
            <a:ext cx="50584" cy="61245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562" y="5063457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$0.022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3219853" y="5674677"/>
            <a:ext cx="77638" cy="625844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5728473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$0.006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 flipH="1">
            <a:off x="4449928" y="4886748"/>
            <a:ext cx="45871" cy="599536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5941" y="506345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50"/>
                </a:solidFill>
              </a:rPr>
              <a:t>$0.020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4445589" y="5587118"/>
            <a:ext cx="77638" cy="685984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8534" y="5740971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B0F0"/>
                </a:solidFill>
              </a:rPr>
              <a:t>$0.005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 bwMode="auto">
          <a:xfrm>
            <a:off x="762000" y="283538"/>
            <a:ext cx="8229600" cy="6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buNone/>
            </a:pPr>
            <a:r>
              <a:rPr lang="en-US" kern="0" dirty="0" smtClean="0">
                <a:solidFill>
                  <a:srgbClr val="FFFFFF"/>
                </a:solidFill>
              </a:rPr>
              <a:t>2019 Price Change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fld id="{AC8C5E80-BC7E-4B67-BBB4-E8B43F4E9F72}" type="slidenum">
              <a:rPr lang="en-US" altLang="en-US" sz="1000" smtClean="0"/>
              <a:pPr>
                <a:buNone/>
              </a:pPr>
              <a:t>13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53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16143"/>
              </p:ext>
            </p:extLst>
          </p:nvPr>
        </p:nvGraphicFramePr>
        <p:xfrm>
          <a:off x="533400" y="1066800"/>
          <a:ext cx="811276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48"/>
                <a:gridCol w="1275622"/>
                <a:gridCol w="1224328"/>
                <a:gridCol w="1375962"/>
                <a:gridCol w="1422400"/>
              </a:tblGrid>
              <a:tr h="8383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 Mail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 Flats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Difference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Difference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DSCF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3.53%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C-R Basic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DSCF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$0.262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1.95%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C-R on 5-Digit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DSCF Pallets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$0.238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$0.241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1.26%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C-R on 5-Digit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DDU Pallets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$0.227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2.20%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 DSCF (125 pieces)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$0.194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$0.205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5.67%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HD+ DSCF (300 pieces)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$0.173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$0.187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8.09%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DSCF (90%)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$0.179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8.48%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DDU (90%)</a:t>
                      </a:r>
                      <a:endParaRPr 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$0.156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$0.161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3.21%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ight Brace 20"/>
          <p:cNvSpPr/>
          <p:nvPr/>
        </p:nvSpPr>
        <p:spPr bwMode="auto">
          <a:xfrm>
            <a:off x="4343400" y="2766188"/>
            <a:ext cx="97383" cy="434212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9019" y="2833184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$0.019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4698381" y="3339801"/>
            <a:ext cx="132364" cy="4701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6496" y="3444095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$0.009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" name="Right Brace 27"/>
          <p:cNvSpPr/>
          <p:nvPr/>
        </p:nvSpPr>
        <p:spPr bwMode="auto">
          <a:xfrm flipH="1">
            <a:off x="3472091" y="3339801"/>
            <a:ext cx="94642" cy="4701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3462524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$0.011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5694180" y="2193254"/>
            <a:ext cx="45719" cy="473746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6106" y="2296895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</a:rPr>
              <a:t>$0.090</a:t>
            </a:r>
          </a:p>
        </p:txBody>
      </p:sp>
      <p:sp>
        <p:nvSpPr>
          <p:cNvPr id="32" name="Right Brace 31"/>
          <p:cNvSpPr/>
          <p:nvPr/>
        </p:nvSpPr>
        <p:spPr bwMode="auto">
          <a:xfrm>
            <a:off x="5685229" y="2785733"/>
            <a:ext cx="81753" cy="41466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9899" y="2872034"/>
            <a:ext cx="61587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$0.021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4343400" y="2133599"/>
            <a:ext cx="97383" cy="5671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8901" y="2269912"/>
            <a:ext cx="67599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0070C0"/>
                </a:solidFill>
              </a:rPr>
              <a:t>$0.083</a:t>
            </a:r>
          </a:p>
          <a:p>
            <a:endParaRPr lang="en-US" sz="1100" dirty="0" smtClean="0">
              <a:solidFill>
                <a:srgbClr val="0070C0"/>
              </a:solidFill>
            </a:endParaRPr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14</a:t>
            </a:fld>
            <a:endParaRPr lang="en-US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91359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67263"/>
              </p:ext>
            </p:extLst>
          </p:nvPr>
        </p:nvGraphicFramePr>
        <p:xfrm>
          <a:off x="511637" y="1066800"/>
          <a:ext cx="8098964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883"/>
                <a:gridCol w="1346661"/>
                <a:gridCol w="1213107"/>
                <a:gridCol w="1357195"/>
                <a:gridCol w="1221118"/>
              </a:tblGrid>
              <a:tr h="8616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eting Mail Pound-Rate Flats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Rev/Pc – 8 oz. Auto Flats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Rev/Pc*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Rev/Pc*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83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5-Digit DSCF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$0.511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$0.525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$0.014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2.84%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312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C-R Basic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DSCF 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$0.393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1.65%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78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C-R on 5-Digit DSCF Pallets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$0.374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$0.379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78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C-R on 5-Digit DDU Pallets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$0.352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$0.360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2.13%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511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 DSCF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$0.293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$0.311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$0.018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6.32%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931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HD+ DSCF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$0.272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$0.293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$0.021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7.92%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816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DSCF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$0.264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$0.285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$0.021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8.16%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678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Saturation DDU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$0.246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$0.251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2.04%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436" y="6172200"/>
            <a:ext cx="756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*R</a:t>
            </a: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ounded to 3 decimal points.</a:t>
            </a:r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15</a:t>
            </a:fld>
            <a:endParaRPr lang="en-US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582567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066"/>
                </a:solidFill>
                <a:latin typeface="Arial" charset="0"/>
              </a:defRPr>
            </a:lvl1pPr>
            <a:lvl2pPr marL="557213" indent="-214313" eaLnBrk="0" hangingPunct="0">
              <a:defRPr sz="1200" b="1">
                <a:solidFill>
                  <a:srgbClr val="000066"/>
                </a:solidFill>
                <a:latin typeface="Arial" charset="0"/>
              </a:defRPr>
            </a:lvl2pPr>
            <a:lvl3pPr marL="857250" indent="-17145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3pPr>
            <a:lvl4pPr marL="1200150" indent="-17145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4pPr>
            <a:lvl5pPr marL="1543050" indent="-171450" eaLnBrk="0" hangingPunct="0">
              <a:defRPr sz="1200" b="1">
                <a:solidFill>
                  <a:srgbClr val="000066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4BEE089-D362-4F1F-BDA3-D0FBA80DE54E}" type="slidenum">
              <a:rPr lang="en-US" sz="750">
                <a:solidFill>
                  <a:srgbClr val="989A99"/>
                </a:solidFill>
              </a:rPr>
              <a:pPr/>
              <a:t>16</a:t>
            </a:fld>
            <a:endParaRPr lang="en-US" sz="750">
              <a:solidFill>
                <a:srgbClr val="989A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35546"/>
              </p:ext>
            </p:extLst>
          </p:nvPr>
        </p:nvGraphicFramePr>
        <p:xfrm>
          <a:off x="931025" y="1413163"/>
          <a:ext cx="7336675" cy="1668768"/>
        </p:xfrm>
        <a:graphic>
          <a:graphicData uri="http://schemas.openxmlformats.org/drawingml/2006/table">
            <a:tbl>
              <a:tblPr/>
              <a:tblGrid>
                <a:gridCol w="5044100"/>
                <a:gridCol w="2292575"/>
              </a:tblGrid>
              <a:tr h="63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Periodicals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Outside County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2.54%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411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Inside County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2.02%</a:t>
                      </a:r>
                    </a:p>
                  </a:txBody>
                  <a:tcPr marL="68579" marR="68579" marT="34288" marB="34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025" y="3322436"/>
            <a:ext cx="655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Most larger-circulation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publications will pay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2% to 3%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more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postage.  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Postage for larger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Nonprofit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publications will increase 1.3%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2.8%.  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maller-circulation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publications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 see above-average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increases due to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less presorting, lighter-weight pieces,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a higher percentage of </a:t>
            </a:r>
            <a:r>
              <a:rPr 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nonmachinable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pieces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2567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DD977BB3-CEA7-4651-9F4D-89F887CC9FC8}" type="slidenum">
              <a:rPr lang="en-US" sz="1000" smtClean="0">
                <a:solidFill>
                  <a:srgbClr val="989A99"/>
                </a:solidFill>
              </a:rPr>
              <a:pPr/>
              <a:t>17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5506" y="1067010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- 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2.5%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7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8046"/>
              </p:ext>
            </p:extLst>
          </p:nvPr>
        </p:nvGraphicFramePr>
        <p:xfrm>
          <a:off x="547067" y="1717040"/>
          <a:ext cx="8031163" cy="4504377"/>
        </p:xfrm>
        <a:graphic>
          <a:graphicData uri="http://schemas.openxmlformats.org/drawingml/2006/table">
            <a:tbl>
              <a:tblPr/>
              <a:tblGrid>
                <a:gridCol w="4766136"/>
                <a:gridCol w="3265027"/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Media Mail and Library 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Bound Printed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	Flats – 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DSCF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DDU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	Parcels – 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Basic Presort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1.51%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Basic Presort DSCF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Basic Presort DDU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5505" y="6567100"/>
            <a:ext cx="842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1359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97FE3-C4F0-4C81-8FEA-48A0D7B584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34486"/>
              </p:ext>
            </p:extLst>
          </p:nvPr>
        </p:nvGraphicFramePr>
        <p:xfrm>
          <a:off x="232952" y="2241640"/>
          <a:ext cx="8537606" cy="287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754"/>
                <a:gridCol w="193685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Percent Change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PO Boxes™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Certified Mail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®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1.5%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Return Receipt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Certificate of Mailing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Address Correction Service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1.5%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All Other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2.8%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0936" y="1352130"/>
            <a:ext cx="6477000" cy="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Services -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overall increase</a:t>
            </a:r>
            <a:endParaRPr lang="en-US" sz="32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62000" y="283538"/>
            <a:ext cx="8229600" cy="6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buNone/>
            </a:pPr>
            <a:r>
              <a:rPr lang="en-US" kern="0" dirty="0" smtClean="0">
                <a:solidFill>
                  <a:srgbClr val="FFFFFF"/>
                </a:solidFill>
              </a:rPr>
              <a:t>2019 Price Change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13288"/>
              </p:ext>
            </p:extLst>
          </p:nvPr>
        </p:nvGraphicFramePr>
        <p:xfrm>
          <a:off x="301963" y="1154712"/>
          <a:ext cx="8537606" cy="277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754"/>
                <a:gridCol w="1936852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Competitive Prices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Jan.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5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 Mail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 Mail Express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First-Class Package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Service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Retail Ground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111" y="26735"/>
            <a:ext cx="8229600" cy="65383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678" y="350218"/>
            <a:ext cx="33826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506" y="4096636"/>
            <a:ext cx="8780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New First-Class Package Service prices are based on weight and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Eliminating balloon pricing for </a:t>
            </a:r>
            <a:r>
              <a:rPr lang="en-US" sz="2000" b="0" dirty="0" smtClean="0">
                <a:solidFill>
                  <a:schemeClr val="tx1"/>
                </a:solidFill>
              </a:rPr>
              <a:t>Priority Mail zones 1 to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Adding DIM weight pricing for all </a:t>
            </a:r>
            <a:r>
              <a:rPr lang="en-US" sz="2000" b="0" dirty="0" smtClean="0">
                <a:solidFill>
                  <a:schemeClr val="tx1"/>
                </a:solidFill>
              </a:rPr>
              <a:t>entries and zones for PM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and PME, </a:t>
            </a:r>
            <a:r>
              <a:rPr lang="en-US" sz="2000" b="0" dirty="0">
                <a:solidFill>
                  <a:schemeClr val="tx1"/>
                </a:solidFill>
              </a:rPr>
              <a:t>using a divisor of 166. (Effective June 23, 2019.)</a:t>
            </a:r>
          </a:p>
        </p:txBody>
      </p:sp>
    </p:spTree>
    <p:extLst>
      <p:ext uri="{BB962C8B-B14F-4D97-AF65-F5344CB8AC3E}">
        <p14:creationId xmlns:p14="http://schemas.microsoft.com/office/powerpoint/2010/main" val="22244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3577FBFA-969B-43D6-AA3A-89C7A1D37F61}" type="slidenum">
              <a:rPr lang="en-US" sz="1000" smtClean="0">
                <a:solidFill>
                  <a:srgbClr val="989A99"/>
                </a:solidFill>
              </a:rPr>
              <a:pPr/>
              <a:t>2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3736" y="1049059"/>
            <a:ext cx="7932424" cy="47250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Agenda</a:t>
            </a:r>
          </a:p>
          <a:p>
            <a:pPr marL="346075" indent="-346075" eaLnBrk="1" hangingPunct="1"/>
            <a:r>
              <a:rPr lang="en-US" b="0" dirty="0" smtClean="0"/>
              <a:t>Overview Market Dominant</a:t>
            </a:r>
          </a:p>
          <a:p>
            <a:pPr marL="693738" lvl="1" indent="-347663" eaLnBrk="1" hangingPunct="1">
              <a:buSzPct val="100000"/>
            </a:pPr>
            <a:r>
              <a:rPr lang="en-US" sz="2400" b="0" dirty="0" smtClean="0"/>
              <a:t>Promotions</a:t>
            </a:r>
            <a:endParaRPr lang="en-US" sz="2400" b="0" dirty="0"/>
          </a:p>
          <a:p>
            <a:pPr marL="693738" lvl="1" indent="-347663" eaLnBrk="1" hangingPunct="1">
              <a:buSzPct val="100000"/>
            </a:pPr>
            <a:r>
              <a:rPr lang="en-US" sz="2400" b="0" dirty="0" smtClean="0"/>
              <a:t>First-Class Mail</a:t>
            </a:r>
            <a:r>
              <a:rPr lang="en-US" sz="2400" b="0" baseline="30000" dirty="0" smtClean="0">
                <a:cs typeface="Arial" charset="0"/>
              </a:rPr>
              <a:t>®</a:t>
            </a:r>
            <a:endParaRPr lang="en-US" sz="2400" b="0" dirty="0" smtClean="0">
              <a:solidFill>
                <a:srgbClr val="FF0000"/>
              </a:solidFill>
            </a:endParaRPr>
          </a:p>
          <a:p>
            <a:pPr marL="693738" lvl="1" indent="-347663" eaLnBrk="1" hangingPunct="1">
              <a:buSzPct val="100000"/>
            </a:pPr>
            <a:r>
              <a:rPr lang="en-US" sz="2400" b="0" dirty="0" smtClean="0"/>
              <a:t>USPS Marketing Mail</a:t>
            </a:r>
            <a:r>
              <a:rPr lang="en-US" sz="2400" b="0" baseline="30000" dirty="0" smtClean="0">
                <a:cs typeface="Arial" charset="0"/>
              </a:rPr>
              <a:t>®</a:t>
            </a:r>
            <a:endParaRPr lang="en-US" sz="2400" b="0" dirty="0" smtClean="0"/>
          </a:p>
          <a:p>
            <a:pPr marL="693738" lvl="1" indent="-347663" eaLnBrk="1" hangingPunct="1">
              <a:buSzPct val="100000"/>
            </a:pPr>
            <a:r>
              <a:rPr lang="en-US" sz="2400" b="0" dirty="0" smtClean="0"/>
              <a:t>Periodicals</a:t>
            </a:r>
            <a:r>
              <a:rPr lang="en-US" sz="2400" b="0" baseline="30000" dirty="0" smtClean="0">
                <a:cs typeface="Arial" charset="0"/>
              </a:rPr>
              <a:t>®</a:t>
            </a:r>
            <a:endParaRPr lang="en-US" sz="2400" b="0" dirty="0" smtClean="0"/>
          </a:p>
          <a:p>
            <a:pPr marL="693738" lvl="1" indent="-347663" eaLnBrk="1" hangingPunct="1">
              <a:buSzPct val="100000"/>
            </a:pPr>
            <a:r>
              <a:rPr lang="en-US" sz="2400" b="0" dirty="0" smtClean="0"/>
              <a:t>Package Services</a:t>
            </a:r>
          </a:p>
          <a:p>
            <a:pPr marL="693738" lvl="1" indent="-347663" eaLnBrk="1" hangingPunct="1">
              <a:buSzPct val="100000"/>
            </a:pPr>
            <a:r>
              <a:rPr lang="en-US" sz="2400" b="0" dirty="0" smtClean="0"/>
              <a:t>Extra Services</a:t>
            </a:r>
          </a:p>
          <a:p>
            <a:pPr marL="293688" indent="-347663" eaLnBrk="1" hangingPunct="1">
              <a:buSzPct val="100000"/>
            </a:pPr>
            <a:r>
              <a:rPr lang="en-US" b="0" dirty="0" smtClean="0"/>
              <a:t>Overview Competitive</a:t>
            </a:r>
          </a:p>
          <a:p>
            <a:pPr marL="228600" indent="-228600" eaLnBrk="1" hangingPunct="1">
              <a:buFont typeface="Wingdings" pitchFamily="2" charset="2"/>
              <a:buNone/>
            </a:pPr>
            <a:endParaRPr lang="en-US" sz="24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08096" y="371475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22879"/>
              </p:ext>
            </p:extLst>
          </p:nvPr>
        </p:nvGraphicFramePr>
        <p:xfrm>
          <a:off x="301963" y="1154712"/>
          <a:ext cx="8537606" cy="236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754"/>
                <a:gridCol w="1936852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Competitive Prices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Jan.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5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Parcel Select (destination entered)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Parcel Select Ground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-1.3%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Select Lightweight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(PSLW)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12.3%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Return Service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(PRS)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6.8%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111" y="26735"/>
            <a:ext cx="8229600" cy="65383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2678" y="350218"/>
            <a:ext cx="33826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964" y="3702500"/>
            <a:ext cx="8537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Eliminating balloon pricing for Parcel Select.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Adding DIM weight pricing for Parcel Select over 1 cubic foot, using a divisor of 166. (Effective June 23, 2019.)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8D267C1C-ACDB-43B1-B197-640D3709B3A6}" type="slidenum">
              <a:rPr lang="en-US" sz="1000" smtClean="0">
                <a:solidFill>
                  <a:srgbClr val="989A99"/>
                </a:solidFill>
              </a:rPr>
              <a:pPr/>
              <a:t>21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14925" y="1142338"/>
            <a:ext cx="8636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28767" y="1601788"/>
            <a:ext cx="874367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 Explorer</a:t>
            </a:r>
            <a:r>
              <a:rPr lang="en-US" sz="1400" b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2400" b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─ pe.usps.com</a:t>
            </a: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and new 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prices, in Excel and CSV formats, and draft Notice 123 (Pricelist)</a:t>
            </a:r>
            <a:endParaRPr lang="en-US" sz="2400" b="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</a:t>
            </a:r>
            <a:r>
              <a:rPr lang="en-US" sz="24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notices detailing the price and classification changes</a:t>
            </a:r>
            <a:endParaRPr lang="en-US" sz="2400" b="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</a:t>
            </a:r>
            <a:r>
              <a:rPr lang="en-US" sz="24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Manual</a:t>
            </a: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4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Mail </a:t>
            </a:r>
            <a:r>
              <a:rPr lang="en-US" sz="24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</a:t>
            </a: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Font typeface="Wingdings" pitchFamily="2" charset="2"/>
              <a:buChar char="§"/>
            </a:pPr>
            <a:endParaRPr lang="en-US" sz="1000" b="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1000"/>
              </a:lnSpc>
              <a:spcBef>
                <a:spcPct val="10000"/>
              </a:spcBef>
            </a:pPr>
            <a:endParaRPr lang="en-US" sz="105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sz="28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DMM</a:t>
            </a:r>
            <a:r>
              <a:rPr lang="en-US" b="0" i="1" baseline="6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2800" b="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Advisory </a:t>
            </a:r>
            <a:r>
              <a:rPr lang="en-US" sz="2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Postal Explorer, also special e-mail updates</a:t>
            </a:r>
            <a:endParaRPr lang="en-U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512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HMSP image05a-blank"/>
          <p:cNvPicPr>
            <a:picLocks noChangeAspect="1" noChangeArrowheads="1"/>
          </p:cNvPicPr>
          <p:nvPr/>
        </p:nvPicPr>
        <p:blipFill>
          <a:blip r:embed="rId3"/>
          <a:srcRect t="5417" b="5000"/>
          <a:stretch>
            <a:fillRect/>
          </a:stretch>
        </p:blipFill>
        <p:spPr bwMode="auto">
          <a:xfrm>
            <a:off x="0" y="104775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Box 7"/>
          <p:cNvSpPr txBox="1">
            <a:spLocks noChangeArrowheads="1"/>
          </p:cNvSpPr>
          <p:nvPr/>
        </p:nvSpPr>
        <p:spPr bwMode="auto">
          <a:xfrm>
            <a:off x="2801938" y="2809875"/>
            <a:ext cx="3524250" cy="247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algn="ctr"/>
            <a:endParaRPr lang="en-US" sz="28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67700" y="6477000"/>
            <a:ext cx="7239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F0795597-3F15-485A-AA5C-3E3C18847CCD}" type="slidenum">
              <a:rPr lang="en-US" sz="1000" smtClean="0">
                <a:solidFill>
                  <a:srgbClr val="989A99"/>
                </a:solidFill>
                <a:ea typeface="ヒラギノ角ゴ Pro W3"/>
                <a:cs typeface="ヒラギノ角ゴ Pro W3"/>
              </a:rPr>
              <a:pPr/>
              <a:t>22</a:t>
            </a:fld>
            <a:endParaRPr lang="en-US" sz="1000" smtClean="0">
              <a:solidFill>
                <a:srgbClr val="989A99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291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Line 2"/>
          <p:cNvSpPr>
            <a:spLocks noChangeShapeType="1"/>
          </p:cNvSpPr>
          <p:nvPr/>
        </p:nvSpPr>
        <p:spPr bwMode="auto">
          <a:xfrm>
            <a:off x="273050" y="1963611"/>
            <a:ext cx="836295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>
            <a:off x="8207375" y="1985836"/>
            <a:ext cx="0" cy="212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277813" y="4114673"/>
            <a:ext cx="836295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7350125" y="2752598"/>
            <a:ext cx="1749425" cy="658642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0066"/>
                </a:solidFill>
                <a:cs typeface="Arial" charset="0"/>
              </a:rPr>
              <a:t>Prices Change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0066"/>
                </a:solidFill>
                <a:cs typeface="Arial" charset="0"/>
              </a:rPr>
              <a:t>Jan </a:t>
            </a:r>
            <a:r>
              <a:rPr lang="en-US" altLang="en-US" sz="1600" b="1" dirty="0" smtClean="0">
                <a:solidFill>
                  <a:srgbClr val="000066"/>
                </a:solidFill>
                <a:cs typeface="Arial" charset="0"/>
              </a:rPr>
              <a:t>27, 2019</a:t>
            </a:r>
            <a:endParaRPr lang="en-US" altLang="en-US" sz="16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5053013" y="1687386"/>
            <a:ext cx="3107166" cy="531595"/>
          </a:xfrm>
          <a:prstGeom prst="rect">
            <a:avLst/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>
                <a:solidFill>
                  <a:srgbClr val="000066"/>
                </a:solidFill>
                <a:cs typeface="Arial" charset="0"/>
              </a:rPr>
              <a:t>Implementation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2286000" y="1687914"/>
            <a:ext cx="2765425" cy="547688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>
                <a:solidFill>
                  <a:srgbClr val="000066"/>
                </a:solidFill>
                <a:cs typeface="Arial" charset="0"/>
              </a:rPr>
              <a:t>Regulatory Review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188913" y="2309686"/>
            <a:ext cx="1543050" cy="284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>
                <a:solidFill>
                  <a:srgbClr val="000066"/>
                </a:solidFill>
                <a:cs typeface="Arial" charset="0"/>
              </a:rPr>
              <a:t>Governors’ Vote</a:t>
            </a:r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1485900" y="1958848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320675" y="4400423"/>
            <a:ext cx="1543050" cy="284163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>
                <a:solidFill>
                  <a:srgbClr val="000066"/>
                </a:solidFill>
                <a:cs typeface="Arial" charset="0"/>
              </a:rPr>
              <a:t>Governors’ Vote</a:t>
            </a:r>
          </a:p>
        </p:txBody>
      </p:sp>
      <p:sp>
        <p:nvSpPr>
          <p:cNvPr id="37900" name="Line 11"/>
          <p:cNvSpPr>
            <a:spLocks noChangeShapeType="1"/>
          </p:cNvSpPr>
          <p:nvPr/>
        </p:nvSpPr>
        <p:spPr bwMode="auto">
          <a:xfrm>
            <a:off x="941388" y="4151186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311150" y="1479342"/>
            <a:ext cx="183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0066"/>
                </a:solidFill>
                <a:cs typeface="Arial" charset="0"/>
              </a:rPr>
              <a:t>Market Dominant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366713" y="3614611"/>
            <a:ext cx="1347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600" b="1">
                <a:solidFill>
                  <a:srgbClr val="000066"/>
                </a:solidFill>
                <a:cs typeface="Arial" charset="0"/>
              </a:rPr>
              <a:t>Competitive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582613" y="2576386"/>
            <a:ext cx="758825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rgbClr val="000066"/>
                </a:solidFill>
                <a:cs typeface="Arial" charset="0"/>
              </a:rPr>
              <a:t>Oct. 4</a:t>
            </a:r>
            <a:endParaRPr lang="en-US" altLang="en-US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600075" y="4752848"/>
            <a:ext cx="885825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rgbClr val="000066"/>
                </a:solidFill>
                <a:cs typeface="Arial" charset="0"/>
              </a:rPr>
              <a:t>Oct. </a:t>
            </a:r>
            <a:r>
              <a:rPr lang="en-US" altLang="en-US" sz="1200" dirty="0">
                <a:solidFill>
                  <a:srgbClr val="000066"/>
                </a:solidFill>
                <a:cs typeface="Arial" charset="0"/>
              </a:rPr>
              <a:t>4</a:t>
            </a:r>
            <a:endParaRPr lang="en-US" altLang="en-US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2286001" y="2227137"/>
            <a:ext cx="2763838" cy="24821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>
                <a:solidFill>
                  <a:srgbClr val="000066"/>
                </a:solidFill>
                <a:cs typeface="Arial" charset="0"/>
              </a:rPr>
              <a:t>34 days (per PRC commitment)</a:t>
            </a:r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5049838" y="2229133"/>
            <a:ext cx="3110341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dirty="0" smtClean="0">
                <a:solidFill>
                  <a:srgbClr val="000066"/>
                </a:solidFill>
                <a:cs typeface="Arial" charset="0"/>
              </a:rPr>
              <a:t>75</a:t>
            </a:r>
            <a:r>
              <a:rPr lang="en-US" altLang="en-US" sz="1000" b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en-US" sz="1000" b="1" dirty="0">
                <a:solidFill>
                  <a:srgbClr val="000066"/>
                </a:solidFill>
                <a:cs typeface="Arial" charset="0"/>
              </a:rPr>
              <a:t>days</a:t>
            </a:r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1535113" y="2670048"/>
            <a:ext cx="1543050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>
                <a:solidFill>
                  <a:srgbClr val="000066"/>
                </a:solidFill>
                <a:cs typeface="Arial" charset="0"/>
              </a:rPr>
              <a:t>PRC Filing</a:t>
            </a:r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1538352" y="2949856"/>
            <a:ext cx="1541461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rgbClr val="000066"/>
                </a:solidFill>
                <a:cs typeface="Arial" charset="0"/>
              </a:rPr>
              <a:t>Oct. 10</a:t>
            </a:r>
            <a:endParaRPr lang="en-US" altLang="en-US" sz="12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7909" name="Line 20"/>
          <p:cNvSpPr>
            <a:spLocks noChangeShapeType="1"/>
          </p:cNvSpPr>
          <p:nvPr/>
        </p:nvSpPr>
        <p:spPr bwMode="auto">
          <a:xfrm flipH="1">
            <a:off x="2286000" y="2211262"/>
            <a:ext cx="1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911" name="Rectangle 22"/>
          <p:cNvSpPr>
            <a:spLocks noChangeAspect="1" noChangeArrowheads="1"/>
          </p:cNvSpPr>
          <p:nvPr/>
        </p:nvSpPr>
        <p:spPr bwMode="auto">
          <a:xfrm>
            <a:off x="2286000" y="3846384"/>
            <a:ext cx="2603500" cy="515803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0066"/>
                </a:solidFill>
                <a:cs typeface="Arial" charset="0"/>
              </a:rPr>
              <a:t>Regulatory Review</a:t>
            </a:r>
          </a:p>
        </p:txBody>
      </p:sp>
      <p:sp>
        <p:nvSpPr>
          <p:cNvPr id="37913" name="Rectangle 24"/>
          <p:cNvSpPr>
            <a:spLocks noChangeArrowheads="1"/>
          </p:cNvSpPr>
          <p:nvPr/>
        </p:nvSpPr>
        <p:spPr bwMode="auto">
          <a:xfrm>
            <a:off x="2290191" y="4381622"/>
            <a:ext cx="2595562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0066"/>
                </a:solidFill>
                <a:cs typeface="Arial" charset="0"/>
              </a:rPr>
              <a:t>30 days</a:t>
            </a:r>
          </a:p>
        </p:txBody>
      </p:sp>
      <p:sp>
        <p:nvSpPr>
          <p:cNvPr id="37914" name="Text Box 25"/>
          <p:cNvSpPr txBox="1">
            <a:spLocks noChangeArrowheads="1"/>
          </p:cNvSpPr>
          <p:nvPr/>
        </p:nvSpPr>
        <p:spPr bwMode="auto">
          <a:xfrm>
            <a:off x="1533525" y="4953315"/>
            <a:ext cx="1543050" cy="284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>
                <a:solidFill>
                  <a:srgbClr val="000066"/>
                </a:solidFill>
                <a:cs typeface="Arial" charset="0"/>
              </a:rPr>
              <a:t>PRC Filing</a:t>
            </a:r>
          </a:p>
        </p:txBody>
      </p:sp>
      <p:sp>
        <p:nvSpPr>
          <p:cNvPr id="37915" name="Text Box 26"/>
          <p:cNvSpPr txBox="1">
            <a:spLocks noChangeArrowheads="1"/>
          </p:cNvSpPr>
          <p:nvPr/>
        </p:nvSpPr>
        <p:spPr bwMode="auto">
          <a:xfrm>
            <a:off x="1867118" y="5237793"/>
            <a:ext cx="8763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1200" b="1" dirty="0">
                <a:solidFill>
                  <a:srgbClr val="000066"/>
                </a:solidFill>
                <a:cs typeface="Arial" charset="0"/>
              </a:rPr>
              <a:t>Oct. </a:t>
            </a:r>
            <a:r>
              <a:rPr lang="en-US" altLang="en-US" sz="1200" b="1" dirty="0" smtClean="0">
                <a:solidFill>
                  <a:srgbClr val="000066"/>
                </a:solidFill>
                <a:cs typeface="Arial" charset="0"/>
              </a:rPr>
              <a:t>10</a:t>
            </a:r>
            <a:endParaRPr lang="en-US" altLang="en-US" sz="12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7916" name="Line 27"/>
          <p:cNvSpPr>
            <a:spLocks noChangeShapeType="1"/>
          </p:cNvSpPr>
          <p:nvPr/>
        </p:nvSpPr>
        <p:spPr bwMode="auto">
          <a:xfrm>
            <a:off x="2286573" y="4362187"/>
            <a:ext cx="0" cy="587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094162" y="2674814"/>
            <a:ext cx="1870075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rgbClr val="000066"/>
                </a:solidFill>
                <a:cs typeface="Arial" charset="0"/>
              </a:rPr>
              <a:t>PRC Decision</a:t>
            </a:r>
            <a:endParaRPr lang="en-US" altLang="en-US" sz="12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5051423" y="2134027"/>
            <a:ext cx="1589" cy="547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4107893" y="2959969"/>
            <a:ext cx="1870075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b="1" dirty="0" smtClean="0">
                <a:solidFill>
                  <a:srgbClr val="000066"/>
                </a:solidFill>
                <a:cs typeface="Arial" charset="0"/>
              </a:rPr>
              <a:t>Nov. 13</a:t>
            </a:r>
            <a:endParaRPr lang="en-US" altLang="en-US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975100" y="4959542"/>
            <a:ext cx="1870075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200" dirty="0" smtClean="0">
                <a:solidFill>
                  <a:srgbClr val="000066"/>
                </a:solidFill>
                <a:cs typeface="Arial" charset="0"/>
              </a:rPr>
              <a:t>PRC </a:t>
            </a:r>
            <a:r>
              <a:rPr lang="en-US" altLang="en-US" sz="1200" dirty="0">
                <a:solidFill>
                  <a:srgbClr val="000066"/>
                </a:solidFill>
                <a:cs typeface="Arial" charset="0"/>
              </a:rPr>
              <a:t>Decision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450260" y="5242969"/>
            <a:ext cx="920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1200" b="1" dirty="0">
                <a:solidFill>
                  <a:srgbClr val="000066"/>
                </a:solidFill>
                <a:cs typeface="Arial" charset="0"/>
              </a:rPr>
              <a:t>Nov. </a:t>
            </a:r>
            <a:r>
              <a:rPr lang="en-US" altLang="en-US" sz="1200" dirty="0" smtClean="0">
                <a:solidFill>
                  <a:srgbClr val="000066"/>
                </a:solidFill>
                <a:cs typeface="Arial" charset="0"/>
              </a:rPr>
              <a:t>13</a:t>
            </a:r>
            <a:endParaRPr lang="en-US" altLang="en-US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7910" name="Rectangle 21"/>
          <p:cNvSpPr>
            <a:spLocks noChangeAspect="1" noChangeArrowheads="1"/>
          </p:cNvSpPr>
          <p:nvPr/>
        </p:nvSpPr>
        <p:spPr bwMode="auto">
          <a:xfrm>
            <a:off x="4887913" y="3846386"/>
            <a:ext cx="3272266" cy="515801"/>
          </a:xfrm>
          <a:prstGeom prst="rect">
            <a:avLst/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600" b="1" dirty="0" smtClean="0">
                <a:solidFill>
                  <a:srgbClr val="000066"/>
                </a:solidFill>
                <a:cs typeface="Arial" charset="0"/>
              </a:rPr>
              <a:t>Implementation*</a:t>
            </a:r>
            <a:endParaRPr lang="en-US" altLang="en-US" sz="16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7912" name="Rectangle 23"/>
          <p:cNvSpPr>
            <a:spLocks noChangeArrowheads="1"/>
          </p:cNvSpPr>
          <p:nvPr/>
        </p:nvSpPr>
        <p:spPr bwMode="auto">
          <a:xfrm>
            <a:off x="4884951" y="4378283"/>
            <a:ext cx="3270679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dirty="0" smtClean="0">
                <a:solidFill>
                  <a:srgbClr val="000066"/>
                </a:solidFill>
                <a:cs typeface="Arial" charset="0"/>
              </a:rPr>
              <a:t>79</a:t>
            </a:r>
            <a:r>
              <a:rPr lang="en-US" altLang="en-US" sz="1000" b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en-US" sz="1000" b="1" dirty="0">
                <a:solidFill>
                  <a:srgbClr val="000066"/>
                </a:solidFill>
                <a:cs typeface="Arial" charset="0"/>
              </a:rPr>
              <a:t>days</a:t>
            </a:r>
          </a:p>
        </p:txBody>
      </p:sp>
      <p:sp>
        <p:nvSpPr>
          <p:cNvPr id="39" name="Title 2"/>
          <p:cNvSpPr txBox="1">
            <a:spLocks/>
          </p:cNvSpPr>
          <p:nvPr/>
        </p:nvSpPr>
        <p:spPr bwMode="auto">
          <a:xfrm>
            <a:off x="914400" y="-1"/>
            <a:ext cx="82296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buNone/>
            </a:pPr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961574" y="5930549"/>
            <a:ext cx="4036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Changes to dimensional weight pricing will take effect in June.</a:t>
            </a:r>
            <a:endParaRPr lang="en-US" sz="1000" dirty="0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4889840" y="4362187"/>
            <a:ext cx="4547" cy="6021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3577FBFA-969B-43D6-AA3A-89C7A1D37F61}" type="slidenum">
              <a:rPr lang="en-US" sz="1000" smtClean="0">
                <a:solidFill>
                  <a:srgbClr val="989A99"/>
                </a:solidFill>
              </a:rPr>
              <a:pPr/>
              <a:t>4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096" y="371475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2019 Price Change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476084"/>
              </p:ext>
            </p:extLst>
          </p:nvPr>
        </p:nvGraphicFramePr>
        <p:xfrm>
          <a:off x="104775" y="1422400"/>
          <a:ext cx="8605838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Worksheet" r:id="rId5" imgW="6921426" imgH="3174897" progId="Excel.Sheet.8">
                  <p:embed/>
                </p:oleObj>
              </mc:Choice>
              <mc:Fallback>
                <p:oleObj name="Worksheet" r:id="rId5" imgW="6921426" imgH="31748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775" y="1422400"/>
                        <a:ext cx="8605838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7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3200401" y="213326"/>
            <a:ext cx="5838779" cy="8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110" tIns="31060" rIns="62110" bIns="31060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defTabSz="966788">
              <a:defRPr>
                <a:solidFill>
                  <a:schemeClr val="tx1"/>
                </a:solidFill>
                <a:latin typeface="Arial" charset="0"/>
              </a:defRPr>
            </a:lvl2pPr>
            <a:lvl3pPr defTabSz="966788">
              <a:defRPr>
                <a:solidFill>
                  <a:schemeClr val="tx1"/>
                </a:solidFill>
                <a:latin typeface="Arial" charset="0"/>
              </a:defRPr>
            </a:lvl3pPr>
            <a:lvl4pPr defTabSz="966788">
              <a:defRPr>
                <a:solidFill>
                  <a:schemeClr val="tx1"/>
                </a:solidFill>
                <a:latin typeface="Arial" charset="0"/>
              </a:defRPr>
            </a:lvl4pPr>
            <a:lvl5pPr defTabSz="966788">
              <a:defRPr>
                <a:solidFill>
                  <a:schemeClr val="tx1"/>
                </a:solidFill>
                <a:latin typeface="Arial" charset="0"/>
              </a:defRPr>
            </a:lvl5pPr>
            <a:lvl6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2019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MAILING PROMOTIONS CALENDAR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45151" y="1393825"/>
            <a:ext cx="9222970" cy="4704410"/>
            <a:chOff x="-45151" y="1393825"/>
            <a:chExt cx="9222970" cy="4704410"/>
          </a:xfrm>
        </p:grpSpPr>
        <p:sp>
          <p:nvSpPr>
            <p:cNvPr id="166914" name="Rectangle 90"/>
            <p:cNvSpPr>
              <a:spLocks noChangeArrowheads="1"/>
            </p:cNvSpPr>
            <p:nvPr/>
          </p:nvSpPr>
          <p:spPr bwMode="auto">
            <a:xfrm>
              <a:off x="0" y="3178060"/>
              <a:ext cx="9144000" cy="14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lIns="62110" tIns="31060" rIns="62110" bIns="31060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5" dirty="0">
                <a:solidFill>
                  <a:srgbClr val="000000"/>
                </a:solidFill>
              </a:endParaRPr>
            </a:p>
          </p:txBody>
        </p:sp>
        <p:sp>
          <p:nvSpPr>
            <p:cNvPr id="166915" name="Rectangle 31"/>
            <p:cNvSpPr>
              <a:spLocks noChangeArrowheads="1"/>
            </p:cNvSpPr>
            <p:nvPr/>
          </p:nvSpPr>
          <p:spPr bwMode="auto">
            <a:xfrm>
              <a:off x="0" y="4641189"/>
              <a:ext cx="9144000" cy="14570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none" lIns="62110" tIns="31060" rIns="62110" bIns="31060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5" dirty="0">
                <a:solidFill>
                  <a:srgbClr val="000000"/>
                </a:solidFill>
              </a:endParaRPr>
            </a:p>
          </p:txBody>
        </p:sp>
        <p:sp>
          <p:nvSpPr>
            <p:cNvPr id="16388" name="Rectangle 28"/>
            <p:cNvSpPr>
              <a:spLocks noChangeArrowheads="1"/>
            </p:cNvSpPr>
            <p:nvPr/>
          </p:nvSpPr>
          <p:spPr bwMode="auto">
            <a:xfrm>
              <a:off x="-14564" y="1739327"/>
              <a:ext cx="9158565" cy="1480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none" lIns="62110" tIns="31060" rIns="62110" bIns="31060" anchor="ctr"/>
            <a:lstStyle/>
            <a:p>
              <a:pPr algn="ctr" defTabSz="656735">
                <a:spcBef>
                  <a:spcPct val="0"/>
                </a:spcBef>
                <a:buNone/>
                <a:defRPr/>
              </a:pPr>
              <a:r>
                <a:rPr lang="en-US" altLang="en-US" sz="1275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66929" name="Text Box 55"/>
            <p:cNvSpPr txBox="1">
              <a:spLocks noChangeArrowheads="1"/>
            </p:cNvSpPr>
            <p:nvPr/>
          </p:nvSpPr>
          <p:spPr bwMode="auto">
            <a:xfrm>
              <a:off x="6349678" y="5429190"/>
              <a:ext cx="2237207" cy="20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</a:rPr>
                <a:t>Mobile Shopping</a:t>
              </a:r>
            </a:p>
          </p:txBody>
        </p:sp>
        <p:sp>
          <p:nvSpPr>
            <p:cNvPr id="166932" name="Text Box 70"/>
            <p:cNvSpPr txBox="1">
              <a:spLocks noChangeArrowheads="1"/>
            </p:cNvSpPr>
            <p:nvPr/>
          </p:nvSpPr>
          <p:spPr bwMode="auto">
            <a:xfrm>
              <a:off x="27674" y="3055391"/>
              <a:ext cx="3565548" cy="239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US" altLang="en-US" sz="1275" dirty="0">
                <a:solidFill>
                  <a:srgbClr val="000000"/>
                </a:solidFill>
              </a:endParaRPr>
            </a:p>
          </p:txBody>
        </p:sp>
        <p:sp>
          <p:nvSpPr>
            <p:cNvPr id="166934" name="Text Box 34"/>
            <p:cNvSpPr txBox="1">
              <a:spLocks noChangeArrowheads="1"/>
            </p:cNvSpPr>
            <p:nvPr/>
          </p:nvSpPr>
          <p:spPr bwMode="auto">
            <a:xfrm>
              <a:off x="77806" y="4643646"/>
              <a:ext cx="3663135" cy="22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i="1" dirty="0">
                  <a:solidFill>
                    <a:srgbClr val="194D76"/>
                  </a:solidFill>
                </a:rPr>
                <a:t>MARKETING MAIL</a:t>
              </a:r>
              <a:endParaRPr lang="en-US" altLang="en-US" sz="1200" i="1" dirty="0">
                <a:solidFill>
                  <a:srgbClr val="194D76"/>
                </a:solidFill>
                <a:cs typeface="Arial" charset="0"/>
              </a:endParaRPr>
            </a:p>
          </p:txBody>
        </p:sp>
        <p:sp>
          <p:nvSpPr>
            <p:cNvPr id="166935" name="Text Box 80"/>
            <p:cNvSpPr txBox="1">
              <a:spLocks noChangeArrowheads="1"/>
            </p:cNvSpPr>
            <p:nvPr/>
          </p:nvSpPr>
          <p:spPr bwMode="auto">
            <a:xfrm>
              <a:off x="77808" y="3238687"/>
              <a:ext cx="3663135" cy="22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i="1" dirty="0">
                  <a:solidFill>
                    <a:srgbClr val="194D76"/>
                  </a:solidFill>
                </a:rPr>
                <a:t>MARKETING MAIL AND FIRST-CLASS MAIL</a:t>
              </a:r>
              <a:endParaRPr lang="en-US" altLang="en-US" sz="1200" i="1" dirty="0">
                <a:solidFill>
                  <a:srgbClr val="194D76"/>
                </a:solidFill>
                <a:cs typeface="Arial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60045" y="2463716"/>
              <a:ext cx="4923020" cy="566293"/>
              <a:chOff x="4190394" y="1854146"/>
              <a:chExt cx="4923020" cy="755057"/>
            </a:xfrm>
          </p:grpSpPr>
          <p:sp>
            <p:nvSpPr>
              <p:cNvPr id="166927" name="Text Box 50"/>
              <p:cNvSpPr txBox="1">
                <a:spLocks noChangeArrowheads="1"/>
              </p:cNvSpPr>
              <p:nvPr/>
            </p:nvSpPr>
            <p:spPr bwMode="auto">
              <a:xfrm>
                <a:off x="5355460" y="1854146"/>
                <a:ext cx="3612270" cy="268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2110" tIns="31060" rIns="62110" bIns="31060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ja-JP" sz="1000" dirty="0">
                    <a:solidFill>
                      <a:srgbClr val="000000"/>
                    </a:solidFill>
                  </a:rPr>
                  <a:t>Personalized and Preprinted Color Transpromo        </a:t>
                </a: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38" name="Left Arrow 52"/>
              <p:cNvSpPr>
                <a:spLocks noChangeArrowheads="1"/>
              </p:cNvSpPr>
              <p:nvPr/>
            </p:nvSpPr>
            <p:spPr bwMode="auto">
              <a:xfrm>
                <a:off x="4231176" y="1947931"/>
                <a:ext cx="2474618" cy="646927"/>
              </a:xfrm>
              <a:prstGeom prst="leftArrow">
                <a:avLst>
                  <a:gd name="adj1" fmla="val 50000"/>
                  <a:gd name="adj2" fmla="val 50055"/>
                </a:avLst>
              </a:prstGeom>
              <a:solidFill>
                <a:srgbClr val="36A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3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39" name="Left Arrow 54"/>
              <p:cNvSpPr>
                <a:spLocks noChangeArrowheads="1"/>
              </p:cNvSpPr>
              <p:nvPr/>
            </p:nvSpPr>
            <p:spPr bwMode="auto">
              <a:xfrm>
                <a:off x="5271128" y="1947931"/>
                <a:ext cx="3089267" cy="661272"/>
              </a:xfrm>
              <a:prstGeom prst="leftArrow">
                <a:avLst>
                  <a:gd name="adj1" fmla="val 50000"/>
                  <a:gd name="adj2" fmla="val 49949"/>
                </a:avLst>
              </a:prstGeom>
              <a:solidFill>
                <a:srgbClr val="194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           	</a:t>
                </a: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40" name="Rectangle 98"/>
              <p:cNvSpPr>
                <a:spLocks noChangeArrowheads="1"/>
              </p:cNvSpPr>
              <p:nvPr/>
            </p:nvSpPr>
            <p:spPr bwMode="auto">
              <a:xfrm>
                <a:off x="4190394" y="2148750"/>
                <a:ext cx="1284646" cy="33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00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00" dirty="0">
                    <a:solidFill>
                      <a:srgbClr val="000000"/>
                    </a:solidFill>
                    <a:cs typeface="Arial" charset="0"/>
                  </a:rPr>
                  <a:t>May 15 - Dec 31</a:t>
                </a:r>
              </a:p>
            </p:txBody>
          </p:sp>
          <p:sp>
            <p:nvSpPr>
              <p:cNvPr id="166941" name="Rectangle 98"/>
              <p:cNvSpPr>
                <a:spLocks noChangeArrowheads="1"/>
              </p:cNvSpPr>
              <p:nvPr/>
            </p:nvSpPr>
            <p:spPr bwMode="auto">
              <a:xfrm>
                <a:off x="6344578" y="2101415"/>
                <a:ext cx="1929883" cy="33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Promotion Period (6 months) 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July 1 – December 31</a:t>
                </a:r>
              </a:p>
            </p:txBody>
          </p:sp>
          <p:sp>
            <p:nvSpPr>
              <p:cNvPr id="166956" name="Left Arrow 54"/>
              <p:cNvSpPr>
                <a:spLocks noChangeArrowheads="1"/>
              </p:cNvSpPr>
              <p:nvPr/>
            </p:nvSpPr>
            <p:spPr bwMode="auto">
              <a:xfrm rot="10800000">
                <a:off x="8315244" y="1947932"/>
                <a:ext cx="798170" cy="661271"/>
              </a:xfrm>
              <a:prstGeom prst="leftArrow">
                <a:avLst>
                  <a:gd name="adj1" fmla="val 50000"/>
                  <a:gd name="adj2" fmla="val 51357"/>
                </a:avLst>
              </a:prstGeom>
              <a:solidFill>
                <a:srgbClr val="194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           	</a:t>
                </a: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310629" y="3425045"/>
              <a:ext cx="6248281" cy="564671"/>
              <a:chOff x="1310629" y="3133305"/>
              <a:chExt cx="6248280" cy="752895"/>
            </a:xfrm>
          </p:grpSpPr>
          <p:sp>
            <p:nvSpPr>
              <p:cNvPr id="166947" name="Left Arrow 58"/>
              <p:cNvSpPr>
                <a:spLocks noChangeArrowheads="1"/>
              </p:cNvSpPr>
              <p:nvPr/>
            </p:nvSpPr>
            <p:spPr bwMode="auto">
              <a:xfrm>
                <a:off x="1561387" y="3266526"/>
                <a:ext cx="1460881" cy="550820"/>
              </a:xfrm>
              <a:prstGeom prst="leftArrow">
                <a:avLst>
                  <a:gd name="adj1" fmla="val 50000"/>
                  <a:gd name="adj2" fmla="val 50130"/>
                </a:avLst>
              </a:prstGeom>
              <a:solidFill>
                <a:srgbClr val="D9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3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48" name="Rectangle 98"/>
              <p:cNvSpPr>
                <a:spLocks noChangeArrowheads="1"/>
              </p:cNvSpPr>
              <p:nvPr/>
            </p:nvSpPr>
            <p:spPr bwMode="auto">
              <a:xfrm>
                <a:off x="1389708" y="3416432"/>
                <a:ext cx="1466711" cy="286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00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00" dirty="0">
                    <a:solidFill>
                      <a:srgbClr val="000000"/>
                    </a:solidFill>
                    <a:cs typeface="Arial" charset="0"/>
                  </a:rPr>
                  <a:t>Jan 15 – Aug 31</a:t>
                </a:r>
              </a:p>
            </p:txBody>
          </p:sp>
          <p:sp>
            <p:nvSpPr>
              <p:cNvPr id="166949" name="Left Arrow 60"/>
              <p:cNvSpPr>
                <a:spLocks noChangeArrowheads="1"/>
              </p:cNvSpPr>
              <p:nvPr/>
            </p:nvSpPr>
            <p:spPr bwMode="auto">
              <a:xfrm>
                <a:off x="2452965" y="3239273"/>
                <a:ext cx="2145254" cy="646927"/>
              </a:xfrm>
              <a:prstGeom prst="leftArrow">
                <a:avLst>
                  <a:gd name="adj1" fmla="val 50000"/>
                  <a:gd name="adj2" fmla="val 49959"/>
                </a:avLst>
              </a:prstGeom>
              <a:solidFill>
                <a:srgbClr val="92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          </a:t>
                </a: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50" name="Right Arrow 59"/>
              <p:cNvSpPr>
                <a:spLocks noChangeArrowheads="1"/>
              </p:cNvSpPr>
              <p:nvPr/>
            </p:nvSpPr>
            <p:spPr bwMode="auto">
              <a:xfrm>
                <a:off x="3380571" y="3239273"/>
                <a:ext cx="3162093" cy="646927"/>
              </a:xfrm>
              <a:prstGeom prst="rightArrow">
                <a:avLst>
                  <a:gd name="adj1" fmla="val 50000"/>
                  <a:gd name="adj2" fmla="val 49898"/>
                </a:avLst>
              </a:prstGeom>
              <a:solidFill>
                <a:srgbClr val="925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51" name="Rectangle 98"/>
              <p:cNvSpPr>
                <a:spLocks noChangeArrowheads="1"/>
              </p:cNvSpPr>
              <p:nvPr/>
            </p:nvSpPr>
            <p:spPr bwMode="auto">
              <a:xfrm>
                <a:off x="3505831" y="3429000"/>
                <a:ext cx="2027469" cy="37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Promotion Period (6 months)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March 1 – August 31</a:t>
                </a:r>
              </a:p>
            </p:txBody>
          </p:sp>
          <p:sp>
            <p:nvSpPr>
              <p:cNvPr id="166958" name="Text Box 53"/>
              <p:cNvSpPr txBox="1">
                <a:spLocks noChangeArrowheads="1"/>
              </p:cNvSpPr>
              <p:nvPr/>
            </p:nvSpPr>
            <p:spPr bwMode="auto">
              <a:xfrm>
                <a:off x="1310629" y="3133305"/>
                <a:ext cx="6248280" cy="26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7476" tIns="28737" rIns="57476" bIns="28737">
                <a:spAutoFit/>
              </a:bodyPr>
              <a:lstStyle>
                <a:lvl1pPr defTabSz="96520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520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52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52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52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en-US" sz="1000" dirty="0">
                    <a:solidFill>
                      <a:srgbClr val="000000"/>
                    </a:solidFill>
                    <a:cs typeface="Arial" charset="0"/>
                  </a:rPr>
                  <a:t>Emerging &amp; Advanced Technology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3584" y="4836116"/>
              <a:ext cx="5731292" cy="596704"/>
              <a:chOff x="959845" y="4493132"/>
              <a:chExt cx="5731292" cy="795605"/>
            </a:xfrm>
          </p:grpSpPr>
          <p:sp>
            <p:nvSpPr>
              <p:cNvPr id="166952" name="Left Arrow 58"/>
              <p:cNvSpPr>
                <a:spLocks noChangeArrowheads="1"/>
              </p:cNvSpPr>
              <p:nvPr/>
            </p:nvSpPr>
            <p:spPr bwMode="auto">
              <a:xfrm>
                <a:off x="959845" y="4631768"/>
                <a:ext cx="1286101" cy="656968"/>
              </a:xfrm>
              <a:prstGeom prst="leftArrow">
                <a:avLst>
                  <a:gd name="adj1" fmla="val 50000"/>
                  <a:gd name="adj2" fmla="val 49997"/>
                </a:avLst>
              </a:prstGeom>
              <a:solidFill>
                <a:srgbClr val="DBB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3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53" name="Left Arrow 60"/>
              <p:cNvSpPr>
                <a:spLocks noChangeArrowheads="1"/>
              </p:cNvSpPr>
              <p:nvPr/>
            </p:nvSpPr>
            <p:spPr bwMode="auto">
              <a:xfrm>
                <a:off x="2091557" y="4628900"/>
                <a:ext cx="930713" cy="659837"/>
              </a:xfrm>
              <a:prstGeom prst="leftArrow">
                <a:avLst>
                  <a:gd name="adj1" fmla="val 50000"/>
                  <a:gd name="adj2" fmla="val 49996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          </a:t>
                </a: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54" name="Right Arrow 59"/>
              <p:cNvSpPr>
                <a:spLocks noChangeArrowheads="1"/>
              </p:cNvSpPr>
              <p:nvPr/>
            </p:nvSpPr>
            <p:spPr bwMode="auto">
              <a:xfrm>
                <a:off x="2591143" y="4628900"/>
                <a:ext cx="3161723" cy="659837"/>
              </a:xfrm>
              <a:prstGeom prst="rightArrow">
                <a:avLst>
                  <a:gd name="adj1" fmla="val 50000"/>
                  <a:gd name="adj2" fmla="val 49955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82" tIns="31044" rIns="62082" bIns="31044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6955" name="Rectangle 98"/>
              <p:cNvSpPr>
                <a:spLocks noChangeArrowheads="1"/>
              </p:cNvSpPr>
              <p:nvPr/>
            </p:nvSpPr>
            <p:spPr bwMode="auto">
              <a:xfrm>
                <a:off x="959845" y="4795293"/>
                <a:ext cx="1248233" cy="286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00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00" dirty="0">
                    <a:solidFill>
                      <a:srgbClr val="000000"/>
                    </a:solidFill>
                    <a:cs typeface="Arial" charset="0"/>
                  </a:rPr>
                  <a:t>Dec 15 – July 31</a:t>
                </a:r>
              </a:p>
            </p:txBody>
          </p:sp>
          <p:sp>
            <p:nvSpPr>
              <p:cNvPr id="166957" name="Rectangle 98"/>
              <p:cNvSpPr>
                <a:spLocks noChangeArrowheads="1"/>
              </p:cNvSpPr>
              <p:nvPr/>
            </p:nvSpPr>
            <p:spPr bwMode="auto">
              <a:xfrm>
                <a:off x="3269876" y="4806770"/>
                <a:ext cx="1817730" cy="37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Promotion Period  (6 months)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dirty="0">
                    <a:solidFill>
                      <a:srgbClr val="FFFFFF"/>
                    </a:solidFill>
                    <a:cs typeface="Arial" charset="0"/>
                  </a:rPr>
                  <a:t>February 1 – July 31</a:t>
                </a:r>
              </a:p>
            </p:txBody>
          </p:sp>
          <p:sp>
            <p:nvSpPr>
              <p:cNvPr id="166959" name="Text Box 53"/>
              <p:cNvSpPr txBox="1">
                <a:spLocks noChangeArrowheads="1"/>
              </p:cNvSpPr>
              <p:nvPr/>
            </p:nvSpPr>
            <p:spPr bwMode="auto">
              <a:xfrm>
                <a:off x="1154196" y="4493132"/>
                <a:ext cx="5536941" cy="26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7476" tIns="28737" rIns="57476" bIns="28737">
                <a:spAutoFit/>
              </a:bodyPr>
              <a:lstStyle>
                <a:lvl1pPr defTabSz="96520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520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520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52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52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5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dirty="0">
                    <a:solidFill>
                      <a:srgbClr val="000000"/>
                    </a:solidFill>
                    <a:cs typeface="Arial" charset="0"/>
                  </a:rPr>
                  <a:t>Tactile, Sensory &amp; Interactive Engagement</a:t>
                </a:r>
              </a:p>
            </p:txBody>
          </p:sp>
        </p:grpSp>
        <p:sp>
          <p:nvSpPr>
            <p:cNvPr id="166960" name="Left Arrow 67"/>
            <p:cNvSpPr>
              <a:spLocks noChangeArrowheads="1"/>
            </p:cNvSpPr>
            <p:nvPr/>
          </p:nvSpPr>
          <p:spPr bwMode="auto">
            <a:xfrm>
              <a:off x="4939302" y="5546993"/>
              <a:ext cx="2681186" cy="492726"/>
            </a:xfrm>
            <a:prstGeom prst="leftArrow">
              <a:avLst>
                <a:gd name="adj1" fmla="val 50000"/>
                <a:gd name="adj2" fmla="val 5013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82" tIns="31044" rIns="62082" bIns="31044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375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6961" name="Right Arrow 68"/>
            <p:cNvSpPr>
              <a:spLocks noChangeArrowheads="1"/>
            </p:cNvSpPr>
            <p:nvPr/>
          </p:nvSpPr>
          <p:spPr bwMode="auto">
            <a:xfrm rot="10800000">
              <a:off x="6105713" y="5540538"/>
              <a:ext cx="2725138" cy="514243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82" tIns="31044" rIns="62082" bIns="31044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5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6962" name="Rectangle 98"/>
            <p:cNvSpPr>
              <a:spLocks noChangeArrowheads="1"/>
            </p:cNvSpPr>
            <p:nvPr/>
          </p:nvSpPr>
          <p:spPr bwMode="auto">
            <a:xfrm>
              <a:off x="4842912" y="5688909"/>
              <a:ext cx="1688100" cy="27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58" tIns="30380" rIns="60758" bIns="30380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dirty="0">
                  <a:solidFill>
                    <a:srgbClr val="FFFFFF"/>
                  </a:solidFill>
                  <a:cs typeface="Arial" charset="0"/>
                </a:rPr>
                <a:t>Registration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dirty="0">
                  <a:solidFill>
                    <a:srgbClr val="FFFFFF"/>
                  </a:solidFill>
                  <a:cs typeface="Arial" charset="0"/>
                </a:rPr>
                <a:t>June 15 – Dec 31</a:t>
              </a:r>
            </a:p>
          </p:txBody>
        </p:sp>
        <p:sp>
          <p:nvSpPr>
            <p:cNvPr id="166963" name="Right Arrow 68"/>
            <p:cNvSpPr>
              <a:spLocks noChangeArrowheads="1"/>
            </p:cNvSpPr>
            <p:nvPr/>
          </p:nvSpPr>
          <p:spPr bwMode="auto">
            <a:xfrm>
              <a:off x="8409918" y="5543886"/>
              <a:ext cx="734083" cy="510896"/>
            </a:xfrm>
            <a:prstGeom prst="rightArrow">
              <a:avLst>
                <a:gd name="adj1" fmla="val 50000"/>
                <a:gd name="adj2" fmla="val 50032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82" tIns="31044" rIns="62082" bIns="31044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5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248553" y="1393825"/>
              <a:ext cx="7929266" cy="267880"/>
              <a:chOff x="1214735" y="928588"/>
              <a:chExt cx="7929266" cy="357173"/>
            </a:xfrm>
          </p:grpSpPr>
          <p:sp>
            <p:nvSpPr>
              <p:cNvPr id="166918" name="Rectangle 43"/>
              <p:cNvSpPr>
                <a:spLocks noChangeArrowheads="1"/>
              </p:cNvSpPr>
              <p:nvPr/>
            </p:nvSpPr>
            <p:spPr bwMode="auto">
              <a:xfrm>
                <a:off x="7314618" y="928588"/>
                <a:ext cx="1801709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2110" tIns="31060" rIns="62110" bIns="31060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19" name="Rectangle 44"/>
              <p:cNvSpPr>
                <a:spLocks noChangeArrowheads="1"/>
              </p:cNvSpPr>
              <p:nvPr/>
            </p:nvSpPr>
            <p:spPr bwMode="auto">
              <a:xfrm>
                <a:off x="5271129" y="928588"/>
                <a:ext cx="1967751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2110" tIns="31060" rIns="62110" bIns="31060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20" name="Rectangle 45"/>
              <p:cNvSpPr>
                <a:spLocks noChangeArrowheads="1"/>
              </p:cNvSpPr>
              <p:nvPr/>
            </p:nvSpPr>
            <p:spPr bwMode="auto">
              <a:xfrm>
                <a:off x="3253855" y="928588"/>
                <a:ext cx="1954643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2110" tIns="31060" rIns="62110" bIns="31060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21" name="Rectangle 42"/>
              <p:cNvSpPr>
                <a:spLocks noChangeArrowheads="1"/>
              </p:cNvSpPr>
              <p:nvPr/>
            </p:nvSpPr>
            <p:spPr bwMode="auto">
              <a:xfrm>
                <a:off x="1214735" y="928588"/>
                <a:ext cx="1985230" cy="357173"/>
              </a:xfrm>
              <a:prstGeom prst="rect">
                <a:avLst/>
              </a:prstGeom>
              <a:solidFill>
                <a:srgbClr val="194D76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2110" tIns="31060" rIns="62110" bIns="31060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22" name="Text Box 38"/>
              <p:cNvSpPr txBox="1">
                <a:spLocks noChangeArrowheads="1"/>
              </p:cNvSpPr>
              <p:nvPr/>
            </p:nvSpPr>
            <p:spPr bwMode="auto">
              <a:xfrm rot="10800000" flipV="1">
                <a:off x="1245939" y="962775"/>
                <a:ext cx="2024140" cy="291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2110" tIns="31060" rIns="62110" bIns="31060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25" dirty="0">
                    <a:solidFill>
                      <a:srgbClr val="FFFFFF"/>
                    </a:solidFill>
                  </a:rPr>
                  <a:t>   JAN –    FEB –  MARCH</a:t>
                </a:r>
              </a:p>
            </p:txBody>
          </p:sp>
          <p:sp>
            <p:nvSpPr>
              <p:cNvPr id="166923" name="Text Box 39"/>
              <p:cNvSpPr txBox="1">
                <a:spLocks noChangeArrowheads="1"/>
              </p:cNvSpPr>
              <p:nvPr/>
            </p:nvSpPr>
            <p:spPr bwMode="auto">
              <a:xfrm>
                <a:off x="3249485" y="964301"/>
                <a:ext cx="2084272" cy="291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2110" tIns="31060" rIns="62110" bIns="31060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25" dirty="0">
                    <a:solidFill>
                      <a:srgbClr val="FFFFFF"/>
                    </a:solidFill>
                  </a:rPr>
                  <a:t>APRIL   –   MAY   – JUNE</a:t>
                </a:r>
              </a:p>
            </p:txBody>
          </p:sp>
          <p:sp>
            <p:nvSpPr>
              <p:cNvPr id="166924" name="Text Box 40"/>
              <p:cNvSpPr txBox="1">
                <a:spLocks noChangeArrowheads="1"/>
              </p:cNvSpPr>
              <p:nvPr/>
            </p:nvSpPr>
            <p:spPr bwMode="auto">
              <a:xfrm>
                <a:off x="5271128" y="964301"/>
                <a:ext cx="1982316" cy="291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2110" tIns="31060" rIns="62110" bIns="31060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25" dirty="0">
                    <a:solidFill>
                      <a:srgbClr val="FFFFFF"/>
                    </a:solidFill>
                  </a:rPr>
                  <a:t>JULY      – AUG     – SEPT</a:t>
                </a:r>
              </a:p>
            </p:txBody>
          </p:sp>
          <p:sp>
            <p:nvSpPr>
              <p:cNvPr id="166925" name="Text Box 41"/>
              <p:cNvSpPr txBox="1">
                <a:spLocks noChangeArrowheads="1"/>
              </p:cNvSpPr>
              <p:nvPr/>
            </p:nvSpPr>
            <p:spPr bwMode="auto">
              <a:xfrm>
                <a:off x="7202468" y="964300"/>
                <a:ext cx="1941533" cy="291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2110" tIns="31060" rIns="62110" bIns="31060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25" dirty="0">
                    <a:solidFill>
                      <a:srgbClr val="FFFFFF"/>
                    </a:solidFill>
                  </a:rPr>
                  <a:t>OCT   – NOV    – DEC</a:t>
                </a:r>
              </a:p>
            </p:txBody>
          </p:sp>
        </p:grpSp>
        <p:sp>
          <p:nvSpPr>
            <p:cNvPr id="166968" name="Rectangle 98"/>
            <p:cNvSpPr>
              <a:spLocks noChangeArrowheads="1"/>
            </p:cNvSpPr>
            <p:nvPr/>
          </p:nvSpPr>
          <p:spPr bwMode="auto">
            <a:xfrm>
              <a:off x="6490230" y="5678843"/>
              <a:ext cx="2224099" cy="28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58" tIns="30380" rIns="60758" bIns="30380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cs typeface="Arial" charset="0"/>
                </a:rPr>
                <a:t>Promotion  Period  (5 months)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cs typeface="Arial" charset="0"/>
                </a:rPr>
                <a:t>August 1 – December 31)</a:t>
              </a:r>
            </a:p>
          </p:txBody>
        </p:sp>
        <p:sp>
          <p:nvSpPr>
            <p:cNvPr id="166969" name="Line 78"/>
            <p:cNvSpPr>
              <a:spLocks noChangeShapeType="1"/>
            </p:cNvSpPr>
            <p:nvPr/>
          </p:nvSpPr>
          <p:spPr bwMode="auto">
            <a:xfrm>
              <a:off x="-45151" y="4618367"/>
              <a:ext cx="915856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75" dirty="0">
                <a:solidFill>
                  <a:srgbClr val="000000"/>
                </a:solidFill>
              </a:endParaRPr>
            </a:p>
          </p:txBody>
        </p:sp>
        <p:sp>
          <p:nvSpPr>
            <p:cNvPr id="166970" name="Line 77"/>
            <p:cNvSpPr>
              <a:spLocks noChangeShapeType="1"/>
            </p:cNvSpPr>
            <p:nvPr/>
          </p:nvSpPr>
          <p:spPr bwMode="auto">
            <a:xfrm>
              <a:off x="-7283" y="3158830"/>
              <a:ext cx="9144000" cy="182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75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743173" y="1901521"/>
              <a:ext cx="3747487" cy="755569"/>
              <a:chOff x="1776330" y="1216391"/>
              <a:chExt cx="3747487" cy="100742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011098" y="1216391"/>
                <a:ext cx="3512719" cy="1007428"/>
                <a:chOff x="2011098" y="1292591"/>
                <a:chExt cx="3512719" cy="1007428"/>
              </a:xfrm>
            </p:grpSpPr>
            <p:sp>
              <p:nvSpPr>
                <p:cNvPr id="166942" name="Left-Right Arrow 1"/>
                <p:cNvSpPr>
                  <a:spLocks noChangeArrowheads="1"/>
                </p:cNvSpPr>
                <p:nvPr/>
              </p:nvSpPr>
              <p:spPr bwMode="auto">
                <a:xfrm>
                  <a:off x="2072003" y="1365378"/>
                  <a:ext cx="1161119" cy="664141"/>
                </a:xfrm>
                <a:prstGeom prst="leftRightArrow">
                  <a:avLst>
                    <a:gd name="adj1" fmla="val 50000"/>
                    <a:gd name="adj2" fmla="val 49993"/>
                  </a:avLst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8751" tIns="29377" rIns="58751" bIns="29377"/>
                <a:lstStyle>
                  <a:lvl1pPr marL="320675" indent="-320675" defTabSz="857250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8572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85725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85725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85725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8572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buSzPct val="75000"/>
                    <a:buFontTx/>
                    <a:buNone/>
                  </a:pPr>
                  <a:endParaRPr lang="en-US" altLang="en-US" sz="1125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692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879127" y="1292591"/>
                  <a:ext cx="2644690" cy="268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62110" tIns="31060" rIns="62110" bIns="31060">
                  <a:spAutoFit/>
                </a:bodyPr>
                <a:lstStyle>
                  <a:lvl1pPr defTabSz="966788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66788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66788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66788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66788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6678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000" dirty="0">
                      <a:solidFill>
                        <a:srgbClr val="000000"/>
                      </a:solidFill>
                    </a:rPr>
                    <a:t>Earned Value </a:t>
                  </a:r>
                </a:p>
              </p:txBody>
            </p:sp>
            <p:sp>
              <p:nvSpPr>
                <p:cNvPr id="166943" name="Left Arrow 51"/>
                <p:cNvSpPr>
                  <a:spLocks noChangeArrowheads="1"/>
                </p:cNvSpPr>
                <p:nvPr/>
              </p:nvSpPr>
              <p:spPr bwMode="auto">
                <a:xfrm>
                  <a:off x="3233123" y="1379494"/>
                  <a:ext cx="1485200" cy="642624"/>
                </a:xfrm>
                <a:prstGeom prst="leftArrow">
                  <a:avLst>
                    <a:gd name="adj1" fmla="val 50000"/>
                    <a:gd name="adj2" fmla="val 50067"/>
                  </a:avLst>
                </a:prstGeom>
                <a:solidFill>
                  <a:srgbClr val="00B4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2082" tIns="31044" rIns="62082" bIns="31044"/>
                <a:lstStyle>
                  <a:lvl1pPr defTabSz="958850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588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5885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5885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5885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275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6944" name="Right Arrow 50"/>
                <p:cNvSpPr>
                  <a:spLocks noChangeArrowheads="1"/>
                </p:cNvSpPr>
                <p:nvPr/>
              </p:nvSpPr>
              <p:spPr bwMode="auto">
                <a:xfrm>
                  <a:off x="3380571" y="1385637"/>
                  <a:ext cx="1827928" cy="649795"/>
                </a:xfrm>
                <a:prstGeom prst="rightArrow">
                  <a:avLst>
                    <a:gd name="adj1" fmla="val 50000"/>
                    <a:gd name="adj2" fmla="val 50023"/>
                  </a:avLst>
                </a:prstGeom>
                <a:solidFill>
                  <a:srgbClr val="00B4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2082" tIns="31044" rIns="62082" bIns="31044"/>
                <a:lstStyle>
                  <a:lvl1pPr defTabSz="958850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58850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58850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5885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5885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588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275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6946" name="Rectangle 98"/>
                <p:cNvSpPr>
                  <a:spLocks noChangeArrowheads="1"/>
                </p:cNvSpPr>
                <p:nvPr/>
              </p:nvSpPr>
              <p:spPr bwMode="auto">
                <a:xfrm>
                  <a:off x="3022269" y="1572641"/>
                  <a:ext cx="2394510" cy="251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0758" tIns="30380" rIns="60758" bIns="30380"/>
                <a:lstStyle>
                  <a:lvl1pPr defTabSz="885825">
                    <a:spcBef>
                      <a:spcPct val="20000"/>
                    </a:spcBef>
                    <a:buChar char="•"/>
                    <a:defRPr sz="33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885825">
                    <a:spcBef>
                      <a:spcPct val="20000"/>
                    </a:spcBef>
                    <a:buChar char="–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885825">
                    <a:spcBef>
                      <a:spcPct val="20000"/>
                    </a:spcBef>
                    <a:buChar char="•"/>
                    <a:defRPr sz="25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885825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885825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8858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fontAlgn="base">
                    <a:lnSpc>
                      <a:spcPct val="80000"/>
                    </a:lnSpc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675" dirty="0">
                      <a:solidFill>
                        <a:srgbClr val="FFFFFF"/>
                      </a:solidFill>
                      <a:cs typeface="Arial" charset="0"/>
                    </a:rPr>
                    <a:t>Promotion  Period (3 months)   </a:t>
                  </a:r>
                </a:p>
                <a:p>
                  <a:pPr algn="ctr" fontAlgn="base">
                    <a:lnSpc>
                      <a:spcPct val="80000"/>
                    </a:lnSpc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675" dirty="0">
                      <a:solidFill>
                        <a:srgbClr val="FFFFFF"/>
                      </a:solidFill>
                      <a:cs typeface="Arial" charset="0"/>
                    </a:rPr>
                    <a:t>April 1 – June 30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011098" y="2038408"/>
                  <a:ext cx="1672253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750" dirty="0">
                      <a:solidFill>
                        <a:srgbClr val="FF0000"/>
                      </a:solidFill>
                    </a:rPr>
                    <a:t>*</a:t>
                  </a:r>
                  <a:r>
                    <a:rPr lang="en-US" sz="750" dirty="0"/>
                    <a:t>registration closes Mar 31, 2019</a:t>
                  </a:r>
                </a:p>
              </p:txBody>
            </p:sp>
          </p:grpSp>
          <p:sp>
            <p:nvSpPr>
              <p:cNvPr id="166945" name="Rectangle 98"/>
              <p:cNvSpPr>
                <a:spLocks noChangeArrowheads="1"/>
              </p:cNvSpPr>
              <p:nvPr/>
            </p:nvSpPr>
            <p:spPr bwMode="auto">
              <a:xfrm>
                <a:off x="1776330" y="1446805"/>
                <a:ext cx="1741993" cy="36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58" tIns="30380" rIns="60758" bIns="30380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25" dirty="0">
                    <a:solidFill>
                      <a:srgbClr val="000000"/>
                    </a:solidFill>
                    <a:cs typeface="Arial" charset="0"/>
                  </a:rPr>
                  <a:t>Registration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25" dirty="0">
                    <a:solidFill>
                      <a:srgbClr val="000000"/>
                    </a:solidFill>
                    <a:cs typeface="Arial" charset="0"/>
                  </a:rPr>
                  <a:t>Feb 15 -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525" dirty="0">
                    <a:solidFill>
                      <a:srgbClr val="000000"/>
                    </a:solidFill>
                    <a:cs typeface="Arial" charset="0"/>
                  </a:rPr>
                  <a:t>Mar 31,</a:t>
                </a:r>
                <a:r>
                  <a:rPr lang="en-US" altLang="en-US" sz="525" dirty="0">
                    <a:cs typeface="Arial" charset="0"/>
                  </a:rPr>
                  <a:t> 2019</a:t>
                </a:r>
              </a:p>
            </p:txBody>
          </p:sp>
        </p:grpSp>
        <p:sp>
          <p:nvSpPr>
            <p:cNvPr id="166936" name="Text Box 81"/>
            <p:cNvSpPr txBox="1">
              <a:spLocks noChangeArrowheads="1"/>
            </p:cNvSpPr>
            <p:nvPr/>
          </p:nvSpPr>
          <p:spPr bwMode="auto">
            <a:xfrm>
              <a:off x="96717" y="1843146"/>
              <a:ext cx="3663135" cy="22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110" tIns="31060" rIns="62110" bIns="31060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i="1" dirty="0">
                  <a:solidFill>
                    <a:srgbClr val="194D76"/>
                  </a:solidFill>
                </a:rPr>
                <a:t>FIRST-CLASS MAIL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89055" y="3907514"/>
              <a:ext cx="3102137" cy="596553"/>
              <a:chOff x="5589056" y="3700396"/>
              <a:chExt cx="3102137" cy="795404"/>
            </a:xfrm>
          </p:grpSpPr>
          <p:sp>
            <p:nvSpPr>
              <p:cNvPr id="63" name="AutoShape 10"/>
              <p:cNvSpPr>
                <a:spLocks noChangeArrowheads="1"/>
              </p:cNvSpPr>
              <p:nvPr/>
            </p:nvSpPr>
            <p:spPr bwMode="auto">
              <a:xfrm>
                <a:off x="5589056" y="3848896"/>
                <a:ext cx="2131638" cy="646904"/>
              </a:xfrm>
              <a:prstGeom prst="leftArrow">
                <a:avLst>
                  <a:gd name="adj1" fmla="val 59398"/>
                  <a:gd name="adj2" fmla="val 64387"/>
                </a:avLst>
              </a:prstGeom>
              <a:solidFill>
                <a:srgbClr val="D5D5E3"/>
              </a:solidFill>
              <a:ln>
                <a:noFill/>
              </a:ln>
              <a:effectLst>
                <a:prstShdw prst="shdw17" dist="17961" dir="2700000">
                  <a:srgbClr val="94967E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2110" tIns="31060" rIns="62110" bIns="31060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4" name="Text Box 54"/>
              <p:cNvSpPr txBox="1">
                <a:spLocks noChangeArrowheads="1"/>
              </p:cNvSpPr>
              <p:nvPr/>
            </p:nvSpPr>
            <p:spPr bwMode="auto">
              <a:xfrm>
                <a:off x="6639949" y="3700396"/>
                <a:ext cx="1856327" cy="277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2110" tIns="31060" rIns="62110" bIns="31060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000" dirty="0">
                    <a:solidFill>
                      <a:srgbClr val="000000"/>
                    </a:solidFill>
                  </a:rPr>
                  <a:t>Informed Delivery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635318" y="3987031"/>
                <a:ext cx="1266553" cy="386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675" dirty="0"/>
                  <a:t>Registration</a:t>
                </a:r>
              </a:p>
              <a:p>
                <a:pPr marL="171450" indent="-17145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675" dirty="0"/>
                  <a:t>July 15 – Nov 30</a:t>
                </a:r>
              </a:p>
            </p:txBody>
          </p:sp>
          <p:sp>
            <p:nvSpPr>
              <p:cNvPr id="66" name="AutoShape 9"/>
              <p:cNvSpPr>
                <a:spLocks noChangeArrowheads="1"/>
              </p:cNvSpPr>
              <p:nvPr/>
            </p:nvSpPr>
            <p:spPr bwMode="auto">
              <a:xfrm>
                <a:off x="6585634" y="3852907"/>
                <a:ext cx="1892739" cy="642893"/>
              </a:xfrm>
              <a:prstGeom prst="leftRightArrow">
                <a:avLst>
                  <a:gd name="adj1" fmla="val 59000"/>
                  <a:gd name="adj2" fmla="val 44479"/>
                </a:avLst>
              </a:prstGeom>
              <a:solidFill>
                <a:srgbClr val="666699"/>
              </a:solidFill>
              <a:ln>
                <a:noFill/>
              </a:ln>
              <a:effectLst>
                <a:prstShdw prst="shdw17" dist="17961" dir="2700000">
                  <a:srgbClr val="5B6408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2110" tIns="31060" rIns="62110" bIns="31060" anchor="ctr"/>
              <a:lstStyle>
                <a:lvl1pPr defTabSz="98107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8107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8107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8107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8107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810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75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884456" y="3974068"/>
                <a:ext cx="1806737" cy="386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675" dirty="0">
                    <a:solidFill>
                      <a:schemeClr val="bg1"/>
                    </a:solidFill>
                  </a:rPr>
                  <a:t>Promotion Period (3 months)</a:t>
                </a:r>
              </a:p>
              <a:p>
                <a:pPr marL="171450" indent="-171450">
                  <a:buClr>
                    <a:schemeClr val="tx1"/>
                  </a:buClr>
                  <a:buFont typeface="Arial" charset="0"/>
                  <a:buChar char="•"/>
                </a:pPr>
                <a:r>
                  <a:rPr lang="en-US" sz="675" dirty="0">
                    <a:solidFill>
                      <a:schemeClr val="bg1"/>
                    </a:solidFill>
                  </a:rPr>
                  <a:t>September 1 – November 30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0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9971B72-5A63-4653-BED7-1A8BA811E282}" type="slidenum">
              <a:rPr lang="en-US" sz="1000" smtClean="0">
                <a:solidFill>
                  <a:srgbClr val="989A99"/>
                </a:solidFill>
              </a:rPr>
              <a:pPr/>
              <a:t>6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12468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Mail:  2.5% overall increase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8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81176"/>
              </p:ext>
            </p:extLst>
          </p:nvPr>
        </p:nvGraphicFramePr>
        <p:xfrm>
          <a:off x="432310" y="2644646"/>
          <a:ext cx="6083300" cy="2225275"/>
        </p:xfrm>
        <a:graphic>
          <a:graphicData uri="http://schemas.openxmlformats.org/drawingml/2006/table">
            <a:tbl>
              <a:tblPr/>
              <a:tblGrid>
                <a:gridCol w="4114800"/>
                <a:gridCol w="1968500"/>
              </a:tblGrid>
              <a:tr h="396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Single-Piece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7.5%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-11.0%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Presorted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First-Class Mail International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(outbound letters, cards, and flats)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Rectangle 43"/>
          <p:cNvSpPr>
            <a:spLocks noChangeArrowheads="1"/>
          </p:cNvSpPr>
          <p:nvPr/>
        </p:nvSpPr>
        <p:spPr bwMode="auto">
          <a:xfrm>
            <a:off x="312468" y="1589088"/>
            <a:ext cx="8753475" cy="932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6075" indent="-346075">
              <a:lnSpc>
                <a:spcPct val="95000"/>
              </a:lnSpc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One-ounce letter price increases to 55 cents</a:t>
            </a:r>
          </a:p>
          <a:p>
            <a:pPr marL="346075" indent="-346075">
              <a:lnSpc>
                <a:spcPct val="95000"/>
              </a:lnSpc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Additional-ounce price decreases to 15 cents</a:t>
            </a:r>
          </a:p>
        </p:txBody>
      </p:sp>
      <p:pic>
        <p:nvPicPr>
          <p:cNvPr id="12319" name="Picture 42" descr="flag stamps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71" y="2633768"/>
            <a:ext cx="22463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3911" y="387585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E141880-FABB-409B-A152-3FDE007A97FB}" type="slidenum">
              <a:rPr lang="en-US" sz="1000" smtClean="0">
                <a:solidFill>
                  <a:srgbClr val="989A99"/>
                </a:solidFill>
              </a:rPr>
              <a:pPr/>
              <a:t>7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5123" name="Rectangle 35"/>
          <p:cNvSpPr>
            <a:spLocks noChangeArrowheads="1"/>
          </p:cNvSpPr>
          <p:nvPr/>
        </p:nvSpPr>
        <p:spPr bwMode="auto">
          <a:xfrm>
            <a:off x="384626" y="1016000"/>
            <a:ext cx="77122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9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80514"/>
              </p:ext>
            </p:extLst>
          </p:nvPr>
        </p:nvGraphicFramePr>
        <p:xfrm>
          <a:off x="482600" y="1609911"/>
          <a:ext cx="7784322" cy="4242024"/>
        </p:xfrm>
        <a:graphic>
          <a:graphicData uri="http://schemas.openxmlformats.org/drawingml/2006/table">
            <a:tbl>
              <a:tblPr/>
              <a:tblGrid>
                <a:gridCol w="3266096"/>
                <a:gridCol w="1350188"/>
                <a:gridCol w="1629277"/>
                <a:gridCol w="1538761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First-Class Mail Single-Piece Prices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Stamp Price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Additional Ounce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-28.6%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Meter Price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6.4%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Flats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Cards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2567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7165346F-CAB3-418D-80CC-6970A2F04E1C}" type="slidenum">
              <a:rPr lang="en-US" sz="1000" smtClean="0">
                <a:solidFill>
                  <a:srgbClr val="989A99"/>
                </a:solidFill>
              </a:rPr>
              <a:pPr/>
              <a:t>8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6147" name="Rectangle 35"/>
          <p:cNvSpPr>
            <a:spLocks noChangeArrowheads="1"/>
          </p:cNvSpPr>
          <p:nvPr/>
        </p:nvSpPr>
        <p:spPr bwMode="auto">
          <a:xfrm>
            <a:off x="385115" y="1006928"/>
            <a:ext cx="835721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88259"/>
              </p:ext>
            </p:extLst>
          </p:nvPr>
        </p:nvGraphicFramePr>
        <p:xfrm>
          <a:off x="671116" y="1359436"/>
          <a:ext cx="7785211" cy="4095236"/>
        </p:xfrm>
        <a:graphic>
          <a:graphicData uri="http://schemas.openxmlformats.org/drawingml/2006/table">
            <a:tbl>
              <a:tblPr/>
              <a:tblGrid>
                <a:gridCol w="4322122"/>
                <a:gridCol w="1025502"/>
                <a:gridCol w="991772"/>
                <a:gridCol w="1445815"/>
              </a:tblGrid>
              <a:tr h="869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First-Class Mail Commercial Prices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Mixed 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5-Digit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2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Mixed ADC Automation Flats*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0.705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0.727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53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3-Digit Automation Flats*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0.605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5-Digit Automation Flats*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5115" y="5583140"/>
            <a:ext cx="7967337" cy="9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*Including the price reduction for extra ounces, Flats prices will decrease an average of 11.0%.</a:t>
            </a:r>
          </a:p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Service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incentive remains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$0.003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2567" y="341426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F407DBB-3095-4281-AD21-542920B2D8EE}" type="slidenum">
              <a:rPr lang="en-US" sz="1000" smtClean="0">
                <a:solidFill>
                  <a:srgbClr val="989A99"/>
                </a:solidFill>
              </a:rPr>
              <a:pPr/>
              <a:t>9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6036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USPS Marketing Mail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7291"/>
              </p:ext>
            </p:extLst>
          </p:nvPr>
        </p:nvGraphicFramePr>
        <p:xfrm>
          <a:off x="433858" y="2066607"/>
          <a:ext cx="8041069" cy="3691892"/>
        </p:xfrm>
        <a:graphic>
          <a:graphicData uri="http://schemas.openxmlformats.org/drawingml/2006/table">
            <a:tbl>
              <a:tblPr/>
              <a:tblGrid>
                <a:gridCol w="6270119"/>
                <a:gridCol w="1770950"/>
              </a:tblGrid>
              <a:tr h="561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9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Letters, Flats, and 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Density/Saturation Flats and 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EDDM-Retail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5.1%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3" name="Rectangle 61"/>
          <p:cNvSpPr>
            <a:spLocks noChangeArrowheads="1"/>
          </p:cNvSpPr>
          <p:nvPr/>
        </p:nvSpPr>
        <p:spPr bwMode="auto">
          <a:xfrm>
            <a:off x="307033" y="1543387"/>
            <a:ext cx="84963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2.5%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218" y="6011924"/>
            <a:ext cx="533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Note: Full Service </a:t>
            </a:r>
            <a:r>
              <a:rPr lang="en-US" dirty="0" err="1" smtClean="0">
                <a:solidFill>
                  <a:schemeClr val="tx1"/>
                </a:solidFill>
              </a:rPr>
              <a:t>IMb</a:t>
            </a:r>
            <a:r>
              <a:rPr lang="en-US" dirty="0" smtClean="0">
                <a:solidFill>
                  <a:schemeClr val="tx1"/>
                </a:solidFill>
              </a:rPr>
              <a:t> incentive increases to $0.003.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2567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2019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81719</TotalTime>
  <Words>1611</Words>
  <Application>Microsoft Office PowerPoint</Application>
  <PresentationFormat>On-screen Show (4:3)</PresentationFormat>
  <Paragraphs>622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Wingdings</vt:lpstr>
      <vt:lpstr>ヒラギノ角ゴ Pro W3</vt:lpstr>
      <vt:lpstr>Default Design</vt:lpstr>
      <vt:lpstr>1_Default Design</vt:lpstr>
      <vt:lpstr>2_Default Design</vt:lpstr>
      <vt:lpstr>3_Default Design</vt:lpstr>
      <vt:lpstr>4_Default Design</vt:lpstr>
      <vt:lpstr>think-cell Slide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</vt:vector>
  </TitlesOfParts>
  <Company>U.S.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Thad Dilley</dc:creator>
  <cp:lastModifiedBy>Finley, Tracie M - St. Petersburg, FL</cp:lastModifiedBy>
  <cp:revision>1397</cp:revision>
  <cp:lastPrinted>2018-11-13T16:28:58Z</cp:lastPrinted>
  <dcterms:created xsi:type="dcterms:W3CDTF">2005-10-12T18:13:39Z</dcterms:created>
  <dcterms:modified xsi:type="dcterms:W3CDTF">2019-01-16T19:00:20Z</dcterms:modified>
</cp:coreProperties>
</file>