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5"/>
  </p:notesMasterIdLst>
  <p:handoutMasterIdLst>
    <p:handoutMasterId r:id="rId56"/>
  </p:handoutMasterIdLst>
  <p:sldIdLst>
    <p:sldId id="257" r:id="rId2"/>
    <p:sldId id="632" r:id="rId3"/>
    <p:sldId id="464" r:id="rId4"/>
    <p:sldId id="569" r:id="rId5"/>
    <p:sldId id="602" r:id="rId6"/>
    <p:sldId id="603" r:id="rId7"/>
    <p:sldId id="633" r:id="rId8"/>
    <p:sldId id="573" r:id="rId9"/>
    <p:sldId id="572" r:id="rId10"/>
    <p:sldId id="643" r:id="rId11"/>
    <p:sldId id="576" r:id="rId12"/>
    <p:sldId id="577" r:id="rId13"/>
    <p:sldId id="610" r:id="rId14"/>
    <p:sldId id="609" r:id="rId15"/>
    <p:sldId id="578" r:id="rId16"/>
    <p:sldId id="580" r:id="rId17"/>
    <p:sldId id="582" r:id="rId18"/>
    <p:sldId id="583" r:id="rId19"/>
    <p:sldId id="584" r:id="rId20"/>
    <p:sldId id="634" r:id="rId21"/>
    <p:sldId id="586" r:id="rId22"/>
    <p:sldId id="635" r:id="rId23"/>
    <p:sldId id="588" r:id="rId24"/>
    <p:sldId id="465" r:id="rId25"/>
    <p:sldId id="636" r:id="rId26"/>
    <p:sldId id="472" r:id="rId27"/>
    <p:sldId id="637" r:id="rId28"/>
    <p:sldId id="613" r:id="rId29"/>
    <p:sldId id="591" r:id="rId30"/>
    <p:sldId id="534" r:id="rId31"/>
    <p:sldId id="594" r:id="rId32"/>
    <p:sldId id="625" r:id="rId33"/>
    <p:sldId id="536" r:id="rId34"/>
    <p:sldId id="641" r:id="rId35"/>
    <p:sldId id="638" r:id="rId36"/>
    <p:sldId id="596" r:id="rId37"/>
    <p:sldId id="628" r:id="rId38"/>
    <p:sldId id="619" r:id="rId39"/>
    <p:sldId id="642" r:id="rId40"/>
    <p:sldId id="620" r:id="rId41"/>
    <p:sldId id="631" r:id="rId42"/>
    <p:sldId id="626" r:id="rId43"/>
    <p:sldId id="627" r:id="rId44"/>
    <p:sldId id="629" r:id="rId45"/>
    <p:sldId id="630" r:id="rId46"/>
    <p:sldId id="639" r:id="rId47"/>
    <p:sldId id="598" r:id="rId48"/>
    <p:sldId id="593" r:id="rId49"/>
    <p:sldId id="640" r:id="rId50"/>
    <p:sldId id="553" r:id="rId51"/>
    <p:sldId id="559" r:id="rId52"/>
    <p:sldId id="529" r:id="rId53"/>
    <p:sldId id="530" r:id="rId54"/>
  </p:sldIdLst>
  <p:sldSz cx="9144000" cy="6858000" type="screen4x3"/>
  <p:notesSz cx="7010400" cy="9296400"/>
  <p:custDataLst>
    <p:tags r:id="rId57"/>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vely, Malaki - Baltimore, MD" initials="GM-BM" lastIdx="17" clrIdx="0"/>
  <p:cmAuthor id="1" name="Ortiz, Meredith" initials="MN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0E4"/>
    <a:srgbClr val="1F17BB"/>
    <a:srgbClr val="99CCFF"/>
    <a:srgbClr val="0070C0"/>
    <a:srgbClr val="3366FF"/>
    <a:srgbClr val="5378B3"/>
    <a:srgbClr val="6699FF"/>
    <a:srgbClr val="0066FF"/>
    <a:srgbClr val="E7E7E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798" autoAdjust="0"/>
  </p:normalViewPr>
  <p:slideViewPr>
    <p:cSldViewPr>
      <p:cViewPr varScale="1">
        <p:scale>
          <a:sx n="80" d="100"/>
          <a:sy n="80" d="100"/>
        </p:scale>
        <p:origin x="102" y="4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00" y="-102"/>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08B6D-AD0F-439E-A70C-23A510FF1426}"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A2040250-7655-41E3-93DB-4C9387DAF1EA}">
      <dgm:prSet custT="1"/>
      <dgm:spPr>
        <a:solidFill>
          <a:srgbClr val="0070C0"/>
        </a:solidFill>
        <a:ln>
          <a:noFill/>
        </a:ln>
      </dgm:spPr>
      <dgm:t>
        <a:bodyPr/>
        <a:lstStyle/>
        <a:p>
          <a:r>
            <a:rPr lang="en-US" sz="2600" b="1" dirty="0">
              <a:solidFill>
                <a:schemeClr val="bg1"/>
              </a:solidFill>
              <a:latin typeface="Arial" panose="020B0604020202020204" pitchFamily="34" charset="0"/>
              <a:cs typeface="Arial" panose="020B0604020202020204" pitchFamily="34" charset="0"/>
            </a:rPr>
            <a:t>Mail.XML™ </a:t>
          </a:r>
          <a:r>
            <a:rPr lang="en-US" sz="1800" b="1" dirty="0">
              <a:solidFill>
                <a:schemeClr val="bg1"/>
              </a:solidFill>
              <a:latin typeface="Arial" panose="020B0604020202020204" pitchFamily="34" charset="0"/>
              <a:cs typeface="Arial" panose="020B0604020202020204" pitchFamily="34" charset="0"/>
            </a:rPr>
            <a:t> </a:t>
          </a:r>
        </a:p>
      </dgm:t>
    </dgm:pt>
    <dgm:pt modelId="{D76D9103-75F1-4CB1-B63A-BDE85680E32D}" type="parTrans" cxnId="{3E2EC88B-58AF-4850-9BA1-3EF8149597D7}">
      <dgm:prSet/>
      <dgm:spPr/>
      <dgm:t>
        <a:bodyPr/>
        <a:lstStyle/>
        <a:p>
          <a:endParaRPr lang="en-US" sz="1800">
            <a:latin typeface="Arial" panose="020B0604020202020204" pitchFamily="34" charset="0"/>
            <a:cs typeface="Arial" panose="020B0604020202020204" pitchFamily="34" charset="0"/>
          </a:endParaRPr>
        </a:p>
      </dgm:t>
    </dgm:pt>
    <dgm:pt modelId="{4AF65AF9-7C9B-4501-9EC4-C05E78504F18}" type="sibTrans" cxnId="{3E2EC88B-58AF-4850-9BA1-3EF8149597D7}">
      <dgm:prSet/>
      <dgm:spPr/>
      <dgm:t>
        <a:bodyPr/>
        <a:lstStyle/>
        <a:p>
          <a:endParaRPr lang="en-US" sz="1800">
            <a:latin typeface="Arial" panose="020B0604020202020204" pitchFamily="34" charset="0"/>
            <a:cs typeface="Arial" panose="020B0604020202020204" pitchFamily="34" charset="0"/>
          </a:endParaRPr>
        </a:p>
      </dgm:t>
    </dgm:pt>
    <dgm:pt modelId="{3B1CEE03-6995-4EE3-B6D2-963C0E21071D}">
      <dgm:prSet custT="1"/>
      <dgm:spPr>
        <a:solidFill>
          <a:srgbClr val="0070C0"/>
        </a:solidFill>
        <a:ln>
          <a:noFill/>
        </a:ln>
      </dgm:spPr>
      <dgm:t>
        <a:bodyPr/>
        <a:lstStyle/>
        <a:p>
          <a:r>
            <a:rPr lang="en-US" sz="2600" b="1" dirty="0">
              <a:latin typeface="Arial" panose="020B0604020202020204" pitchFamily="34" charset="0"/>
              <a:cs typeface="Arial" panose="020B0604020202020204" pitchFamily="34" charset="0"/>
            </a:rPr>
            <a:t>Intelligent Mail Small Business Tool (IMsb)</a:t>
          </a:r>
        </a:p>
      </dgm:t>
    </dgm:pt>
    <dgm:pt modelId="{1995B4B9-E026-421A-8467-486B8F2183A4}" type="parTrans" cxnId="{36645560-21C4-4306-B001-D4A117F27B8D}">
      <dgm:prSet/>
      <dgm:spPr/>
      <dgm:t>
        <a:bodyPr/>
        <a:lstStyle/>
        <a:p>
          <a:endParaRPr lang="en-US" sz="1800">
            <a:latin typeface="Arial" panose="020B0604020202020204" pitchFamily="34" charset="0"/>
            <a:cs typeface="Arial" panose="020B0604020202020204" pitchFamily="34" charset="0"/>
          </a:endParaRPr>
        </a:p>
      </dgm:t>
    </dgm:pt>
    <dgm:pt modelId="{AD384548-BC43-40F4-9EC2-DD023F27CE04}" type="sibTrans" cxnId="{36645560-21C4-4306-B001-D4A117F27B8D}">
      <dgm:prSet/>
      <dgm:spPr/>
      <dgm:t>
        <a:bodyPr/>
        <a:lstStyle/>
        <a:p>
          <a:endParaRPr lang="en-US" sz="1800">
            <a:latin typeface="Arial" panose="020B0604020202020204" pitchFamily="34" charset="0"/>
            <a:cs typeface="Arial" panose="020B0604020202020204" pitchFamily="34" charset="0"/>
          </a:endParaRPr>
        </a:p>
      </dgm:t>
    </dgm:pt>
    <dgm:pt modelId="{684CAFDF-77E4-4F1F-908D-B8C860A2D5E5}">
      <dgm:prSet phldrT="[Text]" custT="1"/>
      <dgm:spPr>
        <a:solidFill>
          <a:srgbClr val="0070C0"/>
        </a:solidFill>
        <a:ln>
          <a:noFill/>
        </a:ln>
      </dgm:spPr>
      <dgm:t>
        <a:bodyPr/>
        <a:lstStyle/>
        <a:p>
          <a:r>
            <a:rPr lang="en-US" sz="2600" b="1" dirty="0">
              <a:solidFill>
                <a:schemeClr val="bg1"/>
              </a:solidFill>
              <a:latin typeface="Arial" panose="020B0604020202020204" pitchFamily="34" charset="0"/>
              <a:cs typeface="Arial" panose="020B0604020202020204" pitchFamily="34" charset="0"/>
            </a:rPr>
            <a:t>Postal Wizard </a:t>
          </a:r>
        </a:p>
      </dgm:t>
    </dgm:pt>
    <dgm:pt modelId="{B2E533CA-D0A4-408F-A0F3-1D4135AED975}" type="parTrans" cxnId="{1D08C319-4569-4196-8023-7DF2E48C2CC9}">
      <dgm:prSet/>
      <dgm:spPr/>
      <dgm:t>
        <a:bodyPr/>
        <a:lstStyle/>
        <a:p>
          <a:endParaRPr lang="en-US" sz="1800">
            <a:latin typeface="Arial" panose="020B0604020202020204" pitchFamily="34" charset="0"/>
            <a:cs typeface="Arial" panose="020B0604020202020204" pitchFamily="34" charset="0"/>
          </a:endParaRPr>
        </a:p>
      </dgm:t>
    </dgm:pt>
    <dgm:pt modelId="{AE77E24D-27EF-4320-8F27-1947A7C41E95}" type="sibTrans" cxnId="{1D08C319-4569-4196-8023-7DF2E48C2CC9}">
      <dgm:prSet/>
      <dgm:spPr/>
      <dgm:t>
        <a:bodyPr/>
        <a:lstStyle/>
        <a:p>
          <a:endParaRPr lang="en-US" sz="1800">
            <a:latin typeface="Arial" panose="020B0604020202020204" pitchFamily="34" charset="0"/>
            <a:cs typeface="Arial" panose="020B0604020202020204" pitchFamily="34" charset="0"/>
          </a:endParaRPr>
        </a:p>
      </dgm:t>
    </dgm:pt>
    <dgm:pt modelId="{0A23F4AD-36E6-4BDC-AA28-0D96D9DB12A8}">
      <dgm:prSet custT="1"/>
      <dgm:spPr>
        <a:solidFill>
          <a:srgbClr val="0070C0"/>
        </a:solidFill>
        <a:ln>
          <a:noFill/>
        </a:ln>
      </dgm:spPr>
      <dgm:t>
        <a:bodyPr/>
        <a:lstStyle/>
        <a:p>
          <a:r>
            <a:rPr lang="en-US" sz="2600" b="1" dirty="0">
              <a:solidFill>
                <a:schemeClr val="bg1"/>
              </a:solidFill>
              <a:latin typeface="Arial" panose="020B0604020202020204" pitchFamily="34" charset="0"/>
              <a:cs typeface="Arial" panose="020B0604020202020204" pitchFamily="34" charset="0"/>
            </a:rPr>
            <a:t>Mail.dat</a:t>
          </a:r>
        </a:p>
      </dgm:t>
    </dgm:pt>
    <dgm:pt modelId="{F328518D-28C6-4B97-9752-AA1E40FC8495}" type="sibTrans" cxnId="{77D76DE1-BE86-4057-88E5-4FCC699D6E15}">
      <dgm:prSet/>
      <dgm:spPr/>
      <dgm:t>
        <a:bodyPr/>
        <a:lstStyle/>
        <a:p>
          <a:endParaRPr lang="en-US" sz="1800">
            <a:latin typeface="Arial" panose="020B0604020202020204" pitchFamily="34" charset="0"/>
            <a:cs typeface="Arial" panose="020B0604020202020204" pitchFamily="34" charset="0"/>
          </a:endParaRPr>
        </a:p>
      </dgm:t>
    </dgm:pt>
    <dgm:pt modelId="{D89C33AE-21F8-41C2-9E55-A589FC0B2ECD}" type="parTrans" cxnId="{77D76DE1-BE86-4057-88E5-4FCC699D6E15}">
      <dgm:prSet/>
      <dgm:spPr/>
      <dgm:t>
        <a:bodyPr/>
        <a:lstStyle/>
        <a:p>
          <a:endParaRPr lang="en-US" sz="1800">
            <a:latin typeface="Arial" panose="020B0604020202020204" pitchFamily="34" charset="0"/>
            <a:cs typeface="Arial" panose="020B0604020202020204" pitchFamily="34" charset="0"/>
          </a:endParaRPr>
        </a:p>
      </dgm:t>
    </dgm:pt>
    <dgm:pt modelId="{1DD5BE15-F9CC-4A36-A723-CACC1D905A1E}">
      <dgm:prSet custT="1"/>
      <dgm:spPr>
        <a:solidFill>
          <a:srgbClr val="0070C0"/>
        </a:solidFill>
      </dgm:spPr>
      <dgm:t>
        <a:bodyPr/>
        <a:lstStyle/>
        <a:p>
          <a:r>
            <a:rPr lang="en-US" sz="2600" b="1" dirty="0">
              <a:solidFill>
                <a:schemeClr val="bg1"/>
              </a:solidFill>
              <a:latin typeface="Arial" panose="020B0604020202020204" pitchFamily="34" charset="0"/>
              <a:cs typeface="Arial" panose="020B0604020202020204" pitchFamily="34" charset="0"/>
            </a:rPr>
            <a:t>BMEU Hardcopy Postage Statement</a:t>
          </a:r>
        </a:p>
      </dgm:t>
    </dgm:pt>
    <dgm:pt modelId="{B660D3DC-BAC7-4B4A-AC83-144F7EDD68A4}" type="parTrans" cxnId="{10FC6489-0DF8-42D2-B33C-FC112268FF0A}">
      <dgm:prSet/>
      <dgm:spPr/>
      <dgm:t>
        <a:bodyPr/>
        <a:lstStyle/>
        <a:p>
          <a:endParaRPr lang="en-US"/>
        </a:p>
      </dgm:t>
    </dgm:pt>
    <dgm:pt modelId="{42970F66-DD62-42E6-B7F1-AD0CC8BE595C}" type="sibTrans" cxnId="{10FC6489-0DF8-42D2-B33C-FC112268FF0A}">
      <dgm:prSet/>
      <dgm:spPr/>
      <dgm:t>
        <a:bodyPr/>
        <a:lstStyle/>
        <a:p>
          <a:endParaRPr lang="en-US"/>
        </a:p>
      </dgm:t>
    </dgm:pt>
    <dgm:pt modelId="{24882C0B-7BC8-4D44-81A7-213BD29E015E}" type="pres">
      <dgm:prSet presAssocID="{80D08B6D-AD0F-439E-A70C-23A510FF1426}" presName="Name0" presStyleCnt="0">
        <dgm:presLayoutVars>
          <dgm:chMax val="7"/>
          <dgm:chPref val="7"/>
          <dgm:dir/>
        </dgm:presLayoutVars>
      </dgm:prSet>
      <dgm:spPr/>
    </dgm:pt>
    <dgm:pt modelId="{FE3BACD3-E837-4482-86AB-E2A375723D9C}" type="pres">
      <dgm:prSet presAssocID="{80D08B6D-AD0F-439E-A70C-23A510FF1426}" presName="Name1" presStyleCnt="0"/>
      <dgm:spPr/>
    </dgm:pt>
    <dgm:pt modelId="{6C3E5E0E-AB70-4A73-B304-CA89244D72F5}" type="pres">
      <dgm:prSet presAssocID="{80D08B6D-AD0F-439E-A70C-23A510FF1426}" presName="cycle" presStyleCnt="0"/>
      <dgm:spPr/>
    </dgm:pt>
    <dgm:pt modelId="{210CFBAC-FB42-470D-8824-57561219F4EB}" type="pres">
      <dgm:prSet presAssocID="{80D08B6D-AD0F-439E-A70C-23A510FF1426}" presName="srcNode" presStyleLbl="node1" presStyleIdx="0" presStyleCnt="5"/>
      <dgm:spPr/>
    </dgm:pt>
    <dgm:pt modelId="{94B9FEAE-B0E0-4236-9C87-AF30E0810C51}" type="pres">
      <dgm:prSet presAssocID="{80D08B6D-AD0F-439E-A70C-23A510FF1426}" presName="conn" presStyleLbl="parChTrans1D2" presStyleIdx="0" presStyleCnt="1"/>
      <dgm:spPr/>
    </dgm:pt>
    <dgm:pt modelId="{95330A19-2D80-48A7-9824-775E230F9519}" type="pres">
      <dgm:prSet presAssocID="{80D08B6D-AD0F-439E-A70C-23A510FF1426}" presName="extraNode" presStyleLbl="node1" presStyleIdx="0" presStyleCnt="5"/>
      <dgm:spPr/>
    </dgm:pt>
    <dgm:pt modelId="{A261A4DA-D6BF-49C6-B75F-F02B73CCD824}" type="pres">
      <dgm:prSet presAssocID="{80D08B6D-AD0F-439E-A70C-23A510FF1426}" presName="dstNode" presStyleLbl="node1" presStyleIdx="0" presStyleCnt="5"/>
      <dgm:spPr/>
    </dgm:pt>
    <dgm:pt modelId="{44487B72-07E3-4F58-B4B9-12BF6E74B279}" type="pres">
      <dgm:prSet presAssocID="{1DD5BE15-F9CC-4A36-A723-CACC1D905A1E}" presName="text_1" presStyleLbl="node1" presStyleIdx="0" presStyleCnt="5">
        <dgm:presLayoutVars>
          <dgm:bulletEnabled val="1"/>
        </dgm:presLayoutVars>
      </dgm:prSet>
      <dgm:spPr/>
    </dgm:pt>
    <dgm:pt modelId="{8164EF3D-46AE-40FB-A674-156B2D059EC7}" type="pres">
      <dgm:prSet presAssocID="{1DD5BE15-F9CC-4A36-A723-CACC1D905A1E}" presName="accent_1" presStyleCnt="0"/>
      <dgm:spPr/>
    </dgm:pt>
    <dgm:pt modelId="{1C216BE6-D45E-4F2E-B32D-152AD9C2C0A6}" type="pres">
      <dgm:prSet presAssocID="{1DD5BE15-F9CC-4A36-A723-CACC1D905A1E}" presName="accentRepeatNode" presStyleLbl="solidFgAcc1" presStyleIdx="0" presStyleCnt="5" custScaleX="60720" custScaleY="60720"/>
      <dgm:spPr/>
    </dgm:pt>
    <dgm:pt modelId="{6EC40132-77FF-414F-93CC-EA8F09796D69}" type="pres">
      <dgm:prSet presAssocID="{0A23F4AD-36E6-4BDC-AA28-0D96D9DB12A8}" presName="text_2" presStyleLbl="node1" presStyleIdx="1" presStyleCnt="5">
        <dgm:presLayoutVars>
          <dgm:bulletEnabled val="1"/>
        </dgm:presLayoutVars>
      </dgm:prSet>
      <dgm:spPr/>
    </dgm:pt>
    <dgm:pt modelId="{D0F7E52E-8ED7-4854-9525-30CF8CD08960}" type="pres">
      <dgm:prSet presAssocID="{0A23F4AD-36E6-4BDC-AA28-0D96D9DB12A8}" presName="accent_2" presStyleCnt="0"/>
      <dgm:spPr/>
    </dgm:pt>
    <dgm:pt modelId="{946CFCE1-9161-49DA-B9D3-A3368634ECE6}" type="pres">
      <dgm:prSet presAssocID="{0A23F4AD-36E6-4BDC-AA28-0D96D9DB12A8}" presName="accentRepeatNode" presStyleLbl="solidFgAcc1" presStyleIdx="1" presStyleCnt="5" custScaleX="60405" custScaleY="60965"/>
      <dgm:spPr/>
    </dgm:pt>
    <dgm:pt modelId="{30B97107-EE5C-4847-99A0-415AE0AE6E85}" type="pres">
      <dgm:prSet presAssocID="{A2040250-7655-41E3-93DB-4C9387DAF1EA}" presName="text_3" presStyleLbl="node1" presStyleIdx="2" presStyleCnt="5">
        <dgm:presLayoutVars>
          <dgm:bulletEnabled val="1"/>
        </dgm:presLayoutVars>
      </dgm:prSet>
      <dgm:spPr/>
    </dgm:pt>
    <dgm:pt modelId="{A5BC18EA-9395-43BB-A94B-25220158BA00}" type="pres">
      <dgm:prSet presAssocID="{A2040250-7655-41E3-93DB-4C9387DAF1EA}" presName="accent_3" presStyleCnt="0"/>
      <dgm:spPr/>
    </dgm:pt>
    <dgm:pt modelId="{932B6A96-CEF8-4DE5-8C51-2302ACD5D52B}" type="pres">
      <dgm:prSet presAssocID="{A2040250-7655-41E3-93DB-4C9387DAF1EA}" presName="accentRepeatNode" presStyleLbl="solidFgAcc1" presStyleIdx="2" presStyleCnt="5" custScaleX="60405" custScaleY="60965"/>
      <dgm:spPr/>
    </dgm:pt>
    <dgm:pt modelId="{425AE71F-ED11-4F73-9879-E26B86E54581}" type="pres">
      <dgm:prSet presAssocID="{684CAFDF-77E4-4F1F-908D-B8C860A2D5E5}" presName="text_4" presStyleLbl="node1" presStyleIdx="3" presStyleCnt="5">
        <dgm:presLayoutVars>
          <dgm:bulletEnabled val="1"/>
        </dgm:presLayoutVars>
      </dgm:prSet>
      <dgm:spPr/>
    </dgm:pt>
    <dgm:pt modelId="{5EDB8B7E-12D0-4BC2-B22B-20FD602B23EA}" type="pres">
      <dgm:prSet presAssocID="{684CAFDF-77E4-4F1F-908D-B8C860A2D5E5}" presName="accent_4" presStyleCnt="0"/>
      <dgm:spPr/>
    </dgm:pt>
    <dgm:pt modelId="{B9C300B0-D413-46B5-B767-388B478FD118}" type="pres">
      <dgm:prSet presAssocID="{684CAFDF-77E4-4F1F-908D-B8C860A2D5E5}" presName="accentRepeatNode" presStyleLbl="solidFgAcc1" presStyleIdx="3" presStyleCnt="5" custScaleX="60405" custScaleY="60965"/>
      <dgm:spPr/>
    </dgm:pt>
    <dgm:pt modelId="{5F5065CF-C825-4300-9F49-DB94A2208F93}" type="pres">
      <dgm:prSet presAssocID="{3B1CEE03-6995-4EE3-B6D2-963C0E21071D}" presName="text_5" presStyleLbl="node1" presStyleIdx="4" presStyleCnt="5">
        <dgm:presLayoutVars>
          <dgm:bulletEnabled val="1"/>
        </dgm:presLayoutVars>
      </dgm:prSet>
      <dgm:spPr/>
    </dgm:pt>
    <dgm:pt modelId="{CB83ADB2-E8B8-438B-AEBC-77D7B13734C9}" type="pres">
      <dgm:prSet presAssocID="{3B1CEE03-6995-4EE3-B6D2-963C0E21071D}" presName="accent_5" presStyleCnt="0"/>
      <dgm:spPr/>
    </dgm:pt>
    <dgm:pt modelId="{D268C712-C4E2-4C19-8252-C439BF1844CF}" type="pres">
      <dgm:prSet presAssocID="{3B1CEE03-6995-4EE3-B6D2-963C0E21071D}" presName="accentRepeatNode" presStyleLbl="solidFgAcc1" presStyleIdx="4" presStyleCnt="5" custScaleX="60405" custScaleY="60965"/>
      <dgm:spPr/>
    </dgm:pt>
  </dgm:ptLst>
  <dgm:cxnLst>
    <dgm:cxn modelId="{10FC6489-0DF8-42D2-B33C-FC112268FF0A}" srcId="{80D08B6D-AD0F-439E-A70C-23A510FF1426}" destId="{1DD5BE15-F9CC-4A36-A723-CACC1D905A1E}" srcOrd="0" destOrd="0" parTransId="{B660D3DC-BAC7-4B4A-AC83-144F7EDD68A4}" sibTransId="{42970F66-DD62-42E6-B7F1-AD0CC8BE595C}"/>
    <dgm:cxn modelId="{77D76DE1-BE86-4057-88E5-4FCC699D6E15}" srcId="{80D08B6D-AD0F-439E-A70C-23A510FF1426}" destId="{0A23F4AD-36E6-4BDC-AA28-0D96D9DB12A8}" srcOrd="1" destOrd="0" parTransId="{D89C33AE-21F8-41C2-9E55-A589FC0B2ECD}" sibTransId="{F328518D-28C6-4B97-9752-AA1E40FC8495}"/>
    <dgm:cxn modelId="{3EFEEDAB-13BC-4420-BB08-369D8545559F}" type="presOf" srcId="{42970F66-DD62-42E6-B7F1-AD0CC8BE595C}" destId="{94B9FEAE-B0E0-4236-9C87-AF30E0810C51}" srcOrd="0" destOrd="0" presId="urn:microsoft.com/office/officeart/2008/layout/VerticalCurvedList"/>
    <dgm:cxn modelId="{8635AEBE-1B97-48E0-9775-AF23C15FD6B4}" type="presOf" srcId="{1DD5BE15-F9CC-4A36-A723-CACC1D905A1E}" destId="{44487B72-07E3-4F58-B4B9-12BF6E74B279}" srcOrd="0" destOrd="0" presId="urn:microsoft.com/office/officeart/2008/layout/VerticalCurvedList"/>
    <dgm:cxn modelId="{36645560-21C4-4306-B001-D4A117F27B8D}" srcId="{80D08B6D-AD0F-439E-A70C-23A510FF1426}" destId="{3B1CEE03-6995-4EE3-B6D2-963C0E21071D}" srcOrd="4" destOrd="0" parTransId="{1995B4B9-E026-421A-8467-486B8F2183A4}" sibTransId="{AD384548-BC43-40F4-9EC2-DD023F27CE04}"/>
    <dgm:cxn modelId="{3503B26C-605C-48F1-877C-5E0D1E4B3C73}" type="presOf" srcId="{684CAFDF-77E4-4F1F-908D-B8C860A2D5E5}" destId="{425AE71F-ED11-4F73-9879-E26B86E54581}" srcOrd="0" destOrd="0" presId="urn:microsoft.com/office/officeart/2008/layout/VerticalCurvedList"/>
    <dgm:cxn modelId="{BDB84120-296C-4802-827D-E1E626A2C658}" type="presOf" srcId="{A2040250-7655-41E3-93DB-4C9387DAF1EA}" destId="{30B97107-EE5C-4847-99A0-415AE0AE6E85}" srcOrd="0" destOrd="0" presId="urn:microsoft.com/office/officeart/2008/layout/VerticalCurvedList"/>
    <dgm:cxn modelId="{3E2EC88B-58AF-4850-9BA1-3EF8149597D7}" srcId="{80D08B6D-AD0F-439E-A70C-23A510FF1426}" destId="{A2040250-7655-41E3-93DB-4C9387DAF1EA}" srcOrd="2" destOrd="0" parTransId="{D76D9103-75F1-4CB1-B63A-BDE85680E32D}" sibTransId="{4AF65AF9-7C9B-4501-9EC4-C05E78504F18}"/>
    <dgm:cxn modelId="{BAA71E33-FC6C-44AE-8210-8A42A006E1AD}" type="presOf" srcId="{0A23F4AD-36E6-4BDC-AA28-0D96D9DB12A8}" destId="{6EC40132-77FF-414F-93CC-EA8F09796D69}" srcOrd="0" destOrd="0" presId="urn:microsoft.com/office/officeart/2008/layout/VerticalCurvedList"/>
    <dgm:cxn modelId="{50C93162-8190-4531-85BF-34B61FA1FF6A}" type="presOf" srcId="{80D08B6D-AD0F-439E-A70C-23A510FF1426}" destId="{24882C0B-7BC8-4D44-81A7-213BD29E015E}" srcOrd="0" destOrd="0" presId="urn:microsoft.com/office/officeart/2008/layout/VerticalCurvedList"/>
    <dgm:cxn modelId="{1D08C319-4569-4196-8023-7DF2E48C2CC9}" srcId="{80D08B6D-AD0F-439E-A70C-23A510FF1426}" destId="{684CAFDF-77E4-4F1F-908D-B8C860A2D5E5}" srcOrd="3" destOrd="0" parTransId="{B2E533CA-D0A4-408F-A0F3-1D4135AED975}" sibTransId="{AE77E24D-27EF-4320-8F27-1947A7C41E95}"/>
    <dgm:cxn modelId="{0A26A0F3-B6F9-4FB3-B7C8-EB48CEFD18C4}" type="presOf" srcId="{3B1CEE03-6995-4EE3-B6D2-963C0E21071D}" destId="{5F5065CF-C825-4300-9F49-DB94A2208F93}" srcOrd="0" destOrd="0" presId="urn:microsoft.com/office/officeart/2008/layout/VerticalCurvedList"/>
    <dgm:cxn modelId="{BFC763F2-4084-4410-8642-73B669AC24EE}" type="presParOf" srcId="{24882C0B-7BC8-4D44-81A7-213BD29E015E}" destId="{FE3BACD3-E837-4482-86AB-E2A375723D9C}" srcOrd="0" destOrd="0" presId="urn:microsoft.com/office/officeart/2008/layout/VerticalCurvedList"/>
    <dgm:cxn modelId="{35FD1174-0AAB-4E76-8E3E-C36C9E95FFB1}" type="presParOf" srcId="{FE3BACD3-E837-4482-86AB-E2A375723D9C}" destId="{6C3E5E0E-AB70-4A73-B304-CA89244D72F5}" srcOrd="0" destOrd="0" presId="urn:microsoft.com/office/officeart/2008/layout/VerticalCurvedList"/>
    <dgm:cxn modelId="{B09E0F7D-E1E9-4BB9-926F-1E50F1B7607D}" type="presParOf" srcId="{6C3E5E0E-AB70-4A73-B304-CA89244D72F5}" destId="{210CFBAC-FB42-470D-8824-57561219F4EB}" srcOrd="0" destOrd="0" presId="urn:microsoft.com/office/officeart/2008/layout/VerticalCurvedList"/>
    <dgm:cxn modelId="{2FF7FE7B-742A-43DE-A342-672C1FCF8FFB}" type="presParOf" srcId="{6C3E5E0E-AB70-4A73-B304-CA89244D72F5}" destId="{94B9FEAE-B0E0-4236-9C87-AF30E0810C51}" srcOrd="1" destOrd="0" presId="urn:microsoft.com/office/officeart/2008/layout/VerticalCurvedList"/>
    <dgm:cxn modelId="{571C272E-1CE9-4F58-B56D-A844ABE0F2A7}" type="presParOf" srcId="{6C3E5E0E-AB70-4A73-B304-CA89244D72F5}" destId="{95330A19-2D80-48A7-9824-775E230F9519}" srcOrd="2" destOrd="0" presId="urn:microsoft.com/office/officeart/2008/layout/VerticalCurvedList"/>
    <dgm:cxn modelId="{491C6BDE-5F0A-48C5-9145-1ECEDB4204F2}" type="presParOf" srcId="{6C3E5E0E-AB70-4A73-B304-CA89244D72F5}" destId="{A261A4DA-D6BF-49C6-B75F-F02B73CCD824}" srcOrd="3" destOrd="0" presId="urn:microsoft.com/office/officeart/2008/layout/VerticalCurvedList"/>
    <dgm:cxn modelId="{51099DC8-2A9E-4085-AC62-7A5FB7E0C6AF}" type="presParOf" srcId="{FE3BACD3-E837-4482-86AB-E2A375723D9C}" destId="{44487B72-07E3-4F58-B4B9-12BF6E74B279}" srcOrd="1" destOrd="0" presId="urn:microsoft.com/office/officeart/2008/layout/VerticalCurvedList"/>
    <dgm:cxn modelId="{70ACB4A1-8756-414C-A11D-A5EEACFD7347}" type="presParOf" srcId="{FE3BACD3-E837-4482-86AB-E2A375723D9C}" destId="{8164EF3D-46AE-40FB-A674-156B2D059EC7}" srcOrd="2" destOrd="0" presId="urn:microsoft.com/office/officeart/2008/layout/VerticalCurvedList"/>
    <dgm:cxn modelId="{04A55FC3-8C91-4AE2-949E-795018C94C4F}" type="presParOf" srcId="{8164EF3D-46AE-40FB-A674-156B2D059EC7}" destId="{1C216BE6-D45E-4F2E-B32D-152AD9C2C0A6}" srcOrd="0" destOrd="0" presId="urn:microsoft.com/office/officeart/2008/layout/VerticalCurvedList"/>
    <dgm:cxn modelId="{7530B78E-F904-474F-8F1A-6E4BEDA57909}" type="presParOf" srcId="{FE3BACD3-E837-4482-86AB-E2A375723D9C}" destId="{6EC40132-77FF-414F-93CC-EA8F09796D69}" srcOrd="3" destOrd="0" presId="urn:microsoft.com/office/officeart/2008/layout/VerticalCurvedList"/>
    <dgm:cxn modelId="{8C2DD226-4DF3-450B-B787-5BF8F68E2E80}" type="presParOf" srcId="{FE3BACD3-E837-4482-86AB-E2A375723D9C}" destId="{D0F7E52E-8ED7-4854-9525-30CF8CD08960}" srcOrd="4" destOrd="0" presId="urn:microsoft.com/office/officeart/2008/layout/VerticalCurvedList"/>
    <dgm:cxn modelId="{BE225EC4-4DE1-48B8-835A-5230E82CF832}" type="presParOf" srcId="{D0F7E52E-8ED7-4854-9525-30CF8CD08960}" destId="{946CFCE1-9161-49DA-B9D3-A3368634ECE6}" srcOrd="0" destOrd="0" presId="urn:microsoft.com/office/officeart/2008/layout/VerticalCurvedList"/>
    <dgm:cxn modelId="{BB93E7EB-5A52-48C8-BC6F-BD5EA1E9EE9A}" type="presParOf" srcId="{FE3BACD3-E837-4482-86AB-E2A375723D9C}" destId="{30B97107-EE5C-4847-99A0-415AE0AE6E85}" srcOrd="5" destOrd="0" presId="urn:microsoft.com/office/officeart/2008/layout/VerticalCurvedList"/>
    <dgm:cxn modelId="{FE2557F5-D6C9-45C4-9138-9071835AEA07}" type="presParOf" srcId="{FE3BACD3-E837-4482-86AB-E2A375723D9C}" destId="{A5BC18EA-9395-43BB-A94B-25220158BA00}" srcOrd="6" destOrd="0" presId="urn:microsoft.com/office/officeart/2008/layout/VerticalCurvedList"/>
    <dgm:cxn modelId="{7DA9DCCE-D866-40B5-B76C-34C9A4816BED}" type="presParOf" srcId="{A5BC18EA-9395-43BB-A94B-25220158BA00}" destId="{932B6A96-CEF8-4DE5-8C51-2302ACD5D52B}" srcOrd="0" destOrd="0" presId="urn:microsoft.com/office/officeart/2008/layout/VerticalCurvedList"/>
    <dgm:cxn modelId="{E89D4016-3B37-4DE7-A56E-8D455F358406}" type="presParOf" srcId="{FE3BACD3-E837-4482-86AB-E2A375723D9C}" destId="{425AE71F-ED11-4F73-9879-E26B86E54581}" srcOrd="7" destOrd="0" presId="urn:microsoft.com/office/officeart/2008/layout/VerticalCurvedList"/>
    <dgm:cxn modelId="{A195C7F6-9ECA-43AB-A254-87AB24FC6129}" type="presParOf" srcId="{FE3BACD3-E837-4482-86AB-E2A375723D9C}" destId="{5EDB8B7E-12D0-4BC2-B22B-20FD602B23EA}" srcOrd="8" destOrd="0" presId="urn:microsoft.com/office/officeart/2008/layout/VerticalCurvedList"/>
    <dgm:cxn modelId="{A65C1180-B7EC-48AB-AC11-CC98C2E4EE3F}" type="presParOf" srcId="{5EDB8B7E-12D0-4BC2-B22B-20FD602B23EA}" destId="{B9C300B0-D413-46B5-B767-388B478FD118}" srcOrd="0" destOrd="0" presId="urn:microsoft.com/office/officeart/2008/layout/VerticalCurvedList"/>
    <dgm:cxn modelId="{4F3AA8E6-C092-40CD-9BFD-1C1997D30C92}" type="presParOf" srcId="{FE3BACD3-E837-4482-86AB-E2A375723D9C}" destId="{5F5065CF-C825-4300-9F49-DB94A2208F93}" srcOrd="9" destOrd="0" presId="urn:microsoft.com/office/officeart/2008/layout/VerticalCurvedList"/>
    <dgm:cxn modelId="{89D3310A-33F4-4A04-9121-28F10DBBB2FC}" type="presParOf" srcId="{FE3BACD3-E837-4482-86AB-E2A375723D9C}" destId="{CB83ADB2-E8B8-438B-AEBC-77D7B13734C9}" srcOrd="10" destOrd="0" presId="urn:microsoft.com/office/officeart/2008/layout/VerticalCurvedList"/>
    <dgm:cxn modelId="{B2C1C748-FBF9-4F25-94A3-ED82C8FEBF3A}" type="presParOf" srcId="{CB83ADB2-E8B8-438B-AEBC-77D7B13734C9}" destId="{D268C712-C4E2-4C19-8252-C439BF1844C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08B6D-AD0F-439E-A70C-23A510FF1426}"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A2040250-7655-41E3-93DB-4C9387DAF1EA}">
      <dgm:prSet custT="1"/>
      <dgm:spPr>
        <a:solidFill>
          <a:srgbClr val="0070C0"/>
        </a:solidFill>
        <a:ln>
          <a:noFill/>
        </a:ln>
      </dgm:spPr>
      <dgm:t>
        <a:bodyPr/>
        <a:lstStyle/>
        <a:p>
          <a:r>
            <a:rPr lang="en-US" sz="2600" b="1" dirty="0">
              <a:solidFill>
                <a:schemeClr val="bg1"/>
              </a:solidFill>
              <a:latin typeface="Arial" panose="020B0604020202020204" pitchFamily="34" charset="0"/>
              <a:cs typeface="Arial" panose="020B0604020202020204" pitchFamily="34" charset="0"/>
            </a:rPr>
            <a:t>Mail.XML™ </a:t>
          </a:r>
          <a:r>
            <a:rPr lang="en-US" sz="1800" b="1" dirty="0">
              <a:solidFill>
                <a:schemeClr val="bg1"/>
              </a:solidFill>
              <a:latin typeface="Arial" panose="020B0604020202020204" pitchFamily="34" charset="0"/>
              <a:cs typeface="Arial" panose="020B0604020202020204" pitchFamily="34" charset="0"/>
            </a:rPr>
            <a:t> </a:t>
          </a:r>
        </a:p>
      </dgm:t>
    </dgm:pt>
    <dgm:pt modelId="{D76D9103-75F1-4CB1-B63A-BDE85680E32D}" type="parTrans" cxnId="{3E2EC88B-58AF-4850-9BA1-3EF8149597D7}">
      <dgm:prSet/>
      <dgm:spPr/>
      <dgm:t>
        <a:bodyPr/>
        <a:lstStyle/>
        <a:p>
          <a:endParaRPr lang="en-US" sz="1800">
            <a:latin typeface="Arial" panose="020B0604020202020204" pitchFamily="34" charset="0"/>
            <a:cs typeface="Arial" panose="020B0604020202020204" pitchFamily="34" charset="0"/>
          </a:endParaRPr>
        </a:p>
      </dgm:t>
    </dgm:pt>
    <dgm:pt modelId="{4AF65AF9-7C9B-4501-9EC4-C05E78504F18}" type="sibTrans" cxnId="{3E2EC88B-58AF-4850-9BA1-3EF8149597D7}">
      <dgm:prSet/>
      <dgm:spPr/>
      <dgm:t>
        <a:bodyPr/>
        <a:lstStyle/>
        <a:p>
          <a:endParaRPr lang="en-US" sz="1800">
            <a:latin typeface="Arial" panose="020B0604020202020204" pitchFamily="34" charset="0"/>
            <a:cs typeface="Arial" panose="020B0604020202020204" pitchFamily="34" charset="0"/>
          </a:endParaRPr>
        </a:p>
      </dgm:t>
    </dgm:pt>
    <dgm:pt modelId="{3B1CEE03-6995-4EE3-B6D2-963C0E21071D}">
      <dgm:prSet custT="1"/>
      <dgm:spPr>
        <a:solidFill>
          <a:srgbClr val="0070C0"/>
        </a:solidFill>
        <a:ln>
          <a:noFill/>
        </a:ln>
      </dgm:spPr>
      <dgm:t>
        <a:bodyPr/>
        <a:lstStyle/>
        <a:p>
          <a:r>
            <a:rPr lang="en-US" sz="2600" b="1" dirty="0">
              <a:latin typeface="Arial" panose="020B0604020202020204" pitchFamily="34" charset="0"/>
              <a:cs typeface="Arial" panose="020B0604020202020204" pitchFamily="34" charset="0"/>
            </a:rPr>
            <a:t>Intelligent Mail Small Business Tool (IMsb)</a:t>
          </a:r>
        </a:p>
      </dgm:t>
    </dgm:pt>
    <dgm:pt modelId="{1995B4B9-E026-421A-8467-486B8F2183A4}" type="parTrans" cxnId="{36645560-21C4-4306-B001-D4A117F27B8D}">
      <dgm:prSet/>
      <dgm:spPr/>
      <dgm:t>
        <a:bodyPr/>
        <a:lstStyle/>
        <a:p>
          <a:endParaRPr lang="en-US" sz="1800">
            <a:latin typeface="Arial" panose="020B0604020202020204" pitchFamily="34" charset="0"/>
            <a:cs typeface="Arial" panose="020B0604020202020204" pitchFamily="34" charset="0"/>
          </a:endParaRPr>
        </a:p>
      </dgm:t>
    </dgm:pt>
    <dgm:pt modelId="{AD384548-BC43-40F4-9EC2-DD023F27CE04}" type="sibTrans" cxnId="{36645560-21C4-4306-B001-D4A117F27B8D}">
      <dgm:prSet/>
      <dgm:spPr/>
      <dgm:t>
        <a:bodyPr/>
        <a:lstStyle/>
        <a:p>
          <a:endParaRPr lang="en-US" sz="1800">
            <a:latin typeface="Arial" panose="020B0604020202020204" pitchFamily="34" charset="0"/>
            <a:cs typeface="Arial" panose="020B0604020202020204" pitchFamily="34" charset="0"/>
          </a:endParaRPr>
        </a:p>
      </dgm:t>
    </dgm:pt>
    <dgm:pt modelId="{684CAFDF-77E4-4F1F-908D-B8C860A2D5E5}">
      <dgm:prSet phldrT="[Text]" custT="1"/>
      <dgm:spPr>
        <a:solidFill>
          <a:srgbClr val="0070C0"/>
        </a:solidFill>
        <a:ln>
          <a:noFill/>
        </a:ln>
      </dgm:spPr>
      <dgm:t>
        <a:bodyPr/>
        <a:lstStyle/>
        <a:p>
          <a:r>
            <a:rPr lang="en-US" sz="2600" b="1" dirty="0">
              <a:solidFill>
                <a:schemeClr val="bg1"/>
              </a:solidFill>
              <a:latin typeface="Arial" panose="020B0604020202020204" pitchFamily="34" charset="0"/>
              <a:cs typeface="Arial" panose="020B0604020202020204" pitchFamily="34" charset="0"/>
            </a:rPr>
            <a:t>Postal Wizard </a:t>
          </a:r>
        </a:p>
      </dgm:t>
    </dgm:pt>
    <dgm:pt modelId="{B2E533CA-D0A4-408F-A0F3-1D4135AED975}" type="parTrans" cxnId="{1D08C319-4569-4196-8023-7DF2E48C2CC9}">
      <dgm:prSet/>
      <dgm:spPr/>
      <dgm:t>
        <a:bodyPr/>
        <a:lstStyle/>
        <a:p>
          <a:endParaRPr lang="en-US" sz="1800">
            <a:latin typeface="Arial" panose="020B0604020202020204" pitchFamily="34" charset="0"/>
            <a:cs typeface="Arial" panose="020B0604020202020204" pitchFamily="34" charset="0"/>
          </a:endParaRPr>
        </a:p>
      </dgm:t>
    </dgm:pt>
    <dgm:pt modelId="{AE77E24D-27EF-4320-8F27-1947A7C41E95}" type="sibTrans" cxnId="{1D08C319-4569-4196-8023-7DF2E48C2CC9}">
      <dgm:prSet/>
      <dgm:spPr/>
      <dgm:t>
        <a:bodyPr/>
        <a:lstStyle/>
        <a:p>
          <a:endParaRPr lang="en-US" sz="1800">
            <a:latin typeface="Arial" panose="020B0604020202020204" pitchFamily="34" charset="0"/>
            <a:cs typeface="Arial" panose="020B0604020202020204" pitchFamily="34" charset="0"/>
          </a:endParaRPr>
        </a:p>
      </dgm:t>
    </dgm:pt>
    <dgm:pt modelId="{0A23F4AD-36E6-4BDC-AA28-0D96D9DB12A8}">
      <dgm:prSet custT="1"/>
      <dgm:spPr>
        <a:solidFill>
          <a:srgbClr val="0070C0"/>
        </a:solidFill>
        <a:ln>
          <a:noFill/>
        </a:ln>
      </dgm:spPr>
      <dgm:t>
        <a:bodyPr/>
        <a:lstStyle/>
        <a:p>
          <a:r>
            <a:rPr lang="en-US" sz="2600" b="1" dirty="0">
              <a:solidFill>
                <a:schemeClr val="bg1"/>
              </a:solidFill>
              <a:latin typeface="Arial" panose="020B0604020202020204" pitchFamily="34" charset="0"/>
              <a:cs typeface="Arial" panose="020B0604020202020204" pitchFamily="34" charset="0"/>
            </a:rPr>
            <a:t>Mail.dat</a:t>
          </a:r>
        </a:p>
      </dgm:t>
    </dgm:pt>
    <dgm:pt modelId="{F328518D-28C6-4B97-9752-AA1E40FC8495}" type="sibTrans" cxnId="{77D76DE1-BE86-4057-88E5-4FCC699D6E15}">
      <dgm:prSet/>
      <dgm:spPr/>
      <dgm:t>
        <a:bodyPr/>
        <a:lstStyle/>
        <a:p>
          <a:endParaRPr lang="en-US" sz="1800">
            <a:latin typeface="Arial" panose="020B0604020202020204" pitchFamily="34" charset="0"/>
            <a:cs typeface="Arial" panose="020B0604020202020204" pitchFamily="34" charset="0"/>
          </a:endParaRPr>
        </a:p>
      </dgm:t>
    </dgm:pt>
    <dgm:pt modelId="{D89C33AE-21F8-41C2-9E55-A589FC0B2ECD}" type="parTrans" cxnId="{77D76DE1-BE86-4057-88E5-4FCC699D6E15}">
      <dgm:prSet/>
      <dgm:spPr/>
      <dgm:t>
        <a:bodyPr/>
        <a:lstStyle/>
        <a:p>
          <a:endParaRPr lang="en-US" sz="1800">
            <a:latin typeface="Arial" panose="020B0604020202020204" pitchFamily="34" charset="0"/>
            <a:cs typeface="Arial" panose="020B0604020202020204" pitchFamily="34" charset="0"/>
          </a:endParaRPr>
        </a:p>
      </dgm:t>
    </dgm:pt>
    <dgm:pt modelId="{1DD5BE15-F9CC-4A36-A723-CACC1D905A1E}">
      <dgm:prSet custT="1"/>
      <dgm:spPr>
        <a:solidFill>
          <a:srgbClr val="0070C0"/>
        </a:solidFill>
      </dgm:spPr>
      <dgm:t>
        <a:bodyPr/>
        <a:lstStyle/>
        <a:p>
          <a:r>
            <a:rPr lang="en-US" sz="2600" b="1" dirty="0">
              <a:solidFill>
                <a:schemeClr val="bg1"/>
              </a:solidFill>
              <a:latin typeface="Arial" panose="020B0604020202020204" pitchFamily="34" charset="0"/>
              <a:cs typeface="Arial" panose="020B0604020202020204" pitchFamily="34" charset="0"/>
            </a:rPr>
            <a:t>BMEU Hardcopy Postage Statement</a:t>
          </a:r>
        </a:p>
      </dgm:t>
    </dgm:pt>
    <dgm:pt modelId="{B660D3DC-BAC7-4B4A-AC83-144F7EDD68A4}" type="parTrans" cxnId="{10FC6489-0DF8-42D2-B33C-FC112268FF0A}">
      <dgm:prSet/>
      <dgm:spPr/>
      <dgm:t>
        <a:bodyPr/>
        <a:lstStyle/>
        <a:p>
          <a:endParaRPr lang="en-US"/>
        </a:p>
      </dgm:t>
    </dgm:pt>
    <dgm:pt modelId="{42970F66-DD62-42E6-B7F1-AD0CC8BE595C}" type="sibTrans" cxnId="{10FC6489-0DF8-42D2-B33C-FC112268FF0A}">
      <dgm:prSet/>
      <dgm:spPr/>
      <dgm:t>
        <a:bodyPr/>
        <a:lstStyle/>
        <a:p>
          <a:endParaRPr lang="en-US"/>
        </a:p>
      </dgm:t>
    </dgm:pt>
    <dgm:pt modelId="{24882C0B-7BC8-4D44-81A7-213BD29E015E}" type="pres">
      <dgm:prSet presAssocID="{80D08B6D-AD0F-439E-A70C-23A510FF1426}" presName="Name0" presStyleCnt="0">
        <dgm:presLayoutVars>
          <dgm:chMax val="7"/>
          <dgm:chPref val="7"/>
          <dgm:dir/>
        </dgm:presLayoutVars>
      </dgm:prSet>
      <dgm:spPr/>
    </dgm:pt>
    <dgm:pt modelId="{FE3BACD3-E837-4482-86AB-E2A375723D9C}" type="pres">
      <dgm:prSet presAssocID="{80D08B6D-AD0F-439E-A70C-23A510FF1426}" presName="Name1" presStyleCnt="0"/>
      <dgm:spPr/>
    </dgm:pt>
    <dgm:pt modelId="{6C3E5E0E-AB70-4A73-B304-CA89244D72F5}" type="pres">
      <dgm:prSet presAssocID="{80D08B6D-AD0F-439E-A70C-23A510FF1426}" presName="cycle" presStyleCnt="0"/>
      <dgm:spPr/>
    </dgm:pt>
    <dgm:pt modelId="{210CFBAC-FB42-470D-8824-57561219F4EB}" type="pres">
      <dgm:prSet presAssocID="{80D08B6D-AD0F-439E-A70C-23A510FF1426}" presName="srcNode" presStyleLbl="node1" presStyleIdx="0" presStyleCnt="5"/>
      <dgm:spPr/>
    </dgm:pt>
    <dgm:pt modelId="{94B9FEAE-B0E0-4236-9C87-AF30E0810C51}" type="pres">
      <dgm:prSet presAssocID="{80D08B6D-AD0F-439E-A70C-23A510FF1426}" presName="conn" presStyleLbl="parChTrans1D2" presStyleIdx="0" presStyleCnt="1"/>
      <dgm:spPr/>
    </dgm:pt>
    <dgm:pt modelId="{95330A19-2D80-48A7-9824-775E230F9519}" type="pres">
      <dgm:prSet presAssocID="{80D08B6D-AD0F-439E-A70C-23A510FF1426}" presName="extraNode" presStyleLbl="node1" presStyleIdx="0" presStyleCnt="5"/>
      <dgm:spPr/>
    </dgm:pt>
    <dgm:pt modelId="{A261A4DA-D6BF-49C6-B75F-F02B73CCD824}" type="pres">
      <dgm:prSet presAssocID="{80D08B6D-AD0F-439E-A70C-23A510FF1426}" presName="dstNode" presStyleLbl="node1" presStyleIdx="0" presStyleCnt="5"/>
      <dgm:spPr/>
    </dgm:pt>
    <dgm:pt modelId="{44487B72-07E3-4F58-B4B9-12BF6E74B279}" type="pres">
      <dgm:prSet presAssocID="{1DD5BE15-F9CC-4A36-A723-CACC1D905A1E}" presName="text_1" presStyleLbl="node1" presStyleIdx="0" presStyleCnt="5">
        <dgm:presLayoutVars>
          <dgm:bulletEnabled val="1"/>
        </dgm:presLayoutVars>
      </dgm:prSet>
      <dgm:spPr/>
    </dgm:pt>
    <dgm:pt modelId="{8164EF3D-46AE-40FB-A674-156B2D059EC7}" type="pres">
      <dgm:prSet presAssocID="{1DD5BE15-F9CC-4A36-A723-CACC1D905A1E}" presName="accent_1" presStyleCnt="0"/>
      <dgm:spPr/>
    </dgm:pt>
    <dgm:pt modelId="{1C216BE6-D45E-4F2E-B32D-152AD9C2C0A6}" type="pres">
      <dgm:prSet presAssocID="{1DD5BE15-F9CC-4A36-A723-CACC1D905A1E}" presName="accentRepeatNode" presStyleLbl="solidFgAcc1" presStyleIdx="0" presStyleCnt="5" custScaleX="60720" custScaleY="60720"/>
      <dgm:spPr/>
    </dgm:pt>
    <dgm:pt modelId="{6EC40132-77FF-414F-93CC-EA8F09796D69}" type="pres">
      <dgm:prSet presAssocID="{0A23F4AD-36E6-4BDC-AA28-0D96D9DB12A8}" presName="text_2" presStyleLbl="node1" presStyleIdx="1" presStyleCnt="5">
        <dgm:presLayoutVars>
          <dgm:bulletEnabled val="1"/>
        </dgm:presLayoutVars>
      </dgm:prSet>
      <dgm:spPr/>
    </dgm:pt>
    <dgm:pt modelId="{D0F7E52E-8ED7-4854-9525-30CF8CD08960}" type="pres">
      <dgm:prSet presAssocID="{0A23F4AD-36E6-4BDC-AA28-0D96D9DB12A8}" presName="accent_2" presStyleCnt="0"/>
      <dgm:spPr/>
    </dgm:pt>
    <dgm:pt modelId="{946CFCE1-9161-49DA-B9D3-A3368634ECE6}" type="pres">
      <dgm:prSet presAssocID="{0A23F4AD-36E6-4BDC-AA28-0D96D9DB12A8}" presName="accentRepeatNode" presStyleLbl="solidFgAcc1" presStyleIdx="1" presStyleCnt="5" custScaleX="60405" custScaleY="60965"/>
      <dgm:spPr/>
    </dgm:pt>
    <dgm:pt modelId="{30B97107-EE5C-4847-99A0-415AE0AE6E85}" type="pres">
      <dgm:prSet presAssocID="{A2040250-7655-41E3-93DB-4C9387DAF1EA}" presName="text_3" presStyleLbl="node1" presStyleIdx="2" presStyleCnt="5">
        <dgm:presLayoutVars>
          <dgm:bulletEnabled val="1"/>
        </dgm:presLayoutVars>
      </dgm:prSet>
      <dgm:spPr/>
    </dgm:pt>
    <dgm:pt modelId="{A5BC18EA-9395-43BB-A94B-25220158BA00}" type="pres">
      <dgm:prSet presAssocID="{A2040250-7655-41E3-93DB-4C9387DAF1EA}" presName="accent_3" presStyleCnt="0"/>
      <dgm:spPr/>
    </dgm:pt>
    <dgm:pt modelId="{932B6A96-CEF8-4DE5-8C51-2302ACD5D52B}" type="pres">
      <dgm:prSet presAssocID="{A2040250-7655-41E3-93DB-4C9387DAF1EA}" presName="accentRepeatNode" presStyleLbl="solidFgAcc1" presStyleIdx="2" presStyleCnt="5" custScaleX="60405" custScaleY="60965"/>
      <dgm:spPr/>
    </dgm:pt>
    <dgm:pt modelId="{425AE71F-ED11-4F73-9879-E26B86E54581}" type="pres">
      <dgm:prSet presAssocID="{684CAFDF-77E4-4F1F-908D-B8C860A2D5E5}" presName="text_4" presStyleLbl="node1" presStyleIdx="3" presStyleCnt="5">
        <dgm:presLayoutVars>
          <dgm:bulletEnabled val="1"/>
        </dgm:presLayoutVars>
      </dgm:prSet>
      <dgm:spPr/>
    </dgm:pt>
    <dgm:pt modelId="{5EDB8B7E-12D0-4BC2-B22B-20FD602B23EA}" type="pres">
      <dgm:prSet presAssocID="{684CAFDF-77E4-4F1F-908D-B8C860A2D5E5}" presName="accent_4" presStyleCnt="0"/>
      <dgm:spPr/>
    </dgm:pt>
    <dgm:pt modelId="{B9C300B0-D413-46B5-B767-388B478FD118}" type="pres">
      <dgm:prSet presAssocID="{684CAFDF-77E4-4F1F-908D-B8C860A2D5E5}" presName="accentRepeatNode" presStyleLbl="solidFgAcc1" presStyleIdx="3" presStyleCnt="5" custScaleX="60405" custScaleY="60965"/>
      <dgm:spPr/>
    </dgm:pt>
    <dgm:pt modelId="{5F5065CF-C825-4300-9F49-DB94A2208F93}" type="pres">
      <dgm:prSet presAssocID="{3B1CEE03-6995-4EE3-B6D2-963C0E21071D}" presName="text_5" presStyleLbl="node1" presStyleIdx="4" presStyleCnt="5">
        <dgm:presLayoutVars>
          <dgm:bulletEnabled val="1"/>
        </dgm:presLayoutVars>
      </dgm:prSet>
      <dgm:spPr/>
    </dgm:pt>
    <dgm:pt modelId="{CB83ADB2-E8B8-438B-AEBC-77D7B13734C9}" type="pres">
      <dgm:prSet presAssocID="{3B1CEE03-6995-4EE3-B6D2-963C0E21071D}" presName="accent_5" presStyleCnt="0"/>
      <dgm:spPr/>
    </dgm:pt>
    <dgm:pt modelId="{D268C712-C4E2-4C19-8252-C439BF1844CF}" type="pres">
      <dgm:prSet presAssocID="{3B1CEE03-6995-4EE3-B6D2-963C0E21071D}" presName="accentRepeatNode" presStyleLbl="solidFgAcc1" presStyleIdx="4" presStyleCnt="5" custScaleX="60405" custScaleY="60965"/>
      <dgm:spPr/>
    </dgm:pt>
  </dgm:ptLst>
  <dgm:cxnLst>
    <dgm:cxn modelId="{10FC6489-0DF8-42D2-B33C-FC112268FF0A}" srcId="{80D08B6D-AD0F-439E-A70C-23A510FF1426}" destId="{1DD5BE15-F9CC-4A36-A723-CACC1D905A1E}" srcOrd="0" destOrd="0" parTransId="{B660D3DC-BAC7-4B4A-AC83-144F7EDD68A4}" sibTransId="{42970F66-DD62-42E6-B7F1-AD0CC8BE595C}"/>
    <dgm:cxn modelId="{77D76DE1-BE86-4057-88E5-4FCC699D6E15}" srcId="{80D08B6D-AD0F-439E-A70C-23A510FF1426}" destId="{0A23F4AD-36E6-4BDC-AA28-0D96D9DB12A8}" srcOrd="1" destOrd="0" parTransId="{D89C33AE-21F8-41C2-9E55-A589FC0B2ECD}" sibTransId="{F328518D-28C6-4B97-9752-AA1E40FC8495}"/>
    <dgm:cxn modelId="{026E76CF-6CD5-45A6-B992-5BFC8433A8CE}" type="presOf" srcId="{684CAFDF-77E4-4F1F-908D-B8C860A2D5E5}" destId="{425AE71F-ED11-4F73-9879-E26B86E54581}" srcOrd="0" destOrd="0" presId="urn:microsoft.com/office/officeart/2008/layout/VerticalCurvedList"/>
    <dgm:cxn modelId="{2B5990F4-3814-43CB-8A91-660CD464C0F8}" type="presOf" srcId="{42970F66-DD62-42E6-B7F1-AD0CC8BE595C}" destId="{94B9FEAE-B0E0-4236-9C87-AF30E0810C51}" srcOrd="0" destOrd="0" presId="urn:microsoft.com/office/officeart/2008/layout/VerticalCurvedList"/>
    <dgm:cxn modelId="{18543E02-D398-4454-BBD2-AB3B37ED04AB}" type="presOf" srcId="{3B1CEE03-6995-4EE3-B6D2-963C0E21071D}" destId="{5F5065CF-C825-4300-9F49-DB94A2208F93}" srcOrd="0" destOrd="0" presId="urn:microsoft.com/office/officeart/2008/layout/VerticalCurvedList"/>
    <dgm:cxn modelId="{36645560-21C4-4306-B001-D4A117F27B8D}" srcId="{80D08B6D-AD0F-439E-A70C-23A510FF1426}" destId="{3B1CEE03-6995-4EE3-B6D2-963C0E21071D}" srcOrd="4" destOrd="0" parTransId="{1995B4B9-E026-421A-8467-486B8F2183A4}" sibTransId="{AD384548-BC43-40F4-9EC2-DD023F27CE04}"/>
    <dgm:cxn modelId="{3E2EC88B-58AF-4850-9BA1-3EF8149597D7}" srcId="{80D08B6D-AD0F-439E-A70C-23A510FF1426}" destId="{A2040250-7655-41E3-93DB-4C9387DAF1EA}" srcOrd="2" destOrd="0" parTransId="{D76D9103-75F1-4CB1-B63A-BDE85680E32D}" sibTransId="{4AF65AF9-7C9B-4501-9EC4-C05E78504F18}"/>
    <dgm:cxn modelId="{15DEE79F-4815-4833-B95F-68C8F98787A2}" type="presOf" srcId="{0A23F4AD-36E6-4BDC-AA28-0D96D9DB12A8}" destId="{6EC40132-77FF-414F-93CC-EA8F09796D69}" srcOrd="0" destOrd="0" presId="urn:microsoft.com/office/officeart/2008/layout/VerticalCurvedList"/>
    <dgm:cxn modelId="{A43656B5-ECA0-404C-BB81-F2284746F314}" type="presOf" srcId="{80D08B6D-AD0F-439E-A70C-23A510FF1426}" destId="{24882C0B-7BC8-4D44-81A7-213BD29E015E}" srcOrd="0" destOrd="0" presId="urn:microsoft.com/office/officeart/2008/layout/VerticalCurvedList"/>
    <dgm:cxn modelId="{8AE63D52-15F1-4448-90BD-09B2227F0607}" type="presOf" srcId="{A2040250-7655-41E3-93DB-4C9387DAF1EA}" destId="{30B97107-EE5C-4847-99A0-415AE0AE6E85}" srcOrd="0" destOrd="0" presId="urn:microsoft.com/office/officeart/2008/layout/VerticalCurvedList"/>
    <dgm:cxn modelId="{1D08C319-4569-4196-8023-7DF2E48C2CC9}" srcId="{80D08B6D-AD0F-439E-A70C-23A510FF1426}" destId="{684CAFDF-77E4-4F1F-908D-B8C860A2D5E5}" srcOrd="3" destOrd="0" parTransId="{B2E533CA-D0A4-408F-A0F3-1D4135AED975}" sibTransId="{AE77E24D-27EF-4320-8F27-1947A7C41E95}"/>
    <dgm:cxn modelId="{51A4E513-E950-4C30-B7F0-1CAC9ADA6A10}" type="presOf" srcId="{1DD5BE15-F9CC-4A36-A723-CACC1D905A1E}" destId="{44487B72-07E3-4F58-B4B9-12BF6E74B279}" srcOrd="0" destOrd="0" presId="urn:microsoft.com/office/officeart/2008/layout/VerticalCurvedList"/>
    <dgm:cxn modelId="{AC268170-2656-42FA-9864-282EA7D60792}" type="presParOf" srcId="{24882C0B-7BC8-4D44-81A7-213BD29E015E}" destId="{FE3BACD3-E837-4482-86AB-E2A375723D9C}" srcOrd="0" destOrd="0" presId="urn:microsoft.com/office/officeart/2008/layout/VerticalCurvedList"/>
    <dgm:cxn modelId="{8D4F322C-7F7B-4DD4-8D1D-75AF0E00EA3D}" type="presParOf" srcId="{FE3BACD3-E837-4482-86AB-E2A375723D9C}" destId="{6C3E5E0E-AB70-4A73-B304-CA89244D72F5}" srcOrd="0" destOrd="0" presId="urn:microsoft.com/office/officeart/2008/layout/VerticalCurvedList"/>
    <dgm:cxn modelId="{593765DC-9C1D-43D1-B8BE-7A98615F256A}" type="presParOf" srcId="{6C3E5E0E-AB70-4A73-B304-CA89244D72F5}" destId="{210CFBAC-FB42-470D-8824-57561219F4EB}" srcOrd="0" destOrd="0" presId="urn:microsoft.com/office/officeart/2008/layout/VerticalCurvedList"/>
    <dgm:cxn modelId="{EC8E98BC-29AA-492D-928E-D5B8C32E14FF}" type="presParOf" srcId="{6C3E5E0E-AB70-4A73-B304-CA89244D72F5}" destId="{94B9FEAE-B0E0-4236-9C87-AF30E0810C51}" srcOrd="1" destOrd="0" presId="urn:microsoft.com/office/officeart/2008/layout/VerticalCurvedList"/>
    <dgm:cxn modelId="{D670F5E2-6539-4DAB-9364-1E43064250F9}" type="presParOf" srcId="{6C3E5E0E-AB70-4A73-B304-CA89244D72F5}" destId="{95330A19-2D80-48A7-9824-775E230F9519}" srcOrd="2" destOrd="0" presId="urn:microsoft.com/office/officeart/2008/layout/VerticalCurvedList"/>
    <dgm:cxn modelId="{BF6F16A7-C5C7-4785-9D4E-D3F41B44C7E4}" type="presParOf" srcId="{6C3E5E0E-AB70-4A73-B304-CA89244D72F5}" destId="{A261A4DA-D6BF-49C6-B75F-F02B73CCD824}" srcOrd="3" destOrd="0" presId="urn:microsoft.com/office/officeart/2008/layout/VerticalCurvedList"/>
    <dgm:cxn modelId="{BD7A0669-D374-4905-8D48-385DC22DC2B3}" type="presParOf" srcId="{FE3BACD3-E837-4482-86AB-E2A375723D9C}" destId="{44487B72-07E3-4F58-B4B9-12BF6E74B279}" srcOrd="1" destOrd="0" presId="urn:microsoft.com/office/officeart/2008/layout/VerticalCurvedList"/>
    <dgm:cxn modelId="{1D0D1F9E-320A-41AB-AE9B-4A33E829A3B8}" type="presParOf" srcId="{FE3BACD3-E837-4482-86AB-E2A375723D9C}" destId="{8164EF3D-46AE-40FB-A674-156B2D059EC7}" srcOrd="2" destOrd="0" presId="urn:microsoft.com/office/officeart/2008/layout/VerticalCurvedList"/>
    <dgm:cxn modelId="{BA3CAFB4-9A40-4B60-BA56-AE4304BA4B4D}" type="presParOf" srcId="{8164EF3D-46AE-40FB-A674-156B2D059EC7}" destId="{1C216BE6-D45E-4F2E-B32D-152AD9C2C0A6}" srcOrd="0" destOrd="0" presId="urn:microsoft.com/office/officeart/2008/layout/VerticalCurvedList"/>
    <dgm:cxn modelId="{55E4ECDB-C811-4DF3-9B09-7E8C7678A68B}" type="presParOf" srcId="{FE3BACD3-E837-4482-86AB-E2A375723D9C}" destId="{6EC40132-77FF-414F-93CC-EA8F09796D69}" srcOrd="3" destOrd="0" presId="urn:microsoft.com/office/officeart/2008/layout/VerticalCurvedList"/>
    <dgm:cxn modelId="{36A7F3F4-2BAA-4839-97A0-FD4FDF327CCA}" type="presParOf" srcId="{FE3BACD3-E837-4482-86AB-E2A375723D9C}" destId="{D0F7E52E-8ED7-4854-9525-30CF8CD08960}" srcOrd="4" destOrd="0" presId="urn:microsoft.com/office/officeart/2008/layout/VerticalCurvedList"/>
    <dgm:cxn modelId="{05785912-0DF8-422A-95B2-BC02EE4090DD}" type="presParOf" srcId="{D0F7E52E-8ED7-4854-9525-30CF8CD08960}" destId="{946CFCE1-9161-49DA-B9D3-A3368634ECE6}" srcOrd="0" destOrd="0" presId="urn:microsoft.com/office/officeart/2008/layout/VerticalCurvedList"/>
    <dgm:cxn modelId="{9EDA5CE4-9D90-4A5B-9FB6-C2E9F48E0DB1}" type="presParOf" srcId="{FE3BACD3-E837-4482-86AB-E2A375723D9C}" destId="{30B97107-EE5C-4847-99A0-415AE0AE6E85}" srcOrd="5" destOrd="0" presId="urn:microsoft.com/office/officeart/2008/layout/VerticalCurvedList"/>
    <dgm:cxn modelId="{192427C3-6A8B-4666-8F73-8FAF14D36BCD}" type="presParOf" srcId="{FE3BACD3-E837-4482-86AB-E2A375723D9C}" destId="{A5BC18EA-9395-43BB-A94B-25220158BA00}" srcOrd="6" destOrd="0" presId="urn:microsoft.com/office/officeart/2008/layout/VerticalCurvedList"/>
    <dgm:cxn modelId="{9C110DAE-8CA3-4C33-B519-8E2251E0E681}" type="presParOf" srcId="{A5BC18EA-9395-43BB-A94B-25220158BA00}" destId="{932B6A96-CEF8-4DE5-8C51-2302ACD5D52B}" srcOrd="0" destOrd="0" presId="urn:microsoft.com/office/officeart/2008/layout/VerticalCurvedList"/>
    <dgm:cxn modelId="{EA66D21C-26D4-4476-9D7D-EA3FD476EBAD}" type="presParOf" srcId="{FE3BACD3-E837-4482-86AB-E2A375723D9C}" destId="{425AE71F-ED11-4F73-9879-E26B86E54581}" srcOrd="7" destOrd="0" presId="urn:microsoft.com/office/officeart/2008/layout/VerticalCurvedList"/>
    <dgm:cxn modelId="{EA613C8A-F3C5-42A1-85DC-980CEE360BCE}" type="presParOf" srcId="{FE3BACD3-E837-4482-86AB-E2A375723D9C}" destId="{5EDB8B7E-12D0-4BC2-B22B-20FD602B23EA}" srcOrd="8" destOrd="0" presId="urn:microsoft.com/office/officeart/2008/layout/VerticalCurvedList"/>
    <dgm:cxn modelId="{1A8F4753-A4BF-48A8-9212-74AB71BF4015}" type="presParOf" srcId="{5EDB8B7E-12D0-4BC2-B22B-20FD602B23EA}" destId="{B9C300B0-D413-46B5-B767-388B478FD118}" srcOrd="0" destOrd="0" presId="urn:microsoft.com/office/officeart/2008/layout/VerticalCurvedList"/>
    <dgm:cxn modelId="{51B00A0C-AA70-4365-B21D-474DB5107082}" type="presParOf" srcId="{FE3BACD3-E837-4482-86AB-E2A375723D9C}" destId="{5F5065CF-C825-4300-9F49-DB94A2208F93}" srcOrd="9" destOrd="0" presId="urn:microsoft.com/office/officeart/2008/layout/VerticalCurvedList"/>
    <dgm:cxn modelId="{6DCFBA4F-DF36-4CB1-981D-4463B36CA450}" type="presParOf" srcId="{FE3BACD3-E837-4482-86AB-E2A375723D9C}" destId="{CB83ADB2-E8B8-438B-AEBC-77D7B13734C9}" srcOrd="10" destOrd="0" presId="urn:microsoft.com/office/officeart/2008/layout/VerticalCurvedList"/>
    <dgm:cxn modelId="{2CB8E381-F781-46C0-B601-B09D212B100E}" type="presParOf" srcId="{CB83ADB2-E8B8-438B-AEBC-77D7B13734C9}" destId="{D268C712-C4E2-4C19-8252-C439BF1844C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9FEAE-B0E0-4236-9C87-AF30E0810C51}">
      <dsp:nvSpPr>
        <dsp:cNvPr id="0" name=""/>
        <dsp:cNvSpPr/>
      </dsp:nvSpPr>
      <dsp:spPr>
        <a:xfrm>
          <a:off x="-5119699" y="-784277"/>
          <a:ext cx="6096910" cy="6096910"/>
        </a:xfrm>
        <a:prstGeom prst="blockArc">
          <a:avLst>
            <a:gd name="adj1" fmla="val 18900000"/>
            <a:gd name="adj2" fmla="val 2700000"/>
            <a:gd name="adj3" fmla="val 35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87B72-07E3-4F58-B4B9-12BF6E74B279}">
      <dsp:nvSpPr>
        <dsp:cNvPr id="0" name=""/>
        <dsp:cNvSpPr/>
      </dsp:nvSpPr>
      <dsp:spPr>
        <a:xfrm>
          <a:off x="427447" y="282931"/>
          <a:ext cx="7907907" cy="56622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442" tIns="66040" rIns="66040" bIns="66040" numCol="1" spcCol="1270" anchor="ctr" anchorCtr="0">
          <a:noAutofit/>
        </a:bodyPr>
        <a:lstStyle/>
        <a:p>
          <a:pPr lvl="0" algn="l" defTabSz="1155700">
            <a:lnSpc>
              <a:spcPct val="90000"/>
            </a:lnSpc>
            <a:spcBef>
              <a:spcPct val="0"/>
            </a:spcBef>
            <a:spcAft>
              <a:spcPct val="35000"/>
            </a:spcAft>
          </a:pPr>
          <a:r>
            <a:rPr lang="en-US" sz="2600" b="1" kern="1200" dirty="0">
              <a:solidFill>
                <a:schemeClr val="bg1"/>
              </a:solidFill>
              <a:latin typeface="Arial" panose="020B0604020202020204" pitchFamily="34" charset="0"/>
              <a:cs typeface="Arial" panose="020B0604020202020204" pitchFamily="34" charset="0"/>
            </a:rPr>
            <a:t>BMEU Hardcopy Postage Statement</a:t>
          </a:r>
        </a:p>
      </dsp:txBody>
      <dsp:txXfrm>
        <a:off x="427447" y="282931"/>
        <a:ext cx="7907907" cy="566225"/>
      </dsp:txXfrm>
    </dsp:sp>
    <dsp:sp modelId="{1C216BE6-D45E-4F2E-B32D-152AD9C2C0A6}">
      <dsp:nvSpPr>
        <dsp:cNvPr id="0" name=""/>
        <dsp:cNvSpPr/>
      </dsp:nvSpPr>
      <dsp:spPr>
        <a:xfrm>
          <a:off x="212564" y="351161"/>
          <a:ext cx="429765" cy="42976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C40132-77FF-414F-93CC-EA8F09796D69}">
      <dsp:nvSpPr>
        <dsp:cNvPr id="0" name=""/>
        <dsp:cNvSpPr/>
      </dsp:nvSpPr>
      <dsp:spPr>
        <a:xfrm>
          <a:off x="833188" y="1131998"/>
          <a:ext cx="7502167" cy="566225"/>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442" tIns="66040" rIns="66040" bIns="66040" numCol="1" spcCol="1270" anchor="ctr" anchorCtr="0">
          <a:noAutofit/>
        </a:bodyPr>
        <a:lstStyle/>
        <a:p>
          <a:pPr lvl="0" algn="l" defTabSz="1155700">
            <a:lnSpc>
              <a:spcPct val="90000"/>
            </a:lnSpc>
            <a:spcBef>
              <a:spcPct val="0"/>
            </a:spcBef>
            <a:spcAft>
              <a:spcPct val="35000"/>
            </a:spcAft>
          </a:pPr>
          <a:r>
            <a:rPr lang="en-US" sz="2600" b="1" kern="1200" dirty="0">
              <a:solidFill>
                <a:schemeClr val="bg1"/>
              </a:solidFill>
              <a:latin typeface="Arial" panose="020B0604020202020204" pitchFamily="34" charset="0"/>
              <a:cs typeface="Arial" panose="020B0604020202020204" pitchFamily="34" charset="0"/>
            </a:rPr>
            <a:t>Mail.dat</a:t>
          </a:r>
        </a:p>
      </dsp:txBody>
      <dsp:txXfrm>
        <a:off x="833188" y="1131998"/>
        <a:ext cx="7502167" cy="566225"/>
      </dsp:txXfrm>
    </dsp:sp>
    <dsp:sp modelId="{946CFCE1-9161-49DA-B9D3-A3368634ECE6}">
      <dsp:nvSpPr>
        <dsp:cNvPr id="0" name=""/>
        <dsp:cNvSpPr/>
      </dsp:nvSpPr>
      <dsp:spPr>
        <a:xfrm>
          <a:off x="619420" y="1199361"/>
          <a:ext cx="427535" cy="4314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97107-EE5C-4847-99A0-415AE0AE6E85}">
      <dsp:nvSpPr>
        <dsp:cNvPr id="0" name=""/>
        <dsp:cNvSpPr/>
      </dsp:nvSpPr>
      <dsp:spPr>
        <a:xfrm>
          <a:off x="957718" y="1981065"/>
          <a:ext cx="7377637" cy="566225"/>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442" tIns="66040" rIns="66040" bIns="66040" numCol="1" spcCol="1270" anchor="ctr" anchorCtr="0">
          <a:noAutofit/>
        </a:bodyPr>
        <a:lstStyle/>
        <a:p>
          <a:pPr lvl="0" algn="l" defTabSz="1155700">
            <a:lnSpc>
              <a:spcPct val="90000"/>
            </a:lnSpc>
            <a:spcBef>
              <a:spcPct val="0"/>
            </a:spcBef>
            <a:spcAft>
              <a:spcPct val="35000"/>
            </a:spcAft>
          </a:pPr>
          <a:r>
            <a:rPr lang="en-US" sz="2600" b="1" kern="1200" dirty="0">
              <a:solidFill>
                <a:schemeClr val="bg1"/>
              </a:solidFill>
              <a:latin typeface="Arial" panose="020B0604020202020204" pitchFamily="34" charset="0"/>
              <a:cs typeface="Arial" panose="020B0604020202020204" pitchFamily="34" charset="0"/>
            </a:rPr>
            <a:t>Mail.XML™ </a:t>
          </a:r>
          <a:r>
            <a:rPr lang="en-US" sz="1800" b="1" kern="1200" dirty="0">
              <a:solidFill>
                <a:schemeClr val="bg1"/>
              </a:solidFill>
              <a:latin typeface="Arial" panose="020B0604020202020204" pitchFamily="34" charset="0"/>
              <a:cs typeface="Arial" panose="020B0604020202020204" pitchFamily="34" charset="0"/>
            </a:rPr>
            <a:t> </a:t>
          </a:r>
        </a:p>
      </dsp:txBody>
      <dsp:txXfrm>
        <a:off x="957718" y="1981065"/>
        <a:ext cx="7377637" cy="566225"/>
      </dsp:txXfrm>
    </dsp:sp>
    <dsp:sp modelId="{932B6A96-CEF8-4DE5-8C51-2302ACD5D52B}">
      <dsp:nvSpPr>
        <dsp:cNvPr id="0" name=""/>
        <dsp:cNvSpPr/>
      </dsp:nvSpPr>
      <dsp:spPr>
        <a:xfrm>
          <a:off x="743950" y="2048428"/>
          <a:ext cx="427535" cy="4314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5AE71F-ED11-4F73-9879-E26B86E54581}">
      <dsp:nvSpPr>
        <dsp:cNvPr id="0" name=""/>
        <dsp:cNvSpPr/>
      </dsp:nvSpPr>
      <dsp:spPr>
        <a:xfrm>
          <a:off x="833188" y="2830131"/>
          <a:ext cx="7502167" cy="566225"/>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442" tIns="66040" rIns="66040" bIns="66040" numCol="1" spcCol="1270" anchor="ctr" anchorCtr="0">
          <a:noAutofit/>
        </a:bodyPr>
        <a:lstStyle/>
        <a:p>
          <a:pPr lvl="0" algn="l" defTabSz="1155700">
            <a:lnSpc>
              <a:spcPct val="90000"/>
            </a:lnSpc>
            <a:spcBef>
              <a:spcPct val="0"/>
            </a:spcBef>
            <a:spcAft>
              <a:spcPct val="35000"/>
            </a:spcAft>
          </a:pPr>
          <a:r>
            <a:rPr lang="en-US" sz="2600" b="1" kern="1200" dirty="0">
              <a:solidFill>
                <a:schemeClr val="bg1"/>
              </a:solidFill>
              <a:latin typeface="Arial" panose="020B0604020202020204" pitchFamily="34" charset="0"/>
              <a:cs typeface="Arial" panose="020B0604020202020204" pitchFamily="34" charset="0"/>
            </a:rPr>
            <a:t>Postal Wizard </a:t>
          </a:r>
        </a:p>
      </dsp:txBody>
      <dsp:txXfrm>
        <a:off x="833188" y="2830131"/>
        <a:ext cx="7502167" cy="566225"/>
      </dsp:txXfrm>
    </dsp:sp>
    <dsp:sp modelId="{B9C300B0-D413-46B5-B767-388B478FD118}">
      <dsp:nvSpPr>
        <dsp:cNvPr id="0" name=""/>
        <dsp:cNvSpPr/>
      </dsp:nvSpPr>
      <dsp:spPr>
        <a:xfrm>
          <a:off x="619420" y="2897495"/>
          <a:ext cx="427535" cy="4314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065CF-C825-4300-9F49-DB94A2208F93}">
      <dsp:nvSpPr>
        <dsp:cNvPr id="0" name=""/>
        <dsp:cNvSpPr/>
      </dsp:nvSpPr>
      <dsp:spPr>
        <a:xfrm>
          <a:off x="427447" y="3679198"/>
          <a:ext cx="7907907" cy="566225"/>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442" tIns="66040" rIns="66040" bIns="66040" numCol="1" spcCol="1270" anchor="ctr" anchorCtr="0">
          <a:noAutofit/>
        </a:bodyPr>
        <a:lstStyle/>
        <a:p>
          <a:pPr lvl="0" algn="l" defTabSz="1155700">
            <a:lnSpc>
              <a:spcPct val="90000"/>
            </a:lnSpc>
            <a:spcBef>
              <a:spcPct val="0"/>
            </a:spcBef>
            <a:spcAft>
              <a:spcPct val="35000"/>
            </a:spcAft>
          </a:pPr>
          <a:r>
            <a:rPr lang="en-US" sz="2600" b="1" kern="1200" dirty="0">
              <a:latin typeface="Arial" panose="020B0604020202020204" pitchFamily="34" charset="0"/>
              <a:cs typeface="Arial" panose="020B0604020202020204" pitchFamily="34" charset="0"/>
            </a:rPr>
            <a:t>Intelligent Mail Small Business Tool (IMsb)</a:t>
          </a:r>
        </a:p>
      </dsp:txBody>
      <dsp:txXfrm>
        <a:off x="427447" y="3679198"/>
        <a:ext cx="7907907" cy="566225"/>
      </dsp:txXfrm>
    </dsp:sp>
    <dsp:sp modelId="{D268C712-C4E2-4C19-8252-C439BF1844CF}">
      <dsp:nvSpPr>
        <dsp:cNvPr id="0" name=""/>
        <dsp:cNvSpPr/>
      </dsp:nvSpPr>
      <dsp:spPr>
        <a:xfrm>
          <a:off x="213679" y="3746561"/>
          <a:ext cx="427535" cy="4314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9FEAE-B0E0-4236-9C87-AF30E0810C51}">
      <dsp:nvSpPr>
        <dsp:cNvPr id="0" name=""/>
        <dsp:cNvSpPr/>
      </dsp:nvSpPr>
      <dsp:spPr>
        <a:xfrm>
          <a:off x="-5119699" y="-784277"/>
          <a:ext cx="6096910" cy="6096910"/>
        </a:xfrm>
        <a:prstGeom prst="blockArc">
          <a:avLst>
            <a:gd name="adj1" fmla="val 18900000"/>
            <a:gd name="adj2" fmla="val 2700000"/>
            <a:gd name="adj3" fmla="val 35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87B72-07E3-4F58-B4B9-12BF6E74B279}">
      <dsp:nvSpPr>
        <dsp:cNvPr id="0" name=""/>
        <dsp:cNvSpPr/>
      </dsp:nvSpPr>
      <dsp:spPr>
        <a:xfrm>
          <a:off x="427447" y="282931"/>
          <a:ext cx="7907907" cy="56622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442" tIns="66040" rIns="66040" bIns="66040" numCol="1" spcCol="1270" anchor="ctr" anchorCtr="0">
          <a:noAutofit/>
        </a:bodyPr>
        <a:lstStyle/>
        <a:p>
          <a:pPr lvl="0" algn="l" defTabSz="1155700">
            <a:lnSpc>
              <a:spcPct val="90000"/>
            </a:lnSpc>
            <a:spcBef>
              <a:spcPct val="0"/>
            </a:spcBef>
            <a:spcAft>
              <a:spcPct val="35000"/>
            </a:spcAft>
          </a:pPr>
          <a:r>
            <a:rPr lang="en-US" sz="2600" b="1" kern="1200" dirty="0">
              <a:solidFill>
                <a:schemeClr val="bg1"/>
              </a:solidFill>
              <a:latin typeface="Arial" panose="020B0604020202020204" pitchFamily="34" charset="0"/>
              <a:cs typeface="Arial" panose="020B0604020202020204" pitchFamily="34" charset="0"/>
            </a:rPr>
            <a:t>BMEU Hardcopy Postage Statement</a:t>
          </a:r>
        </a:p>
      </dsp:txBody>
      <dsp:txXfrm>
        <a:off x="427447" y="282931"/>
        <a:ext cx="7907907" cy="566225"/>
      </dsp:txXfrm>
    </dsp:sp>
    <dsp:sp modelId="{1C216BE6-D45E-4F2E-B32D-152AD9C2C0A6}">
      <dsp:nvSpPr>
        <dsp:cNvPr id="0" name=""/>
        <dsp:cNvSpPr/>
      </dsp:nvSpPr>
      <dsp:spPr>
        <a:xfrm>
          <a:off x="212564" y="351161"/>
          <a:ext cx="429765" cy="42976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C40132-77FF-414F-93CC-EA8F09796D69}">
      <dsp:nvSpPr>
        <dsp:cNvPr id="0" name=""/>
        <dsp:cNvSpPr/>
      </dsp:nvSpPr>
      <dsp:spPr>
        <a:xfrm>
          <a:off x="833188" y="1131998"/>
          <a:ext cx="7502167" cy="566225"/>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442" tIns="66040" rIns="66040" bIns="66040" numCol="1" spcCol="1270" anchor="ctr" anchorCtr="0">
          <a:noAutofit/>
        </a:bodyPr>
        <a:lstStyle/>
        <a:p>
          <a:pPr lvl="0" algn="l" defTabSz="1155700">
            <a:lnSpc>
              <a:spcPct val="90000"/>
            </a:lnSpc>
            <a:spcBef>
              <a:spcPct val="0"/>
            </a:spcBef>
            <a:spcAft>
              <a:spcPct val="35000"/>
            </a:spcAft>
          </a:pPr>
          <a:r>
            <a:rPr lang="en-US" sz="2600" b="1" kern="1200" dirty="0">
              <a:solidFill>
                <a:schemeClr val="bg1"/>
              </a:solidFill>
              <a:latin typeface="Arial" panose="020B0604020202020204" pitchFamily="34" charset="0"/>
              <a:cs typeface="Arial" panose="020B0604020202020204" pitchFamily="34" charset="0"/>
            </a:rPr>
            <a:t>Mail.dat</a:t>
          </a:r>
        </a:p>
      </dsp:txBody>
      <dsp:txXfrm>
        <a:off x="833188" y="1131998"/>
        <a:ext cx="7502167" cy="566225"/>
      </dsp:txXfrm>
    </dsp:sp>
    <dsp:sp modelId="{946CFCE1-9161-49DA-B9D3-A3368634ECE6}">
      <dsp:nvSpPr>
        <dsp:cNvPr id="0" name=""/>
        <dsp:cNvSpPr/>
      </dsp:nvSpPr>
      <dsp:spPr>
        <a:xfrm>
          <a:off x="619420" y="1199361"/>
          <a:ext cx="427535" cy="4314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97107-EE5C-4847-99A0-415AE0AE6E85}">
      <dsp:nvSpPr>
        <dsp:cNvPr id="0" name=""/>
        <dsp:cNvSpPr/>
      </dsp:nvSpPr>
      <dsp:spPr>
        <a:xfrm>
          <a:off x="957718" y="1981065"/>
          <a:ext cx="7377637" cy="566225"/>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442" tIns="66040" rIns="66040" bIns="66040" numCol="1" spcCol="1270" anchor="ctr" anchorCtr="0">
          <a:noAutofit/>
        </a:bodyPr>
        <a:lstStyle/>
        <a:p>
          <a:pPr lvl="0" algn="l" defTabSz="1155700">
            <a:lnSpc>
              <a:spcPct val="90000"/>
            </a:lnSpc>
            <a:spcBef>
              <a:spcPct val="0"/>
            </a:spcBef>
            <a:spcAft>
              <a:spcPct val="35000"/>
            </a:spcAft>
          </a:pPr>
          <a:r>
            <a:rPr lang="en-US" sz="2600" b="1" kern="1200" dirty="0">
              <a:solidFill>
                <a:schemeClr val="bg1"/>
              </a:solidFill>
              <a:latin typeface="Arial" panose="020B0604020202020204" pitchFamily="34" charset="0"/>
              <a:cs typeface="Arial" panose="020B0604020202020204" pitchFamily="34" charset="0"/>
            </a:rPr>
            <a:t>Mail.XML™ </a:t>
          </a:r>
          <a:r>
            <a:rPr lang="en-US" sz="1800" b="1" kern="1200" dirty="0">
              <a:solidFill>
                <a:schemeClr val="bg1"/>
              </a:solidFill>
              <a:latin typeface="Arial" panose="020B0604020202020204" pitchFamily="34" charset="0"/>
              <a:cs typeface="Arial" panose="020B0604020202020204" pitchFamily="34" charset="0"/>
            </a:rPr>
            <a:t> </a:t>
          </a:r>
        </a:p>
      </dsp:txBody>
      <dsp:txXfrm>
        <a:off x="957718" y="1981065"/>
        <a:ext cx="7377637" cy="566225"/>
      </dsp:txXfrm>
    </dsp:sp>
    <dsp:sp modelId="{932B6A96-CEF8-4DE5-8C51-2302ACD5D52B}">
      <dsp:nvSpPr>
        <dsp:cNvPr id="0" name=""/>
        <dsp:cNvSpPr/>
      </dsp:nvSpPr>
      <dsp:spPr>
        <a:xfrm>
          <a:off x="743950" y="2048428"/>
          <a:ext cx="427535" cy="4314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5AE71F-ED11-4F73-9879-E26B86E54581}">
      <dsp:nvSpPr>
        <dsp:cNvPr id="0" name=""/>
        <dsp:cNvSpPr/>
      </dsp:nvSpPr>
      <dsp:spPr>
        <a:xfrm>
          <a:off x="833188" y="2830131"/>
          <a:ext cx="7502167" cy="566225"/>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442" tIns="66040" rIns="66040" bIns="66040" numCol="1" spcCol="1270" anchor="ctr" anchorCtr="0">
          <a:noAutofit/>
        </a:bodyPr>
        <a:lstStyle/>
        <a:p>
          <a:pPr lvl="0" algn="l" defTabSz="1155700">
            <a:lnSpc>
              <a:spcPct val="90000"/>
            </a:lnSpc>
            <a:spcBef>
              <a:spcPct val="0"/>
            </a:spcBef>
            <a:spcAft>
              <a:spcPct val="35000"/>
            </a:spcAft>
          </a:pPr>
          <a:r>
            <a:rPr lang="en-US" sz="2600" b="1" kern="1200" dirty="0">
              <a:solidFill>
                <a:schemeClr val="bg1"/>
              </a:solidFill>
              <a:latin typeface="Arial" panose="020B0604020202020204" pitchFamily="34" charset="0"/>
              <a:cs typeface="Arial" panose="020B0604020202020204" pitchFamily="34" charset="0"/>
            </a:rPr>
            <a:t>Postal Wizard </a:t>
          </a:r>
        </a:p>
      </dsp:txBody>
      <dsp:txXfrm>
        <a:off x="833188" y="2830131"/>
        <a:ext cx="7502167" cy="566225"/>
      </dsp:txXfrm>
    </dsp:sp>
    <dsp:sp modelId="{B9C300B0-D413-46B5-B767-388B478FD118}">
      <dsp:nvSpPr>
        <dsp:cNvPr id="0" name=""/>
        <dsp:cNvSpPr/>
      </dsp:nvSpPr>
      <dsp:spPr>
        <a:xfrm>
          <a:off x="619420" y="2897495"/>
          <a:ext cx="427535" cy="4314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065CF-C825-4300-9F49-DB94A2208F93}">
      <dsp:nvSpPr>
        <dsp:cNvPr id="0" name=""/>
        <dsp:cNvSpPr/>
      </dsp:nvSpPr>
      <dsp:spPr>
        <a:xfrm>
          <a:off x="427447" y="3679198"/>
          <a:ext cx="7907907" cy="566225"/>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442" tIns="66040" rIns="66040" bIns="66040" numCol="1" spcCol="1270" anchor="ctr" anchorCtr="0">
          <a:noAutofit/>
        </a:bodyPr>
        <a:lstStyle/>
        <a:p>
          <a:pPr lvl="0" algn="l" defTabSz="1155700">
            <a:lnSpc>
              <a:spcPct val="90000"/>
            </a:lnSpc>
            <a:spcBef>
              <a:spcPct val="0"/>
            </a:spcBef>
            <a:spcAft>
              <a:spcPct val="35000"/>
            </a:spcAft>
          </a:pPr>
          <a:r>
            <a:rPr lang="en-US" sz="2600" b="1" kern="1200" dirty="0">
              <a:latin typeface="Arial" panose="020B0604020202020204" pitchFamily="34" charset="0"/>
              <a:cs typeface="Arial" panose="020B0604020202020204" pitchFamily="34" charset="0"/>
            </a:rPr>
            <a:t>Intelligent Mail Small Business Tool (IMsb)</a:t>
          </a:r>
        </a:p>
      </dsp:txBody>
      <dsp:txXfrm>
        <a:off x="427447" y="3679198"/>
        <a:ext cx="7907907" cy="566225"/>
      </dsp:txXfrm>
    </dsp:sp>
    <dsp:sp modelId="{D268C712-C4E2-4C19-8252-C439BF1844CF}">
      <dsp:nvSpPr>
        <dsp:cNvPr id="0" name=""/>
        <dsp:cNvSpPr/>
      </dsp:nvSpPr>
      <dsp:spPr>
        <a:xfrm>
          <a:off x="213679" y="3746561"/>
          <a:ext cx="427535" cy="4314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cs typeface="Arial" charset="0"/>
              </a:defRPr>
            </a:lvl1pPr>
          </a:lstStyle>
          <a:p>
            <a:pPr>
              <a:defRPr/>
            </a:pPr>
            <a:fld id="{A6965708-2FF9-480B-89E3-A625CCCCBE37}" type="datetimeFigureOut">
              <a:rPr lang="en-US"/>
              <a:pPr>
                <a:defRPr/>
              </a:pPr>
              <a:t>3/7/2016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cs typeface="Arial" charset="0"/>
              </a:defRPr>
            </a:lvl1pPr>
          </a:lstStyle>
          <a:p>
            <a:pPr>
              <a:defRPr/>
            </a:pPr>
            <a:fld id="{7E798CD1-F450-4ACB-B044-52A932FC198C}" type="slidenum">
              <a:rPr lang="en-US"/>
              <a:pPr>
                <a:defRPr/>
              </a:pPr>
              <a:t>‹#›</a:t>
            </a:fld>
            <a:endParaRPr lang="en-US" dirty="0"/>
          </a:p>
        </p:txBody>
      </p:sp>
    </p:spTree>
    <p:extLst>
      <p:ext uri="{BB962C8B-B14F-4D97-AF65-F5344CB8AC3E}">
        <p14:creationId xmlns:p14="http://schemas.microsoft.com/office/powerpoint/2010/main" val="329889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cs typeface="Arial"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cs typeface="Arial" pitchFamily="34" charset="0"/>
              </a:defRPr>
            </a:lvl1pPr>
          </a:lstStyle>
          <a:p>
            <a:pPr>
              <a:defRPr/>
            </a:pPr>
            <a:fld id="{0115C9B7-75FF-4890-9794-324F7986B200}" type="datetimeFigureOut">
              <a:rPr lang="en-US"/>
              <a:pPr>
                <a:defRPr/>
              </a:pPr>
              <a:t>3/7/2016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cs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cs typeface="Arial" pitchFamily="34" charset="0"/>
              </a:defRPr>
            </a:lvl1pPr>
          </a:lstStyle>
          <a:p>
            <a:pPr>
              <a:defRPr/>
            </a:pPr>
            <a:fld id="{3A6F966C-B91F-4D16-94BC-AFDAC2EE0D04}" type="slidenum">
              <a:rPr lang="en-US"/>
              <a:pPr>
                <a:defRPr/>
              </a:pPr>
              <a:t>‹#›</a:t>
            </a:fld>
            <a:endParaRPr lang="en-US" dirty="0"/>
          </a:p>
        </p:txBody>
      </p:sp>
    </p:spTree>
    <p:extLst>
      <p:ext uri="{BB962C8B-B14F-4D97-AF65-F5344CB8AC3E}">
        <p14:creationId xmlns:p14="http://schemas.microsoft.com/office/powerpoint/2010/main" val="1714402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Welcome to the Political Campaign and Official Election Mail webinar</a:t>
            </a:r>
            <a:r>
              <a:rPr lang="en-US" altLang="en-US" baseline="0" dirty="0"/>
              <a:t> for the 2016 election cycle. </a:t>
            </a:r>
            <a:r>
              <a:rPr lang="en-US" dirty="0"/>
              <a:t>This webinar will provide you with the information necessary to assist mail owners and Mail Service Providers with their political and election mail, as well as the information needed to accept, verify and turn the mail over to operations. Additional resources and points of contact are provided at the end to assist with </a:t>
            </a:r>
            <a:r>
              <a:rPr lang="en-US" baseline="0" dirty="0"/>
              <a:t>follow-up questions</a:t>
            </a:r>
            <a:r>
              <a:rPr lang="en-US" dirty="0"/>
              <a:t>.   </a:t>
            </a:r>
          </a:p>
          <a:p>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4CDC77B7-7E77-490B-A915-916B8FAD6680}" type="slidenum">
              <a:rPr lang="en-US" altLang="en-US" smtClean="0">
                <a:latin typeface="Verdana" pitchFamily="34" charset="0"/>
                <a:cs typeface="Arial" charset="0"/>
              </a:rPr>
              <a:pPr/>
              <a:t>1</a:t>
            </a:fld>
            <a:endParaRPr lang="en-US" altLang="en-US" dirty="0">
              <a:latin typeface="Verdana" pitchFamily="34" charset="0"/>
              <a:cs typeface="Arial" charset="0"/>
            </a:endParaRPr>
          </a:p>
        </p:txBody>
      </p:sp>
    </p:spTree>
    <p:extLst>
      <p:ext uri="{BB962C8B-B14F-4D97-AF65-F5344CB8AC3E}">
        <p14:creationId xmlns:p14="http://schemas.microsoft.com/office/powerpoint/2010/main" val="57737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E43A09D2-7D74-4842-94D5-DDFB2D395C63}"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xfrm>
            <a:off x="311573" y="4260850"/>
            <a:ext cx="6465147" cy="48031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04DDF18-4AFD-420B-A691-2089600F50B7}"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Postal Service offers various Promotions and Incentives throughout the year.  Mailings must meet certain criteria to qualify for either a credit or discount based upon the type of promotion or incentive selected. </a:t>
            </a:r>
          </a:p>
          <a:p>
            <a:endParaRPr lang="en-US" altLang="en-US" dirty="0"/>
          </a:p>
          <a:p>
            <a:r>
              <a:rPr lang="en-US" altLang="en-US" dirty="0"/>
              <a:t>The Earned Value Promotion: This program will run from April through June 2016. This promotion is available for First-Class Mail</a:t>
            </a:r>
            <a:r>
              <a:rPr lang="en-US" altLang="en-US" baseline="30000" dirty="0"/>
              <a:t>®</a:t>
            </a:r>
            <a:r>
              <a:rPr lang="en-US" altLang="en-US" dirty="0"/>
              <a:t> only, and builds on the success of previous years promotions. The promotion is in the form of a credit on qualifying BRM/CRM reply pieces; which can then be applied to postage for future mailings. </a:t>
            </a:r>
          </a:p>
          <a:p>
            <a:r>
              <a:rPr lang="en-US" altLang="en-US" dirty="0"/>
              <a:t>  </a:t>
            </a:r>
          </a:p>
          <a:p>
            <a:r>
              <a:rPr lang="en-US" altLang="en-US" dirty="0"/>
              <a:t>The Personalized Color </a:t>
            </a:r>
            <a:r>
              <a:rPr lang="en-US" altLang="en-US" dirty="0" err="1"/>
              <a:t>Transpromo</a:t>
            </a:r>
            <a:r>
              <a:rPr lang="en-US" altLang="en-US" dirty="0"/>
              <a:t> Promotion: This promotion will run from July through December 2016. Similar to the program in 2015, this promotion is only available for First-Class Mail. Added this year is the requirement that the color message must either address the recipient by name or contain information relevant and specific to the recipient. </a:t>
            </a:r>
          </a:p>
          <a:p>
            <a:r>
              <a:rPr lang="en-US" altLang="en-US" dirty="0"/>
              <a:t>  </a:t>
            </a:r>
          </a:p>
          <a:p>
            <a:r>
              <a:rPr lang="en-US" altLang="en-US" dirty="0"/>
              <a:t>The Emerging and Advanced Technology/Video in Print Promotion: The program will run from March through August 2016. As with the program in 2015, this promotion is available for both First-Class Mail and Standard Mail</a:t>
            </a:r>
            <a:r>
              <a:rPr lang="en-US" altLang="en-US" baseline="30000" dirty="0"/>
              <a:t>®</a:t>
            </a:r>
            <a:r>
              <a:rPr lang="en-US" altLang="en-US" dirty="0"/>
              <a:t>. Added this year is an A/B testing option, which allows mailers to test customer response rates to mailpieces featuring the qualifying technology compared to customer response rates to mailpieces without the qualifying technology. </a:t>
            </a:r>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13</a:t>
            </a:fld>
            <a:endParaRPr lang="en-US" dirty="0"/>
          </a:p>
        </p:txBody>
      </p:sp>
    </p:spTree>
    <p:extLst>
      <p:ext uri="{BB962C8B-B14F-4D97-AF65-F5344CB8AC3E}">
        <p14:creationId xmlns:p14="http://schemas.microsoft.com/office/powerpoint/2010/main" val="395187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 The </a:t>
            </a:r>
            <a:r>
              <a:rPr lang="en-US" altLang="en-US" dirty="0"/>
              <a:t>Tactile, Sensory and Interactive Mailpiece Engagement Promotion: This program will run from March through August 2016. The USPS recognizes that advanced print innovations are distinct from the more digitally focused technologies addressed by the Emerging and Advanced Technology/Video in Print Promotion, so this is offered as its own promotion for 2016. This promotion is available only for Standard Mail. </a:t>
            </a:r>
          </a:p>
          <a:p>
            <a:r>
              <a:rPr lang="en-US" altLang="en-US" dirty="0"/>
              <a:t>  </a:t>
            </a:r>
          </a:p>
          <a:p>
            <a:r>
              <a:rPr lang="en-US" altLang="en-US" dirty="0"/>
              <a:t>The Mobile Shopping Promotion: This promotion will run from July through December 2016. As in prior years, this promotion encourages mailers to integrate mobile technology into their direct mail during the 2016 holiday season. This promotion is available only for Standard Mail. </a:t>
            </a:r>
          </a:p>
          <a:p>
            <a:endParaRPr lang="en-US" altLang="en-US" dirty="0"/>
          </a:p>
          <a:p>
            <a:r>
              <a:rPr lang="en-US" altLang="en-US" dirty="0"/>
              <a:t>Visit</a:t>
            </a:r>
            <a:r>
              <a:rPr lang="en-US" altLang="en-US" baseline="0" dirty="0"/>
              <a:t> the Business Customer Gateway to register for promotions and incentives. </a:t>
            </a:r>
            <a:endParaRPr lang="en-US" altLang="en-US" dirty="0"/>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14</a:t>
            </a:fld>
            <a:endParaRPr lang="en-US" dirty="0"/>
          </a:p>
        </p:txBody>
      </p:sp>
    </p:spTree>
    <p:extLst>
      <p:ext uri="{BB962C8B-B14F-4D97-AF65-F5344CB8AC3E}">
        <p14:creationId xmlns:p14="http://schemas.microsoft.com/office/powerpoint/2010/main" val="224642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We have made changes to the way samples will be collected and recorded during the 2016 Promotions period.  The instructions will be found in the User Guide for each promotion.  User Guides are found on the RIBBS website.  </a:t>
            </a:r>
          </a:p>
          <a:p>
            <a:pPr defTabSz="931774" eaLnBrk="1" fontAlgn="auto" hangingPunct="1">
              <a:spcBef>
                <a:spcPts val="0"/>
              </a:spcBef>
              <a:spcAft>
                <a:spcPts val="0"/>
              </a:spcAft>
              <a:defRPr/>
            </a:pPr>
            <a:endParaRPr lang="en-US" dirty="0"/>
          </a:p>
          <a:p>
            <a:pPr defTabSz="931774" eaLnBrk="1" fontAlgn="auto" hangingPunct="1">
              <a:spcBef>
                <a:spcPts val="0"/>
              </a:spcBef>
              <a:spcAft>
                <a:spcPts val="0"/>
              </a:spcAft>
              <a:defRPr/>
            </a:pPr>
            <a:r>
              <a:rPr lang="en-US" dirty="0"/>
              <a:t>To verify eligibility for a Promotion, the USPS randomly samples mailpieces to ensure the mailing meets the qualifications for the requested Promotion and/or Incentive. The </a:t>
            </a:r>
            <a:r>
              <a:rPr lang="en-US" dirty="0" err="1"/>
              <a:t>USPS</a:t>
            </a:r>
            <a:r>
              <a:rPr lang="en-US" dirty="0"/>
              <a:t> is offering two options to submit samples to the Program Office for review. </a:t>
            </a:r>
            <a:r>
              <a:rPr lang="en-US" b="1" i="1" dirty="0"/>
              <a:t>The Program Office will specify which sample process will apply to each promotion.</a:t>
            </a:r>
            <a:endParaRPr lang="en-US" dirty="0"/>
          </a:p>
          <a:p>
            <a:endParaRPr lang="en-US" dirty="0"/>
          </a:p>
          <a:p>
            <a:r>
              <a:rPr lang="en-US" dirty="0"/>
              <a:t>Option 1 the </a:t>
            </a:r>
            <a:r>
              <a:rPr lang="en-US" b="1" dirty="0"/>
              <a:t>PRE</a:t>
            </a:r>
            <a:r>
              <a:rPr lang="en-US" dirty="0"/>
              <a:t>-mailing event. Mailers who</a:t>
            </a:r>
            <a:r>
              <a:rPr lang="en-US" baseline="0" dirty="0"/>
              <a:t> use</a:t>
            </a:r>
            <a:r>
              <a:rPr lang="en-US" dirty="0"/>
              <a:t> the same messaging with limited variations throughout the promotion period may send samples of the pre-print/input sheet as well as samples of the dynamic print versions to the USPS Promotions program office.  Samples must be submitted at least three weeks in advance of the initial mailing. The mailer will also submit a list of all BMEUs that will be used for mail entry throughout the promotion must be provided to the Program Office.  After a review process is completed</a:t>
            </a:r>
            <a:r>
              <a:rPr lang="en-US" baseline="0" dirty="0"/>
              <a:t> t</a:t>
            </a:r>
            <a:r>
              <a:rPr lang="en-US" dirty="0"/>
              <a:t>he Program Office will notify both the mailer and the BMEU whether</a:t>
            </a:r>
            <a:r>
              <a:rPr lang="en-US" baseline="0" dirty="0"/>
              <a:t> or not</a:t>
            </a:r>
            <a:r>
              <a:rPr lang="en-US" dirty="0"/>
              <a:t> a sample has been pre-approved.</a:t>
            </a:r>
          </a:p>
          <a:p>
            <a:endParaRPr lang="en-US" dirty="0"/>
          </a:p>
          <a:p>
            <a:pPr defTabSz="931774" eaLnBrk="1" fontAlgn="auto" hangingPunct="1">
              <a:spcBef>
                <a:spcPts val="0"/>
              </a:spcBef>
              <a:spcAft>
                <a:spcPts val="0"/>
              </a:spcAft>
              <a:defRPr/>
            </a:pPr>
            <a:r>
              <a:rPr lang="en-US" dirty="0"/>
              <a:t>Option 2 occurs </a:t>
            </a:r>
            <a:r>
              <a:rPr lang="en-US" b="1" dirty="0"/>
              <a:t>at the time of mail</a:t>
            </a:r>
            <a:r>
              <a:rPr lang="en-US" dirty="0"/>
              <a:t>ing. Just as many do today, a Mailer will submit a hardcopy sample of an unaddressed mailpiece to the BMEU/DMU when</a:t>
            </a:r>
            <a:r>
              <a:rPr lang="en-US" baseline="0" dirty="0"/>
              <a:t> they present a mailing for acceptance at a BMEU or DMU</a:t>
            </a:r>
            <a:r>
              <a:rPr lang="en-US" dirty="0"/>
              <a:t>.  Each</a:t>
            </a:r>
            <a:r>
              <a:rPr lang="en-US" baseline="0" dirty="0"/>
              <a:t> </a:t>
            </a:r>
            <a:r>
              <a:rPr lang="en-US" dirty="0"/>
              <a:t>BMEU where mail is presented will maintain a file in the office which includes the sample mailpiece and a copy of the PS Form 3607 for the Job.  This sample mailpiece</a:t>
            </a:r>
            <a:r>
              <a:rPr lang="en-US" baseline="0" dirty="0"/>
              <a:t> may be randomly selected for review by the Promotions Program Office.</a:t>
            </a:r>
            <a:endParaRPr lang="en-US" dirty="0"/>
          </a:p>
          <a:p>
            <a:pPr defTabSz="931774" eaLnBrk="1" fontAlgn="auto" hangingPunct="1">
              <a:spcBef>
                <a:spcPts val="0"/>
              </a:spcBef>
              <a:spcAft>
                <a:spcPts val="0"/>
              </a:spcAft>
              <a:defRPr/>
            </a:pPr>
            <a:endParaRPr lang="en-US" dirty="0"/>
          </a:p>
          <a:p>
            <a:r>
              <a:rPr lang="en-US" b="1" i="1" dirty="0"/>
              <a:t>This is what is different about the new sampling process.  If a mailer</a:t>
            </a:r>
            <a:r>
              <a:rPr lang="en-US" b="1" i="1" baseline="0" dirty="0"/>
              <a:t> is presenting a sample for a mailing that was printed all at once, in other words, </a:t>
            </a:r>
            <a:r>
              <a:rPr lang="en-US" dirty="0"/>
              <a:t> one time, the USPS will</a:t>
            </a:r>
            <a:r>
              <a:rPr lang="en-US" baseline="0" dirty="0"/>
              <a:t> require that the mailer </a:t>
            </a:r>
            <a:r>
              <a:rPr lang="en-US" dirty="0"/>
              <a:t>only submit 1 sample mailpiece.   Today,</a:t>
            </a:r>
            <a:r>
              <a:rPr lang="en-US" baseline="0" dirty="0"/>
              <a:t> even if a mailing was printed all at once we require a mailer to present a sample mailpiece each time they submitted a mailing.  HOWEVER, i</a:t>
            </a:r>
            <a:r>
              <a:rPr lang="en-US" dirty="0"/>
              <a:t>f mailings are printed at different times, although the mailpiece is essentially the same, a sample mailpiece must be produced each time. </a:t>
            </a:r>
            <a:r>
              <a:rPr lang="en-US" i="1" u="sng" dirty="0"/>
              <a:t>This applies to each Business Mail Entry Unit where our customer enters</a:t>
            </a:r>
            <a:r>
              <a:rPr lang="en-US" i="1" u="sng" baseline="0" dirty="0"/>
              <a:t> </a:t>
            </a:r>
            <a:r>
              <a:rPr lang="en-US" i="1" u="sng" dirty="0"/>
              <a:t>the mail.</a:t>
            </a:r>
            <a:endParaRPr lang="en-US" dirty="0"/>
          </a:p>
          <a:p>
            <a:endParaRPr lang="en-US" dirty="0"/>
          </a:p>
          <a:p>
            <a:pPr defTabSz="931774" eaLnBrk="1" fontAlgn="auto" hangingPunct="1">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BEF8D4C8-CE43-4FA0-88D1-D6BB70A67B35}" type="slidenum">
              <a:rPr lang="en-US" smtClean="0"/>
              <a:t>15</a:t>
            </a:fld>
            <a:endParaRPr lang="en-US"/>
          </a:p>
        </p:txBody>
      </p:sp>
    </p:spTree>
    <p:extLst>
      <p:ext uri="{BB962C8B-B14F-4D97-AF65-F5344CB8AC3E}">
        <p14:creationId xmlns:p14="http://schemas.microsoft.com/office/powerpoint/2010/main" val="227773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xfrm>
            <a:off x="377825" y="4268788"/>
            <a:ext cx="6219825" cy="487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Effective January 26, 2014, the USPS enabled checkboxes in </a:t>
            </a:r>
            <a:r>
              <a:rPr lang="en-US" sz="1200" b="0" i="1" u="none" strike="noStrike" kern="1200" baseline="0" dirty="0">
                <a:solidFill>
                  <a:schemeClr val="tx1"/>
                </a:solidFill>
                <a:latin typeface="+mn-lt"/>
                <a:ea typeface="+mn-ea"/>
                <a:cs typeface="+mn-cs"/>
              </a:rPr>
              <a:t>PostalOne!</a:t>
            </a:r>
            <a:r>
              <a:rPr lang="en-US" sz="1200" b="0" i="0" u="none" strike="noStrike" kern="1200" baseline="0" dirty="0">
                <a:solidFill>
                  <a:schemeClr val="tx1"/>
                </a:solidFill>
                <a:latin typeface="+mn-lt"/>
                <a:ea typeface="+mn-ea"/>
                <a:cs typeface="+mn-cs"/>
              </a:rPr>
              <a:t>® processing and the following Postage Statements 3602R &amp; N for Standard Mail, 3600 Priority Mail, and 3600 First-Class Mail to signify when a mailing should be considered as Political Campaign Mail or Official Election Mail. Note </a:t>
            </a:r>
            <a:r>
              <a:rPr lang="en-US" altLang="en-US" baseline="0" dirty="0">
                <a:cs typeface="Arial" charset="0"/>
              </a:rPr>
              <a:t>that</a:t>
            </a:r>
            <a:r>
              <a:rPr lang="en-US" altLang="en-US" dirty="0">
                <a:cs typeface="Arial" charset="0"/>
              </a:rPr>
              <a:t> Political Campaign Mail and Official Election Mail cannot be mixed on a postage statement—whether hardcopy or eDoc. For example, in order to claim Official Election Mail, all pieces on a statement must claim Official Election Mail without claiming any Political Campaign Mail—and vice versa. The mailings must be paid for on separate statements. OMAS Imprint (OI) and OMAS Metered (OM) permits cannot be used to pay for Political Campaign Mail or Official Election Mail.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cs typeface="Arial" charset="0"/>
            </a:endParaRPr>
          </a:p>
          <a:p>
            <a:pPr marL="0" marR="0" lvl="0" indent="-349250" algn="l" defTabSz="914400" rtl="0" eaLnBrk="0" fontAlgn="base" latinLnBrk="0" hangingPunct="0">
              <a:lnSpc>
                <a:spcPct val="100000"/>
              </a:lnSpc>
              <a:spcBef>
                <a:spcPct val="0"/>
              </a:spcBef>
              <a:spcAft>
                <a:spcPct val="0"/>
              </a:spcAft>
              <a:buClr>
                <a:schemeClr val="bg2"/>
              </a:buClr>
              <a:buSzPct val="75000"/>
              <a:buFontTx/>
              <a:buNone/>
              <a:tabLst/>
              <a:defRPr/>
            </a:pPr>
            <a:r>
              <a:rPr lang="en-US" altLang="en-US" dirty="0">
                <a:cs typeface="Arial" charset="0"/>
              </a:rPr>
              <a:t>Based on a mailer’s eDoc submission, </a:t>
            </a:r>
            <a:r>
              <a:rPr lang="en-US" altLang="en-US" i="1" dirty="0">
                <a:cs typeface="Arial" charset="0"/>
              </a:rPr>
              <a:t>PostalOne!</a:t>
            </a:r>
            <a:r>
              <a:rPr lang="en-US" altLang="en-US" dirty="0">
                <a:cs typeface="Arial" charset="0"/>
              </a:rPr>
              <a:t> will prepopulate radio buttons indicating </a:t>
            </a:r>
            <a:r>
              <a:rPr lang="en-US" altLang="en-US" b="1" dirty="0">
                <a:cs typeface="Arial" charset="0"/>
              </a:rPr>
              <a:t>Yes</a:t>
            </a:r>
            <a:r>
              <a:rPr lang="en-US" altLang="en-US" dirty="0">
                <a:cs typeface="Arial" charset="0"/>
              </a:rPr>
              <a:t> or </a:t>
            </a:r>
            <a:r>
              <a:rPr lang="en-US" altLang="en-US" b="1" dirty="0">
                <a:cs typeface="Arial" charset="0"/>
              </a:rPr>
              <a:t>No</a:t>
            </a:r>
            <a:r>
              <a:rPr lang="en-US" altLang="en-US" dirty="0">
                <a:cs typeface="Arial" charset="0"/>
              </a:rPr>
              <a:t> for “This is a Political Mailing” and “This is Official Election Mail.” </a:t>
            </a:r>
            <a:r>
              <a:rPr lang="en-US" altLang="en-US" baseline="0" dirty="0">
                <a:cs typeface="Arial" charset="0"/>
              </a:rPr>
              <a:t>If </a:t>
            </a:r>
            <a:r>
              <a:rPr lang="en-US" altLang="en-US" b="1" baseline="0" dirty="0">
                <a:cs typeface="Arial" charset="0"/>
              </a:rPr>
              <a:t>Yes</a:t>
            </a:r>
            <a:r>
              <a:rPr lang="en-US" altLang="en-US" baseline="0" dirty="0">
                <a:cs typeface="Arial" charset="0"/>
              </a:rPr>
              <a:t> is selected for either radio button, acceptance employees can tag the mailing with the corresponding tag: either a Green Tag 191 or Red Tag 57. Once tagged, the mailing must be recorded on the Log for Political Campaign Mail/Official Election Mail. </a:t>
            </a:r>
            <a:r>
              <a:rPr lang="en-US" altLang="en-US" dirty="0">
                <a:cs typeface="Arial" charset="0"/>
              </a:rPr>
              <a:t>For hardcopy</a:t>
            </a:r>
            <a:r>
              <a:rPr lang="en-US" altLang="en-US" baseline="0" dirty="0">
                <a:cs typeface="Arial" charset="0"/>
              </a:rPr>
              <a:t> statements, acceptance employees must physically check the appropriate box. </a:t>
            </a:r>
          </a:p>
          <a:p>
            <a:pPr marL="0" marR="0" lvl="0" indent="-349250" algn="l" defTabSz="914400" rtl="0" eaLnBrk="0" fontAlgn="base" latinLnBrk="0" hangingPunct="0">
              <a:lnSpc>
                <a:spcPct val="100000"/>
              </a:lnSpc>
              <a:spcBef>
                <a:spcPct val="0"/>
              </a:spcBef>
              <a:spcAft>
                <a:spcPct val="0"/>
              </a:spcAft>
              <a:buClr>
                <a:schemeClr val="bg2"/>
              </a:buClr>
              <a:buSzPct val="75000"/>
              <a:buFontTx/>
              <a:buNone/>
              <a:tabLst/>
              <a:defRPr/>
            </a:pPr>
            <a:endParaRPr lang="en-US" altLang="en-US" baseline="0" dirty="0">
              <a:cs typeface="Arial" charset="0"/>
            </a:endParaRPr>
          </a:p>
          <a:p>
            <a:pPr marL="0" marR="0" lvl="0" indent="-349250" algn="l" defTabSz="914400" rtl="0" eaLnBrk="0" fontAlgn="base" latinLnBrk="0" hangingPunct="0">
              <a:lnSpc>
                <a:spcPct val="100000"/>
              </a:lnSpc>
              <a:spcBef>
                <a:spcPct val="0"/>
              </a:spcBef>
              <a:spcAft>
                <a:spcPct val="0"/>
              </a:spcAft>
              <a:buClr>
                <a:schemeClr val="bg2"/>
              </a:buClr>
              <a:buSzPct val="75000"/>
              <a:buFontTx/>
              <a:buNone/>
              <a:tabLst/>
              <a:defRPr/>
            </a:pPr>
            <a:r>
              <a:rPr lang="en-US" altLang="en-US" baseline="0" dirty="0">
                <a:cs typeface="Arial" charset="0"/>
              </a:rPr>
              <a:t>Mailers that submit Mail.dat and/or Mail.XML eDocs without Political Campaign Mail or Official Election Mail indicators are acknowledging the mailing does not contain Political Campaign or Official Election mail. The appropriate radio button, indicating a No, will be visible to the BMEU acceptance employee during statement finalization. If </a:t>
            </a:r>
            <a:r>
              <a:rPr lang="en-US" altLang="en-US" b="1" baseline="0" dirty="0">
                <a:cs typeface="Arial" charset="0"/>
              </a:rPr>
              <a:t>No</a:t>
            </a:r>
            <a:r>
              <a:rPr lang="en-US" altLang="en-US" baseline="0" dirty="0">
                <a:cs typeface="Arial" charset="0"/>
              </a:rPr>
              <a:t> is selected, then the mailing cannot be tagged with either 191 or 57, and the BMEU acceptance employee will not log the mailing as Political Campaign Mail or Official Election Mail.</a:t>
            </a:r>
          </a:p>
          <a:p>
            <a:pPr marL="0" marR="0" lvl="0" indent="-349250" algn="l" defTabSz="914400" rtl="0" eaLnBrk="0" fontAlgn="base" latinLnBrk="0" hangingPunct="0">
              <a:lnSpc>
                <a:spcPct val="100000"/>
              </a:lnSpc>
              <a:spcBef>
                <a:spcPct val="0"/>
              </a:spcBef>
              <a:spcAft>
                <a:spcPct val="0"/>
              </a:spcAft>
              <a:buClr>
                <a:schemeClr val="bg2"/>
              </a:buClr>
              <a:buSzPct val="75000"/>
              <a:buFontTx/>
              <a:buNone/>
              <a:tabLst/>
              <a:defRPr/>
            </a:pPr>
            <a:endParaRPr lang="en-US" altLang="en-US" baseline="0" dirty="0">
              <a:cs typeface="Arial" charset="0"/>
            </a:endParaRPr>
          </a:p>
          <a:p>
            <a:pPr marL="0" marR="0" lvl="0" indent="-349250" algn="l" defTabSz="914400" rtl="0" eaLnBrk="0" fontAlgn="base" latinLnBrk="0" hangingPunct="0">
              <a:lnSpc>
                <a:spcPct val="100000"/>
              </a:lnSpc>
              <a:spcBef>
                <a:spcPct val="0"/>
              </a:spcBef>
              <a:spcAft>
                <a:spcPct val="0"/>
              </a:spcAft>
              <a:buClr>
                <a:schemeClr val="bg2"/>
              </a:buClr>
              <a:buSzPct val="75000"/>
              <a:buFontTx/>
              <a:buNone/>
              <a:tabLst/>
              <a:defRPr/>
            </a:pPr>
            <a:r>
              <a:rPr lang="en-US" altLang="en-US" baseline="0" dirty="0">
                <a:cs typeface="Arial" charset="0"/>
              </a:rPr>
              <a:t>However IF, upon review of the mailing, the BMEU determines that it does consist entirely of Political Campaign Mail or Official Election Mail, then the acceptance employee should change the selection from No to Yes. </a:t>
            </a:r>
            <a:endParaRPr lang="en-US" altLang="en-US" dirty="0">
              <a:cs typeface="Arial" charset="0"/>
            </a:endParaRPr>
          </a:p>
          <a:p>
            <a:endParaRPr lang="en-US" sz="1200" b="0" i="0" u="none" strike="noStrike" kern="1200" baseline="0" dirty="0">
              <a:solidFill>
                <a:schemeClr val="tx1"/>
              </a:solidFill>
              <a:latin typeface="+mn-lt"/>
              <a:ea typeface="+mn-ea"/>
              <a:cs typeface="+mn-cs"/>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4754305-3A41-441C-A304-2CB1C2532614}" type="slidenum">
              <a:rPr lang="en-US" altLang="en-US" smtClean="0">
                <a:solidFill>
                  <a:srgbClr val="000000"/>
                </a:solidFill>
                <a:latin typeface="Verdana" pitchFamily="34" charset="0"/>
                <a:cs typeface="Arial" charset="0"/>
              </a:rPr>
              <a:pPr/>
              <a:t>16</a:t>
            </a:fld>
            <a:endParaRPr lang="en-US" altLang="en-US" dirty="0">
              <a:solidFill>
                <a:srgbClr val="000000"/>
              </a:solidFill>
              <a:latin typeface="Verdana" pitchFamily="34" charset="0"/>
              <a:cs typeface="Arial" charset="0"/>
            </a:endParaRPr>
          </a:p>
        </p:txBody>
      </p:sp>
    </p:spTree>
    <p:extLst>
      <p:ext uri="{BB962C8B-B14F-4D97-AF65-F5344CB8AC3E}">
        <p14:creationId xmlns:p14="http://schemas.microsoft.com/office/powerpoint/2010/main" val="161689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555625" y="4375150"/>
            <a:ext cx="5970588" cy="441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7950">
              <a:spcBef>
                <a:spcPct val="0"/>
              </a:spcBef>
              <a:buClr>
                <a:schemeClr val="bg2"/>
              </a:buClr>
              <a:buSzPct val="75000"/>
            </a:pPr>
            <a:r>
              <a:rPr lang="en-US" altLang="en-US" dirty="0">
                <a:cs typeface="Arial" charset="0"/>
              </a:rPr>
              <a:t>Mailings submitted using the EDDM Tool are a special case. There are no fields in the EDDM Tool for mailers to select Political Campaign and/or Official Election Mail. When a mailing is submitted using this tool, both check boxes will automatically be populated as </a:t>
            </a:r>
            <a:r>
              <a:rPr lang="en-US" altLang="en-US" b="1" dirty="0">
                <a:cs typeface="Arial" charset="0"/>
              </a:rPr>
              <a:t>No</a:t>
            </a:r>
            <a:r>
              <a:rPr lang="en-US" altLang="en-US" dirty="0">
                <a:cs typeface="Arial" charset="0"/>
              </a:rPr>
              <a:t> in </a:t>
            </a:r>
            <a:r>
              <a:rPr lang="en-US" altLang="en-US" i="1" dirty="0">
                <a:cs typeface="Arial" charset="0"/>
              </a:rPr>
              <a:t>PostalOne!</a:t>
            </a:r>
            <a:r>
              <a:rPr lang="en-US" altLang="en-US" dirty="0">
                <a:cs typeface="Arial" charset="0"/>
              </a:rPr>
              <a:t>.</a:t>
            </a:r>
            <a:r>
              <a:rPr lang="en-US" altLang="en-US" i="1" dirty="0">
                <a:cs typeface="Arial" charset="0"/>
              </a:rPr>
              <a:t> </a:t>
            </a:r>
            <a:r>
              <a:rPr lang="en-US" altLang="en-US" dirty="0">
                <a:cs typeface="Arial" charset="0"/>
              </a:rPr>
              <a:t>Acceptance employees can then modify the selections if necessary.</a:t>
            </a:r>
          </a:p>
          <a:p>
            <a:pPr marL="107950">
              <a:spcBef>
                <a:spcPct val="0"/>
              </a:spcBef>
              <a:buClr>
                <a:schemeClr val="bg2"/>
              </a:buClr>
              <a:buSzPct val="75000"/>
            </a:pPr>
            <a:endParaRPr lang="en-US" altLang="en-US" dirty="0">
              <a:cs typeface="Arial" charset="0"/>
            </a:endParaRPr>
          </a:p>
          <a:p>
            <a:pPr marL="107950" marR="0" indent="0" algn="l" defTabSz="914400" rtl="0" eaLnBrk="0" fontAlgn="base" latinLnBrk="0" hangingPunct="0">
              <a:lnSpc>
                <a:spcPct val="100000"/>
              </a:lnSpc>
              <a:spcBef>
                <a:spcPct val="0"/>
              </a:spcBef>
              <a:spcAft>
                <a:spcPct val="0"/>
              </a:spcAft>
              <a:buClr>
                <a:schemeClr val="bg2"/>
              </a:buClr>
              <a:buSzPct val="75000"/>
              <a:buFontTx/>
              <a:buNone/>
              <a:tabLst/>
              <a:defRPr/>
            </a:pPr>
            <a:r>
              <a:rPr lang="en-US" altLang="en-US" baseline="0" dirty="0">
                <a:cs typeface="Arial" charset="0"/>
              </a:rPr>
              <a:t>It is important to note that when we discuss EDDM mail in conjunction with Political Campaign Mail, we are referring to EDDM mail entered at an acceptance unit and not at Retail.</a:t>
            </a:r>
            <a:endParaRPr lang="en-US" altLang="en-US" dirty="0">
              <a:cs typeface="Arial" charset="0"/>
            </a:endParaRPr>
          </a:p>
          <a:p>
            <a:pPr marL="107950">
              <a:spcBef>
                <a:spcPct val="0"/>
              </a:spcBef>
              <a:buClr>
                <a:schemeClr val="bg2"/>
              </a:buClr>
              <a:buSzPct val="75000"/>
            </a:pPr>
            <a:endParaRPr lang="en-US" altLang="en-US" dirty="0">
              <a:cs typeface="Arial"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A1490C81-8F0F-40D9-A063-F5A617E813B3}" type="slidenum">
              <a:rPr lang="en-US" altLang="en-US" smtClean="0">
                <a:solidFill>
                  <a:srgbClr val="000000"/>
                </a:solidFill>
                <a:latin typeface="Verdana" pitchFamily="34" charset="0"/>
                <a:cs typeface="Arial" charset="0"/>
              </a:rPr>
              <a:pPr/>
              <a:t>17</a:t>
            </a:fld>
            <a:endParaRPr lang="en-US" altLang="en-US">
              <a:solidFill>
                <a:srgbClr val="000000"/>
              </a:solidFill>
              <a:latin typeface="Verdana" pitchFamily="34" charset="0"/>
              <a:cs typeface="Arial" charset="0"/>
            </a:endParaRPr>
          </a:p>
        </p:txBody>
      </p:sp>
    </p:spTree>
    <p:extLst>
      <p:ext uri="{BB962C8B-B14F-4D97-AF65-F5344CB8AC3E}">
        <p14:creationId xmlns:p14="http://schemas.microsoft.com/office/powerpoint/2010/main" val="4047358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200" dirty="0"/>
              <a:t>To clarify, Political Campaign Mail may be submitted to a BMEU</a:t>
            </a:r>
            <a:r>
              <a:rPr lang="en-US" altLang="en-US" sz="1200" baseline="0" dirty="0"/>
              <a:t> </a:t>
            </a:r>
            <a:r>
              <a:rPr lang="en-US" altLang="en-US" sz="1200" dirty="0"/>
              <a:t>using Every Door Direct Mail or EDDM.  EDDM mail allows a mailer to target a specific geographic area, thereby getting specific political information into the right homes. </a:t>
            </a:r>
            <a:r>
              <a:rPr lang="en-US" sz="1200" kern="1200" dirty="0">
                <a:ea typeface="+mn-ea"/>
              </a:rPr>
              <a:t>The Mailer must first pick the neighborhoods they want to reach and a Postal Service Letter Carrier takes the pieces to every home while delivering the day’s mail.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ea typeface="+mn-ea"/>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200" dirty="0"/>
              <a:t>The same rules that apply to all EDDM commercial mailings apply to Political Campaign Mailings entered using EDDM. The mailpiece must be more than 10 1/2 inches in length OR more than 6 1/8 inches in height OR more than 1/4-inch thick. It</a:t>
            </a:r>
            <a:r>
              <a:rPr lang="en-US" altLang="en-US" sz="1200" baseline="0" dirty="0"/>
              <a:t> cannot </a:t>
            </a:r>
            <a:r>
              <a:rPr lang="en-US" altLang="en-US" sz="1200" dirty="0"/>
              <a:t>be more than 15 inches in length OR 12 inches in height OR 3/4-inch thick.</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200" dirty="0"/>
              <a:t>With further questions about EDDM,</a:t>
            </a:r>
            <a:r>
              <a:rPr lang="en-US" altLang="en-US" sz="1200" baseline="0" dirty="0"/>
              <a:t> please contact the EDDM Helpdesk at 877-747-6249.</a:t>
            </a:r>
            <a:endParaRPr lang="en-US" altLang="en-US" sz="1200"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ea typeface="+mn-ea"/>
            </a:endParaRPr>
          </a:p>
          <a:p>
            <a:endParaRPr lang="en-US" altLang="en-US" sz="1200" dirty="0"/>
          </a:p>
          <a:p>
            <a:endParaRPr lang="en-US" altLang="en-US" sz="1200" dirty="0"/>
          </a:p>
          <a:p>
            <a:endParaRPr lang="en-US" altLang="en-US" sz="1200"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0" hangingPunct="0"/>
            <a:fld id="{C1790368-7C25-4BE1-8FA1-844000B107D4}" type="slidenum">
              <a:rPr lang="en-US" altLang="en-US" smtClean="0">
                <a:latin typeface="Times" pitchFamily="18" charset="0"/>
                <a:cs typeface="Arial" charset="0"/>
              </a:rPr>
              <a:pPr eaLnBrk="0" hangingPunct="0"/>
              <a:t>18</a:t>
            </a:fld>
            <a:endParaRPr lang="en-US" altLang="en-US">
              <a:latin typeface="Times" pitchFamily="18" charset="0"/>
              <a:cs typeface="Arial" charset="0"/>
            </a:endParaRPr>
          </a:p>
        </p:txBody>
      </p:sp>
    </p:spTree>
    <p:extLst>
      <p:ext uri="{BB962C8B-B14F-4D97-AF65-F5344CB8AC3E}">
        <p14:creationId xmlns:p14="http://schemas.microsoft.com/office/powerpoint/2010/main" val="3928739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charset="0"/>
              </a:rPr>
              <a:t>Let’s begin with an explanation of</a:t>
            </a:r>
            <a:r>
              <a:rPr lang="en-US" altLang="en-US" baseline="0" dirty="0">
                <a:cs typeface="Arial" charset="0"/>
              </a:rPr>
              <a:t> </a:t>
            </a:r>
            <a:r>
              <a:rPr lang="en-US" altLang="en-US" dirty="0">
                <a:cs typeface="Arial" charset="0"/>
              </a:rPr>
              <a:t>Political Campaign Mail.</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09" indent="-285734">
              <a:defRPr sz="1200">
                <a:solidFill>
                  <a:schemeClr val="tx1"/>
                </a:solidFill>
                <a:latin typeface="Calibri" pitchFamily="34" charset="0"/>
              </a:defRPr>
            </a:lvl2pPr>
            <a:lvl3pPr marL="1142937" indent="-228587">
              <a:defRPr sz="1200">
                <a:solidFill>
                  <a:schemeClr val="tx1"/>
                </a:solidFill>
                <a:latin typeface="Calibri" pitchFamily="34" charset="0"/>
              </a:defRPr>
            </a:lvl3pPr>
            <a:lvl4pPr marL="1600111" indent="-228587">
              <a:defRPr sz="1200">
                <a:solidFill>
                  <a:schemeClr val="tx1"/>
                </a:solidFill>
                <a:latin typeface="Calibri" pitchFamily="34" charset="0"/>
              </a:defRPr>
            </a:lvl4pPr>
            <a:lvl5pPr marL="2057287" indent="-228587">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fld id="{40EC6882-6701-47F3-8A0A-EC4177FD9CBC}" type="slidenum">
              <a:rPr lang="en-US" altLang="en-US" smtClean="0">
                <a:solidFill>
                  <a:prstClr val="black"/>
                </a:solidFill>
                <a:latin typeface="Verdana" pitchFamily="34" charset="0"/>
              </a:rPr>
              <a:pPr/>
              <a:t>20</a:t>
            </a:fld>
            <a:endParaRPr lang="en-US" altLang="en-US" dirty="0">
              <a:solidFill>
                <a:prstClr val="black"/>
              </a:solidFill>
              <a:latin typeface="Verdana" pitchFamily="34" charset="0"/>
            </a:endParaRPr>
          </a:p>
        </p:txBody>
      </p:sp>
    </p:spTree>
    <p:extLst>
      <p:ext uri="{BB962C8B-B14F-4D97-AF65-F5344CB8AC3E}">
        <p14:creationId xmlns:p14="http://schemas.microsoft.com/office/powerpoint/2010/main" val="951653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help is available through USPS.COM at the link shown here. From this site, you can learn more about planning, addressing, and</a:t>
            </a:r>
          </a:p>
          <a:p>
            <a:r>
              <a:rPr lang="en-US" dirty="0"/>
              <a:t>designing political mail, get help from an expert and much more.</a:t>
            </a:r>
          </a:p>
        </p:txBody>
      </p:sp>
      <p:sp>
        <p:nvSpPr>
          <p:cNvPr id="4" name="Slide Number Placeholder 3"/>
          <p:cNvSpPr>
            <a:spLocks noGrp="1"/>
          </p:cNvSpPr>
          <p:nvPr>
            <p:ph type="sldNum" sz="quarter" idx="10"/>
          </p:nvPr>
        </p:nvSpPr>
        <p:spPr/>
        <p:txBody>
          <a:bodyPr/>
          <a:lstStyle/>
          <a:p>
            <a:fld id="{1EE9B632-42F4-49F4-82B3-0D3F0ADCF632}" type="slidenum">
              <a:rPr lang="en-US" smtClean="0"/>
              <a:t>21</a:t>
            </a:fld>
            <a:endParaRPr lang="en-US"/>
          </a:p>
        </p:txBody>
      </p:sp>
    </p:spTree>
    <p:extLst>
      <p:ext uri="{BB962C8B-B14F-4D97-AF65-F5344CB8AC3E}">
        <p14:creationId xmlns:p14="http://schemas.microsoft.com/office/powerpoint/2010/main" val="222563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charset="0"/>
              </a:rPr>
              <a:t>Let’s begin with an explanation of</a:t>
            </a:r>
            <a:r>
              <a:rPr lang="en-US" altLang="en-US" baseline="0" dirty="0">
                <a:cs typeface="Arial" charset="0"/>
              </a:rPr>
              <a:t> </a:t>
            </a:r>
            <a:r>
              <a:rPr lang="en-US" altLang="en-US" dirty="0">
                <a:cs typeface="Arial" charset="0"/>
              </a:rPr>
              <a:t>Political Campaign Mail.</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09" indent="-285734">
              <a:defRPr sz="1200">
                <a:solidFill>
                  <a:schemeClr val="tx1"/>
                </a:solidFill>
                <a:latin typeface="Calibri" pitchFamily="34" charset="0"/>
              </a:defRPr>
            </a:lvl2pPr>
            <a:lvl3pPr marL="1142937" indent="-228587">
              <a:defRPr sz="1200">
                <a:solidFill>
                  <a:schemeClr val="tx1"/>
                </a:solidFill>
                <a:latin typeface="Calibri" pitchFamily="34" charset="0"/>
              </a:defRPr>
            </a:lvl3pPr>
            <a:lvl4pPr marL="1600111" indent="-228587">
              <a:defRPr sz="1200">
                <a:solidFill>
                  <a:schemeClr val="tx1"/>
                </a:solidFill>
                <a:latin typeface="Calibri" pitchFamily="34" charset="0"/>
              </a:defRPr>
            </a:lvl4pPr>
            <a:lvl5pPr marL="2057287" indent="-228587">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fld id="{40EC6882-6701-47F3-8A0A-EC4177FD9CBC}" type="slidenum">
              <a:rPr lang="en-US" altLang="en-US" smtClean="0">
                <a:solidFill>
                  <a:prstClr val="black"/>
                </a:solidFill>
                <a:latin typeface="Verdana" pitchFamily="34" charset="0"/>
              </a:rPr>
              <a:pPr/>
              <a:t>2</a:t>
            </a:fld>
            <a:endParaRPr lang="en-US" altLang="en-US" dirty="0">
              <a:solidFill>
                <a:prstClr val="black"/>
              </a:solidFill>
              <a:latin typeface="Verdana" pitchFamily="34" charset="0"/>
            </a:endParaRPr>
          </a:p>
        </p:txBody>
      </p:sp>
    </p:spTree>
    <p:extLst>
      <p:ext uri="{BB962C8B-B14F-4D97-AF65-F5344CB8AC3E}">
        <p14:creationId xmlns:p14="http://schemas.microsoft.com/office/powerpoint/2010/main" val="951653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charset="0"/>
              </a:rPr>
              <a:t>Let’s begin with an explanation of</a:t>
            </a:r>
            <a:r>
              <a:rPr lang="en-US" altLang="en-US" baseline="0" dirty="0">
                <a:cs typeface="Arial" charset="0"/>
              </a:rPr>
              <a:t> </a:t>
            </a:r>
            <a:r>
              <a:rPr lang="en-US" altLang="en-US" dirty="0">
                <a:cs typeface="Arial" charset="0"/>
              </a:rPr>
              <a:t>Political Campaign Mail.</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09" indent="-285734">
              <a:defRPr sz="1200">
                <a:solidFill>
                  <a:schemeClr val="tx1"/>
                </a:solidFill>
                <a:latin typeface="Calibri" pitchFamily="34" charset="0"/>
              </a:defRPr>
            </a:lvl2pPr>
            <a:lvl3pPr marL="1142937" indent="-228587">
              <a:defRPr sz="1200">
                <a:solidFill>
                  <a:schemeClr val="tx1"/>
                </a:solidFill>
                <a:latin typeface="Calibri" pitchFamily="34" charset="0"/>
              </a:defRPr>
            </a:lvl3pPr>
            <a:lvl4pPr marL="1600111" indent="-228587">
              <a:defRPr sz="1200">
                <a:solidFill>
                  <a:schemeClr val="tx1"/>
                </a:solidFill>
                <a:latin typeface="Calibri" pitchFamily="34" charset="0"/>
              </a:defRPr>
            </a:lvl4pPr>
            <a:lvl5pPr marL="2057287" indent="-228587">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fld id="{40EC6882-6701-47F3-8A0A-EC4177FD9CBC}" type="slidenum">
              <a:rPr lang="en-US" altLang="en-US" smtClean="0">
                <a:solidFill>
                  <a:prstClr val="black"/>
                </a:solidFill>
                <a:latin typeface="Verdana" pitchFamily="34" charset="0"/>
              </a:rPr>
              <a:pPr/>
              <a:t>22</a:t>
            </a:fld>
            <a:endParaRPr lang="en-US" altLang="en-US" dirty="0">
              <a:solidFill>
                <a:prstClr val="black"/>
              </a:solidFill>
              <a:latin typeface="Verdana" pitchFamily="34" charset="0"/>
            </a:endParaRPr>
          </a:p>
        </p:txBody>
      </p:sp>
    </p:spTree>
    <p:extLst>
      <p:ext uri="{BB962C8B-B14F-4D97-AF65-F5344CB8AC3E}">
        <p14:creationId xmlns:p14="http://schemas.microsoft.com/office/powerpoint/2010/main" val="951653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288160"/>
            <a:ext cx="6192688" cy="4788532"/>
          </a:xfrm>
        </p:spPr>
        <p:txBody>
          <a:bodyPr/>
          <a:lstStyle/>
          <a:p>
            <a:pPr marL="0" lvl="1" defTabSz="914350">
              <a:defRPr/>
            </a:pPr>
            <a:r>
              <a:rPr lang="en-US" sz="1200" dirty="0"/>
              <a:t>There are 5 ways that mailers can submit mail: the first is by hardcopy postage statement, and the other four utilize</a:t>
            </a:r>
            <a:r>
              <a:rPr lang="en-US" sz="1200" baseline="0" dirty="0"/>
              <a:t> electronic documentation, or eDoc. </a:t>
            </a:r>
            <a:r>
              <a:rPr lang="en-US" b="0" dirty="0"/>
              <a:t>eDocs</a:t>
            </a:r>
            <a:r>
              <a:rPr lang="en-US" b="0" baseline="0" dirty="0"/>
              <a:t> can be submitted through the following methods:</a:t>
            </a:r>
          </a:p>
          <a:p>
            <a:pPr marL="0" lvl="1" defTabSz="914350">
              <a:defRPr/>
            </a:pPr>
            <a:endParaRPr lang="en-US" b="0" baseline="0" dirty="0"/>
          </a:p>
          <a:p>
            <a:pPr marL="228587" indent="-228587" defTabSz="914350">
              <a:buFont typeface="Arial" panose="020B0604020202020204" pitchFamily="34" charset="0"/>
              <a:buChar char="•"/>
              <a:defRPr/>
            </a:pPr>
            <a:r>
              <a:rPr lang="en-US" b="1" baseline="0" dirty="0"/>
              <a:t>Mail.dat</a:t>
            </a:r>
            <a:r>
              <a:rPr lang="en-US" b="0" baseline="0" dirty="0"/>
              <a:t> allows the mailer to use their own software or vender software to create electronic files. Ma</a:t>
            </a:r>
            <a:r>
              <a:rPr lang="en-US" dirty="0">
                <a:cs typeface="Arial" pitchFamily="34" charset="0"/>
              </a:rPr>
              <a:t>il.dat is an electronic file that represents the mailing, contains the Postage Statement and qualification information, and uses a fixed file format to send mailing information.</a:t>
            </a:r>
          </a:p>
          <a:p>
            <a:pPr marL="228587" indent="-228587" defTabSz="914350">
              <a:buFont typeface="Arial" panose="020B0604020202020204" pitchFamily="34" charset="0"/>
              <a:buChar char="•"/>
              <a:defRPr/>
            </a:pPr>
            <a:r>
              <a:rPr lang="en-US" b="1" dirty="0">
                <a:cs typeface="Arial" pitchFamily="34" charset="0"/>
              </a:rPr>
              <a:t>Mail.XML™ </a:t>
            </a:r>
            <a:r>
              <a:rPr lang="en-US" baseline="0" dirty="0">
                <a:cs typeface="Arial" pitchFamily="34" charset="0"/>
              </a:rPr>
              <a:t> allows the mailer to use their </a:t>
            </a:r>
            <a:r>
              <a:rPr lang="en-US" dirty="0">
                <a:cs typeface="Arial" pitchFamily="34" charset="0"/>
              </a:rPr>
              <a:t>own software or vendor software to create electronic files. Mail.XML™  is an electronic message that represents the mailing,</a:t>
            </a:r>
            <a:r>
              <a:rPr lang="en-US" baseline="0" dirty="0">
                <a:cs typeface="Arial" pitchFamily="34" charset="0"/>
              </a:rPr>
              <a:t> and </a:t>
            </a:r>
            <a:r>
              <a:rPr lang="en-US" dirty="0">
                <a:cs typeface="Arial" pitchFamily="34" charset="0"/>
              </a:rPr>
              <a:t>contains the Postage Statement and qualification information. Mail.XML™  allows two-way conversational communication between</a:t>
            </a:r>
            <a:r>
              <a:rPr lang="en-US" baseline="0" dirty="0">
                <a:cs typeface="Arial" pitchFamily="34" charset="0"/>
              </a:rPr>
              <a:t> USPS and the mailer’s submission systems, </a:t>
            </a:r>
            <a:r>
              <a:rPr lang="en-US" dirty="0">
                <a:cs typeface="Arial" pitchFamily="34" charset="0"/>
              </a:rPr>
              <a:t>letting the customer select and correct data fields submitted.</a:t>
            </a:r>
          </a:p>
          <a:p>
            <a:pPr marL="228587" indent="-228587" defTabSz="914350">
              <a:buFont typeface="Arial" panose="020B0604020202020204" pitchFamily="34" charset="0"/>
              <a:buChar char="•"/>
              <a:defRPr/>
            </a:pPr>
            <a:r>
              <a:rPr lang="en-US" b="1" dirty="0">
                <a:cs typeface="Arial" pitchFamily="34" charset="0"/>
              </a:rPr>
              <a:t>Postal Wizard </a:t>
            </a:r>
            <a:r>
              <a:rPr lang="en-US" dirty="0">
                <a:cs typeface="Arial" pitchFamily="34" charset="0"/>
              </a:rPr>
              <a:t>is a USPS tool that allows</a:t>
            </a:r>
            <a:r>
              <a:rPr lang="en-US" baseline="0" dirty="0">
                <a:cs typeface="Arial" pitchFamily="34" charset="0"/>
              </a:rPr>
              <a:t> the mailer to type information into an online form that creates an electronic postage statement. Separate software is needed to generate barcodes.</a:t>
            </a:r>
          </a:p>
          <a:p>
            <a:pPr marL="228587" indent="-228587" defTabSz="914350">
              <a:buFont typeface="Arial" panose="020B0604020202020204" pitchFamily="34" charset="0"/>
              <a:buChar char="•"/>
              <a:defRPr/>
            </a:pPr>
            <a:r>
              <a:rPr lang="en-US" b="0" baseline="0" dirty="0">
                <a:cs typeface="Arial" pitchFamily="34" charset="0"/>
              </a:rPr>
              <a:t>The </a:t>
            </a:r>
            <a:r>
              <a:rPr lang="en-US" b="1" baseline="0" dirty="0">
                <a:cs typeface="Arial" pitchFamily="34" charset="0"/>
              </a:rPr>
              <a:t>Intelligent Mail Small Business Tool (</a:t>
            </a:r>
            <a:r>
              <a:rPr lang="en-US" b="1" baseline="0" dirty="0" err="1">
                <a:cs typeface="Arial" pitchFamily="34" charset="0"/>
              </a:rPr>
              <a:t>IMsb</a:t>
            </a:r>
            <a:r>
              <a:rPr lang="en-US" b="1" baseline="0" dirty="0">
                <a:cs typeface="Arial" pitchFamily="34" charset="0"/>
              </a:rPr>
              <a:t>) </a:t>
            </a:r>
            <a:r>
              <a:rPr lang="en-US" baseline="0" dirty="0">
                <a:cs typeface="Arial" pitchFamily="34" charset="0"/>
              </a:rPr>
              <a:t>is a web-based tool for creating Full-Service mailings. The </a:t>
            </a:r>
            <a:r>
              <a:rPr lang="en-US" baseline="0" dirty="0" err="1">
                <a:cs typeface="Arial" pitchFamily="34" charset="0"/>
              </a:rPr>
              <a:t>IMsb</a:t>
            </a:r>
            <a:r>
              <a:rPr lang="en-US" baseline="0" dirty="0">
                <a:cs typeface="Arial" pitchFamily="34" charset="0"/>
              </a:rPr>
              <a:t> prints an </a:t>
            </a:r>
            <a:r>
              <a:rPr lang="en-US" baseline="0" dirty="0" err="1">
                <a:cs typeface="Arial" pitchFamily="34" charset="0"/>
              </a:rPr>
              <a:t>IMb</a:t>
            </a:r>
            <a:r>
              <a:rPr lang="en-US" baseline="0" dirty="0">
                <a:cs typeface="Arial" pitchFamily="34" charset="0"/>
              </a:rPr>
              <a:t> on pieces and tray labels, and creates a Full-Service electronic postage statement which serves as the electronic documentation, or </a:t>
            </a:r>
            <a:r>
              <a:rPr lang="en-US" baseline="0" dirty="0" err="1">
                <a:cs typeface="Arial" pitchFamily="34" charset="0"/>
              </a:rPr>
              <a:t>eDoc</a:t>
            </a:r>
            <a:r>
              <a:rPr lang="en-US" baseline="0" dirty="0">
                <a:cs typeface="Arial" pitchFamily="34" charset="0"/>
              </a:rPr>
              <a:t>. This tool can be used to create mailings of less than 10,000 pieces and is limited to an annual volume of less than 250,000 pieces. You can contact your local small business tool coordinator by contacting your local MBME, or Manager of Business Mail Entry.</a:t>
            </a:r>
          </a:p>
          <a:p>
            <a:pPr marL="228587" indent="-228587" defTabSz="914350">
              <a:buFont typeface="Arial" panose="020B0604020202020204" pitchFamily="34" charset="0"/>
              <a:buChar char="•"/>
              <a:defRPr/>
            </a:pPr>
            <a:endParaRPr lang="en-US" baseline="0" dirty="0">
              <a:cs typeface="Arial" pitchFamily="34" charset="0"/>
            </a:endParaRPr>
          </a:p>
          <a:p>
            <a:pPr marL="0" indent="0" defTabSz="914350">
              <a:buFont typeface="Arial" panose="020B0604020202020204" pitchFamily="34" charset="0"/>
              <a:buNone/>
              <a:defRPr/>
            </a:pPr>
            <a:r>
              <a:rPr lang="en-US" baseline="0" dirty="0">
                <a:cs typeface="Arial" pitchFamily="34" charset="0"/>
              </a:rPr>
              <a:t>Access to the </a:t>
            </a:r>
            <a:r>
              <a:rPr lang="en-US" i="1" baseline="0" dirty="0">
                <a:cs typeface="Arial" pitchFamily="34" charset="0"/>
              </a:rPr>
              <a:t>PostalOne!</a:t>
            </a:r>
            <a:r>
              <a:rPr lang="en-US" baseline="0" dirty="0">
                <a:cs typeface="Arial" pitchFamily="34" charset="0"/>
              </a:rPr>
              <a:t> system is required to submit electronic documentation using any of the methods listed above. In the coming slides we will review how your mailer submits electronic documentation using each of these methods. This information is provided so you can </a:t>
            </a:r>
            <a:r>
              <a:rPr lang="en-US" b="0" baseline="0" dirty="0">
                <a:cs typeface="Arial" pitchFamily="34" charset="0"/>
              </a:rPr>
              <a:t>assist the </a:t>
            </a:r>
            <a:r>
              <a:rPr lang="en-US" baseline="0" dirty="0">
                <a:cs typeface="Arial" pitchFamily="34" charset="0"/>
              </a:rPr>
              <a:t>mailer through the process, if needed.</a:t>
            </a:r>
            <a:endParaRPr lang="en-US" dirty="0"/>
          </a:p>
        </p:txBody>
      </p:sp>
      <p:sp>
        <p:nvSpPr>
          <p:cNvPr id="4" name="Slide Number Placeholder 3"/>
          <p:cNvSpPr>
            <a:spLocks noGrp="1"/>
          </p:cNvSpPr>
          <p:nvPr>
            <p:ph type="sldNum" sz="quarter" idx="10"/>
          </p:nvPr>
        </p:nvSpPr>
        <p:spPr/>
        <p:txBody>
          <a:bodyPr/>
          <a:lstStyle/>
          <a:p>
            <a:fld id="{C5480BCE-D088-4CCE-8C18-42398918F60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130710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100" dirty="0"/>
              <a:t>BMEUs and DMUs will supply the red Tag 57 Political Campaign Mailing for all eligible mailings to identify trays and sacks that contain Political Campaign Mail. Tag 57 must be attached to First-Class Mail and Standard Mail mailing containers. </a:t>
            </a:r>
          </a:p>
          <a:p>
            <a:pPr>
              <a:defRPr/>
            </a:pPr>
            <a:endParaRPr lang="en-US" sz="1100" dirty="0"/>
          </a:p>
          <a:p>
            <a:pPr>
              <a:defRPr/>
            </a:pPr>
            <a:r>
              <a:rPr lang="en-US" sz="1100" dirty="0"/>
              <a:t>All political mailings presented by registered political candidates and their associated campaign committees, political party committees, or political message mailings by Political Action Committees, Super PACs or other organizations that engage in issue advocacy or voter mobilization are now eligible to use Tag 57 on their mailings. If a mailing has </a:t>
            </a:r>
            <a:r>
              <a:rPr lang="en-US" sz="1100" u="sng" dirty="0"/>
              <a:t>any</a:t>
            </a:r>
            <a:r>
              <a:rPr lang="en-US" sz="1100" dirty="0"/>
              <a:t> political content, it qualifies to use Tag 57. Consider the following examples: </a:t>
            </a:r>
          </a:p>
          <a:p>
            <a:pPr marL="342900" lvl="1" indent="-342900">
              <a:lnSpc>
                <a:spcPct val="80000"/>
              </a:lnSpc>
              <a:buFont typeface="Arial" panose="020B0604020202020204" pitchFamily="34" charset="0"/>
              <a:buChar char="•"/>
              <a:defRPr/>
            </a:pPr>
            <a:r>
              <a:rPr lang="en-US" sz="1100" dirty="0"/>
              <a:t>An organization mails a monthly newsletter with 10 articles in it. If one article references a political topic, the mailing qualifies to have TAG 57 attached.</a:t>
            </a:r>
          </a:p>
          <a:p>
            <a:pPr marL="342900" lvl="1" indent="-342900">
              <a:lnSpc>
                <a:spcPct val="80000"/>
              </a:lnSpc>
              <a:buFont typeface="Arial" panose="020B0604020202020204" pitchFamily="34" charset="0"/>
              <a:buChar char="•"/>
              <a:defRPr/>
            </a:pPr>
            <a:r>
              <a:rPr lang="en-US" sz="1100" dirty="0"/>
              <a:t>Joe’s Hardware Store mails a monthly advertisement of hardware specials.  The current advertisement includes a note that Joe supports Mary Hill for County Commissioner.  This mailing qualifies to use Tag 57.</a:t>
            </a:r>
          </a:p>
          <a:p>
            <a:pPr marL="342900" lvl="1" indent="-342900">
              <a:lnSpc>
                <a:spcPct val="80000"/>
              </a:lnSpc>
              <a:buFont typeface="Arial" panose="020B0604020202020204" pitchFamily="34" charset="0"/>
              <a:buChar char="•"/>
              <a:defRPr/>
            </a:pPr>
            <a:r>
              <a:rPr lang="en-US" sz="1100" dirty="0"/>
              <a:t>Wal-Mart places a note on its flier that says, </a:t>
            </a:r>
            <a:r>
              <a:rPr lang="en-US" sz="1100" u="sng" dirty="0"/>
              <a:t>‘Vote on November 4’.</a:t>
            </a:r>
            <a:r>
              <a:rPr lang="en-US" sz="1100" dirty="0"/>
              <a:t>  This mailing qualifies to have a Tag 57.</a:t>
            </a:r>
          </a:p>
          <a:p>
            <a:pPr marL="0" lvl="1">
              <a:defRPr/>
            </a:pPr>
            <a:endParaRPr lang="en-US" sz="1100" dirty="0"/>
          </a:p>
          <a:p>
            <a:pPr marL="0" lvl="1">
              <a:defRPr/>
            </a:pPr>
            <a:r>
              <a:rPr lang="en-US" sz="1100" dirty="0"/>
              <a:t>Regardless of who pays for the mailing, Political Campaign Mail is eligible to use Tag 57 Political Mail tags.  When using Tag 57, the mailing</a:t>
            </a:r>
            <a:r>
              <a:rPr lang="en-US" sz="1100" baseline="0" dirty="0"/>
              <a:t> must be recorded on the </a:t>
            </a:r>
            <a:r>
              <a:rPr lang="en-US" sz="1100" i="1" baseline="0" dirty="0"/>
              <a:t>Log for Political Campaign Mail/Official Election Mail </a:t>
            </a:r>
            <a:r>
              <a:rPr lang="en-US" sz="1100" baseline="0" dirty="0"/>
              <a:t>that is maintained in acceptance units. We </a:t>
            </a:r>
            <a:r>
              <a:rPr lang="en-US" sz="1100" dirty="0"/>
              <a:t>will discuss the log</a:t>
            </a:r>
            <a:r>
              <a:rPr lang="en-US" sz="1100" baseline="0" dirty="0"/>
              <a:t> in more detail later in the</a:t>
            </a:r>
            <a:r>
              <a:rPr lang="en-US" sz="1100" dirty="0"/>
              <a:t> presentation.</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0D452008-CD70-4E9E-A40D-4D34AA5EA8A5}" type="slidenum">
              <a:rPr lang="en-US" altLang="en-US" smtClean="0">
                <a:latin typeface="Verdana" pitchFamily="34" charset="0"/>
                <a:cs typeface="Arial" charset="0"/>
              </a:rPr>
              <a:pPr/>
              <a:t>24</a:t>
            </a:fld>
            <a:endParaRPr lang="en-US" altLang="en-US" dirty="0">
              <a:latin typeface="Verdana" pitchFamily="34" charset="0"/>
              <a:cs typeface="Arial" charset="0"/>
            </a:endParaRPr>
          </a:p>
        </p:txBody>
      </p:sp>
    </p:spTree>
    <p:extLst>
      <p:ext uri="{BB962C8B-B14F-4D97-AF65-F5344CB8AC3E}">
        <p14:creationId xmlns:p14="http://schemas.microsoft.com/office/powerpoint/2010/main" val="361235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charset="0"/>
              </a:rPr>
              <a:t>Let’s begin with an explanation of</a:t>
            </a:r>
            <a:r>
              <a:rPr lang="en-US" altLang="en-US" baseline="0" dirty="0">
                <a:cs typeface="Arial" charset="0"/>
              </a:rPr>
              <a:t> </a:t>
            </a:r>
            <a:r>
              <a:rPr lang="en-US" altLang="en-US" dirty="0">
                <a:cs typeface="Arial" charset="0"/>
              </a:rPr>
              <a:t>Political Campaign Mail.</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09" indent="-285734">
              <a:defRPr sz="1200">
                <a:solidFill>
                  <a:schemeClr val="tx1"/>
                </a:solidFill>
                <a:latin typeface="Calibri" pitchFamily="34" charset="0"/>
              </a:defRPr>
            </a:lvl2pPr>
            <a:lvl3pPr marL="1142937" indent="-228587">
              <a:defRPr sz="1200">
                <a:solidFill>
                  <a:schemeClr val="tx1"/>
                </a:solidFill>
                <a:latin typeface="Calibri" pitchFamily="34" charset="0"/>
              </a:defRPr>
            </a:lvl3pPr>
            <a:lvl4pPr marL="1600111" indent="-228587">
              <a:defRPr sz="1200">
                <a:solidFill>
                  <a:schemeClr val="tx1"/>
                </a:solidFill>
                <a:latin typeface="Calibri" pitchFamily="34" charset="0"/>
              </a:defRPr>
            </a:lvl4pPr>
            <a:lvl5pPr marL="2057287" indent="-228587">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fld id="{40EC6882-6701-47F3-8A0A-EC4177FD9CBC}" type="slidenum">
              <a:rPr lang="en-US" altLang="en-US" smtClean="0">
                <a:solidFill>
                  <a:prstClr val="black"/>
                </a:solidFill>
                <a:latin typeface="Verdana" pitchFamily="34" charset="0"/>
              </a:rPr>
              <a:pPr/>
              <a:t>25</a:t>
            </a:fld>
            <a:endParaRPr lang="en-US" altLang="en-US" dirty="0">
              <a:solidFill>
                <a:prstClr val="black"/>
              </a:solidFill>
              <a:latin typeface="Verdana" pitchFamily="34" charset="0"/>
            </a:endParaRPr>
          </a:p>
        </p:txBody>
      </p:sp>
    </p:spTree>
    <p:extLst>
      <p:ext uri="{BB962C8B-B14F-4D97-AF65-F5344CB8AC3E}">
        <p14:creationId xmlns:p14="http://schemas.microsoft.com/office/powerpoint/2010/main" val="951653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Official Election Mail is mail created by an authorized voting registration official and sent to or from citizens of the United States for the purpose of participating in the voting process.  Included in this category are Mail-In Ballots, Absentee Ballots, and related ballot materials, Voter Registration Cards, Absentee Voting Applications and Polling Place notifications. The Official Election Mail checkbox in </a:t>
            </a:r>
            <a:r>
              <a:rPr lang="en-US" altLang="en-US" i="1" dirty="0"/>
              <a:t>PostalOne!</a:t>
            </a:r>
            <a:r>
              <a:rPr lang="en-US" altLang="en-US" dirty="0"/>
              <a:t> must be checked for all mailings of these types of materials.</a:t>
            </a:r>
          </a:p>
          <a:p>
            <a:endParaRPr lang="en-US" altLang="en-US" dirty="0"/>
          </a:p>
          <a:p>
            <a:r>
              <a:rPr lang="en-US" altLang="en-US" dirty="0"/>
              <a:t>Note that election mail does </a:t>
            </a:r>
            <a:r>
              <a:rPr lang="en-US" altLang="en-US" u="sng" dirty="0"/>
              <a:t>not</a:t>
            </a:r>
            <a:r>
              <a:rPr lang="en-US" altLang="en-US" dirty="0"/>
              <a:t> include Political Campaign Mail. These are separate and distinct categories,</a:t>
            </a:r>
            <a:r>
              <a:rPr lang="en-US" altLang="en-US" baseline="0" dirty="0"/>
              <a:t> and there are no circumstances under which a mailing can qualify as both. </a:t>
            </a:r>
          </a:p>
          <a:p>
            <a:endParaRPr lang="en-US" altLang="en-US" baseline="0" dirty="0"/>
          </a:p>
          <a:p>
            <a:r>
              <a:rPr lang="en-US" sz="1200" b="0" i="0" u="none" strike="noStrike" kern="1200" baseline="0" dirty="0">
                <a:solidFill>
                  <a:schemeClr val="tx1"/>
                </a:solidFill>
                <a:latin typeface="+mn-lt"/>
                <a:ea typeface="+mn-ea"/>
                <a:cs typeface="+mn-cs"/>
              </a:rPr>
              <a:t>The Official Election Mail™ logo, shown here, is a unique registered trademark designed exclusively for inclusion in the design of Official Election Mail. The logo design features an interpretation of the stars and stripes of the American flag, and the words “Official Election Mail,” clearly visible over the designation — “Authorized by the U.S. Postal Service.” Correct usage of the logo by election officials helps to ensure the intent and credibility of this symbol remain intact.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Official Election Mail logo can be used on any mailpiece created by an election official that is mailed to or from a citizen of the United States for the purpose of participating in the voting process. This includes balloting materials, voter registration cards, absentee applications, polling place notifications, and voter reply mail. The logo can be used on all classes of mail and all processing categories however, it is not intended to</a:t>
            </a:r>
          </a:p>
          <a:p>
            <a:r>
              <a:rPr lang="en-US" sz="1200" b="0" i="0" u="none" strike="noStrike" kern="1200" baseline="0" dirty="0">
                <a:solidFill>
                  <a:schemeClr val="tx1"/>
                </a:solidFill>
                <a:latin typeface="+mn-lt"/>
                <a:ea typeface="+mn-ea"/>
                <a:cs typeface="+mn-cs"/>
              </a:rPr>
              <a:t>upgrade service or substitute for postage. More information about the logo is included later in the presentation.</a:t>
            </a:r>
            <a:endParaRPr lang="en-US" dirty="0"/>
          </a:p>
          <a:p>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92DDD7E7-7D95-45C6-A6A4-43DE73084EA3}" type="slidenum">
              <a:rPr lang="en-US" altLang="en-US" smtClean="0">
                <a:latin typeface="Verdana" pitchFamily="34" charset="0"/>
                <a:cs typeface="Arial" charset="0"/>
              </a:rPr>
              <a:pPr/>
              <a:t>26</a:t>
            </a:fld>
            <a:endParaRPr lang="en-US" altLang="en-US" dirty="0">
              <a:latin typeface="Verdana" pitchFamily="34" charset="0"/>
              <a:cs typeface="Arial" charset="0"/>
            </a:endParaRPr>
          </a:p>
        </p:txBody>
      </p:sp>
    </p:spTree>
    <p:extLst>
      <p:ext uri="{BB962C8B-B14F-4D97-AF65-F5344CB8AC3E}">
        <p14:creationId xmlns:p14="http://schemas.microsoft.com/office/powerpoint/2010/main" val="3950017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charset="0"/>
              </a:rPr>
              <a:t>Let’s begin with an explanation of</a:t>
            </a:r>
            <a:r>
              <a:rPr lang="en-US" altLang="en-US" baseline="0" dirty="0">
                <a:cs typeface="Arial" charset="0"/>
              </a:rPr>
              <a:t> </a:t>
            </a:r>
            <a:r>
              <a:rPr lang="en-US" altLang="en-US" dirty="0">
                <a:cs typeface="Arial" charset="0"/>
              </a:rPr>
              <a:t>Political Campaign Mail.</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09" indent="-285734">
              <a:defRPr sz="1200">
                <a:solidFill>
                  <a:schemeClr val="tx1"/>
                </a:solidFill>
                <a:latin typeface="Calibri" pitchFamily="34" charset="0"/>
              </a:defRPr>
            </a:lvl2pPr>
            <a:lvl3pPr marL="1142937" indent="-228587">
              <a:defRPr sz="1200">
                <a:solidFill>
                  <a:schemeClr val="tx1"/>
                </a:solidFill>
                <a:latin typeface="Calibri" pitchFamily="34" charset="0"/>
              </a:defRPr>
            </a:lvl3pPr>
            <a:lvl4pPr marL="1600111" indent="-228587">
              <a:defRPr sz="1200">
                <a:solidFill>
                  <a:schemeClr val="tx1"/>
                </a:solidFill>
                <a:latin typeface="Calibri" pitchFamily="34" charset="0"/>
              </a:defRPr>
            </a:lvl4pPr>
            <a:lvl5pPr marL="2057287" indent="-228587">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fld id="{40EC6882-6701-47F3-8A0A-EC4177FD9CBC}" type="slidenum">
              <a:rPr lang="en-US" altLang="en-US" smtClean="0">
                <a:solidFill>
                  <a:prstClr val="black"/>
                </a:solidFill>
                <a:latin typeface="Verdana" pitchFamily="34" charset="0"/>
              </a:rPr>
              <a:pPr/>
              <a:t>27</a:t>
            </a:fld>
            <a:endParaRPr lang="en-US" altLang="en-US" dirty="0">
              <a:solidFill>
                <a:prstClr val="black"/>
              </a:solidFill>
              <a:latin typeface="Verdana" pitchFamily="34" charset="0"/>
            </a:endParaRPr>
          </a:p>
        </p:txBody>
      </p:sp>
    </p:spTree>
    <p:extLst>
      <p:ext uri="{BB962C8B-B14F-4D97-AF65-F5344CB8AC3E}">
        <p14:creationId xmlns:p14="http://schemas.microsoft.com/office/powerpoint/2010/main" val="951653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xfrm>
            <a:off x="377825" y="4268788"/>
            <a:ext cx="6219825" cy="487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Postal Service™ is committed to improving election mail processes. As mentioned previously, effective January 26, 2014, the USPS enabled an Election Mail Checkbox in </a:t>
            </a:r>
            <a:r>
              <a:rPr lang="en-US" sz="1200" b="0" i="1" u="none" strike="noStrike" kern="1200" baseline="0" dirty="0">
                <a:solidFill>
                  <a:schemeClr val="tx1"/>
                </a:solidFill>
                <a:latin typeface="+mn-lt"/>
                <a:ea typeface="+mn-ea"/>
                <a:cs typeface="+mn-cs"/>
              </a:rPr>
              <a:t>PostalOne!</a:t>
            </a:r>
            <a:r>
              <a:rPr lang="en-US" sz="1200" b="0" i="0" u="none" strike="noStrike" kern="1200" baseline="0" dirty="0">
                <a:solidFill>
                  <a:schemeClr val="tx1"/>
                </a:solidFill>
                <a:latin typeface="+mn-lt"/>
                <a:ea typeface="+mn-ea"/>
                <a:cs typeface="+mn-cs"/>
              </a:rPr>
              <a:t>® processing and the following Postage Statements 3602R &amp; N for Standard Mail, 3600 Priority Mail, and 3600 First-Class Mail. The purpose of this change is to provide USPS visibility of all Official Election Mail entered into the mailstream. Please check the “This is Official Election Mail” box for each mailing presented for acceptance. This will provide the USPS insight regarding election mail volume by entry point that may help the USPS with future capacity planning.</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4754305-3A41-441C-A304-2CB1C2532614}" type="slidenum">
              <a:rPr lang="en-US" altLang="en-US" smtClean="0">
                <a:solidFill>
                  <a:srgbClr val="000000"/>
                </a:solidFill>
                <a:latin typeface="Verdana" pitchFamily="34" charset="0"/>
                <a:cs typeface="Arial" charset="0"/>
              </a:rPr>
              <a:pPr/>
              <a:t>29</a:t>
            </a:fld>
            <a:endParaRPr lang="en-US" altLang="en-US" dirty="0">
              <a:solidFill>
                <a:srgbClr val="000000"/>
              </a:solidFill>
              <a:latin typeface="Verdana" pitchFamily="34" charset="0"/>
              <a:cs typeface="Arial" charset="0"/>
            </a:endParaRPr>
          </a:p>
        </p:txBody>
      </p:sp>
    </p:spTree>
    <p:extLst>
      <p:ext uri="{BB962C8B-B14F-4D97-AF65-F5344CB8AC3E}">
        <p14:creationId xmlns:p14="http://schemas.microsoft.com/office/powerpoint/2010/main" val="1616898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number of ballots mailed back to election officials with insufficient postage is on the rise. Each election cycle presents a different set of parameters for ballot creation and for the size and weight of the return mailpiece. As a result, many voters do not know the correct amount of</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postage required to return their ballot by mail. Election officials should consult with Postal officials to determine the proper amount of postage required for mailing ballots to voters and the return of ballots to election officials.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Effective October 7, 2013, the Postal Service™ revised the Mailing Standards of the United States Postal Service, Domestic Mail Manual 703.8 requiring that the balloting materials for all types of ballots, whether disseminated in hardcopy or electronically, must indicate in a prominent location the proper amount of First-Class Mail® postage that must be paid. This information must be included in the balloting materials (i.e., on the ballot, ballot instructions, mailing instructions, or the envelope) with the marking “First-Class Mail postage must be applied.” Alternatively, the marking “Apply First-Class Mail postage here” could be printed in the upper right corner of the address side of the envelope used by the voter to return the ballot to election officials. The Postal Service will also accept approved variations of the above markings. </a:t>
            </a:r>
          </a:p>
          <a:p>
            <a:endParaRPr lang="en-US" altLang="en-US" dirty="0"/>
          </a:p>
          <a:p>
            <a:r>
              <a:rPr lang="en-US" altLang="en-US" dirty="0"/>
              <a:t>The marking requirements will not apply to balloting materials that meet one of the following exceptions:</a:t>
            </a:r>
          </a:p>
          <a:p>
            <a:r>
              <a:rPr lang="en-US" altLang="en-US" dirty="0"/>
              <a:t>1)</a:t>
            </a:r>
            <a:r>
              <a:rPr lang="en-US" altLang="en-US" baseline="0" dirty="0"/>
              <a:t> </a:t>
            </a:r>
            <a:r>
              <a:rPr lang="en-US" altLang="en-US" dirty="0"/>
              <a:t>The balloting materials are qualified under the special exemption for military and overseas voting.</a:t>
            </a:r>
          </a:p>
          <a:p>
            <a:r>
              <a:rPr lang="en-US" altLang="en-US" dirty="0"/>
              <a:t>2) The ballot is returned under Business Reply Mail® service.</a:t>
            </a:r>
          </a:p>
          <a:p>
            <a:r>
              <a:rPr lang="en-US" altLang="en-US" dirty="0"/>
              <a:t>3) Return postage is guaranteed through a postage due account.</a:t>
            </a:r>
          </a:p>
          <a:p>
            <a:r>
              <a:rPr lang="en-US" altLang="en-US" dirty="0"/>
              <a:t>4) Postage on the ballot is prepaid by stamps, meter, or Permit Reply Mail.</a:t>
            </a:r>
          </a:p>
          <a:p>
            <a:endParaRPr lang="en-US" altLang="en-US" dirty="0"/>
          </a:p>
          <a:p>
            <a:r>
              <a:rPr lang="en-US" sz="1200" b="0" i="0" u="none" strike="noStrike" kern="1200" baseline="0" dirty="0">
                <a:solidFill>
                  <a:schemeClr val="tx1"/>
                </a:solidFill>
                <a:latin typeface="+mn-lt"/>
                <a:ea typeface="+mn-ea"/>
                <a:cs typeface="+mn-cs"/>
              </a:rPr>
              <a:t>Mailers who submit Election Ballot mailings that are noncompliant with current return postage requirements can submit a written request to the manager, Business Mail Entry, for a one-time-exception to allow the mailing to be accepted. The exception request will be forwarded to the Pricing and Classification Service Center for consideration. </a:t>
            </a:r>
            <a:endParaRPr lang="en-US"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9ED94A7F-5B23-4180-97C1-8EF65EBE174B}" type="slidenum">
              <a:rPr lang="en-US" altLang="en-US" smtClean="0">
                <a:solidFill>
                  <a:srgbClr val="000000"/>
                </a:solidFill>
                <a:latin typeface="Verdana" pitchFamily="34" charset="0"/>
                <a:cs typeface="Arial" charset="0"/>
              </a:rPr>
              <a:pPr/>
              <a:t>30</a:t>
            </a:fld>
            <a:endParaRPr lang="en-US" altLang="en-US" dirty="0">
              <a:solidFill>
                <a:srgbClr val="000000"/>
              </a:solidFill>
              <a:latin typeface="Verdana" pitchFamily="34" charset="0"/>
              <a:cs typeface="Arial" charset="0"/>
            </a:endParaRPr>
          </a:p>
        </p:txBody>
      </p:sp>
    </p:spTree>
    <p:extLst>
      <p:ext uri="{BB962C8B-B14F-4D97-AF65-F5344CB8AC3E}">
        <p14:creationId xmlns:p14="http://schemas.microsoft.com/office/powerpoint/2010/main" val="271151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dirty="0"/>
              <a:t>Intelligent Mail barcode (IMb) is used to sort and provide visibility on letters and flats.</a:t>
            </a:r>
            <a:r>
              <a:rPr lang="en-US" sz="1400" baseline="0" dirty="0"/>
              <a:t> It provides the a</a:t>
            </a:r>
            <a:r>
              <a:rPr lang="en-US" sz="1200" dirty="0"/>
              <a:t>bility to identify individual mailpieces and offers the potential to combine multiple services using one barcode.  </a:t>
            </a:r>
            <a:r>
              <a:rPr lang="en-US" sz="1400" dirty="0"/>
              <a:t>IMb Tracing provides near real-time tracking information for automation-compatible letters and flats. It o</a:t>
            </a:r>
            <a:r>
              <a:rPr lang="en-US" sz="1200" dirty="0"/>
              <a:t>ffers advance notice for both incoming and outgoing mail. First-Class Mail, Periodicals, and Standard Mail flats with Intelligent Mail barcodes eligible to participate in IMb Tracing.</a:t>
            </a:r>
          </a:p>
        </p:txBody>
      </p:sp>
      <p:sp>
        <p:nvSpPr>
          <p:cNvPr id="4" name="Slide Number Placeholder 3"/>
          <p:cNvSpPr>
            <a:spLocks noGrp="1"/>
          </p:cNvSpPr>
          <p:nvPr>
            <p:ph type="sldNum" sz="quarter" idx="5"/>
          </p:nvPr>
        </p:nvSpPr>
        <p:spPr bwMode="auto">
          <a:xfrm>
            <a:off x="3970340"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868" indent="-285718">
              <a:defRPr sz="1200">
                <a:solidFill>
                  <a:schemeClr val="tx1"/>
                </a:solidFill>
                <a:latin typeface="Calibri" pitchFamily="34" charset="0"/>
              </a:defRPr>
            </a:lvl2pPr>
            <a:lvl3pPr marL="1142874" indent="-228574">
              <a:defRPr sz="1200">
                <a:solidFill>
                  <a:schemeClr val="tx1"/>
                </a:solidFill>
                <a:latin typeface="Calibri" pitchFamily="34" charset="0"/>
              </a:defRPr>
            </a:lvl3pPr>
            <a:lvl4pPr marL="1600023" indent="-228574">
              <a:defRPr sz="1200">
                <a:solidFill>
                  <a:schemeClr val="tx1"/>
                </a:solidFill>
                <a:latin typeface="Calibri" pitchFamily="34" charset="0"/>
              </a:defRPr>
            </a:lvl4pPr>
            <a:lvl5pPr marL="2057174" indent="-228574">
              <a:defRPr sz="1200">
                <a:solidFill>
                  <a:schemeClr val="tx1"/>
                </a:solidFill>
                <a:latin typeface="Calibri" pitchFamily="34" charset="0"/>
              </a:defRPr>
            </a:lvl5pPr>
            <a:lvl6pPr marL="2514322" indent="-228574" eaLnBrk="0" fontAlgn="base" hangingPunct="0">
              <a:spcBef>
                <a:spcPct val="30000"/>
              </a:spcBef>
              <a:spcAft>
                <a:spcPct val="0"/>
              </a:spcAft>
              <a:defRPr sz="1200">
                <a:solidFill>
                  <a:schemeClr val="tx1"/>
                </a:solidFill>
                <a:latin typeface="Calibri" pitchFamily="34" charset="0"/>
              </a:defRPr>
            </a:lvl6pPr>
            <a:lvl7pPr marL="2971470" indent="-228574" eaLnBrk="0" fontAlgn="base" hangingPunct="0">
              <a:spcBef>
                <a:spcPct val="30000"/>
              </a:spcBef>
              <a:spcAft>
                <a:spcPct val="0"/>
              </a:spcAft>
              <a:defRPr sz="1200">
                <a:solidFill>
                  <a:schemeClr val="tx1"/>
                </a:solidFill>
                <a:latin typeface="Calibri" pitchFamily="34" charset="0"/>
              </a:defRPr>
            </a:lvl7pPr>
            <a:lvl8pPr marL="3428621" indent="-228574" eaLnBrk="0" fontAlgn="base" hangingPunct="0">
              <a:spcBef>
                <a:spcPct val="30000"/>
              </a:spcBef>
              <a:spcAft>
                <a:spcPct val="0"/>
              </a:spcAft>
              <a:defRPr sz="1200">
                <a:solidFill>
                  <a:schemeClr val="tx1"/>
                </a:solidFill>
                <a:latin typeface="Calibri" pitchFamily="34" charset="0"/>
              </a:defRPr>
            </a:lvl8pPr>
            <a:lvl9pPr marL="3885770" indent="-228574" eaLnBrk="0" fontAlgn="base" hangingPunct="0">
              <a:spcBef>
                <a:spcPct val="30000"/>
              </a:spcBef>
              <a:spcAft>
                <a:spcPct val="0"/>
              </a:spcAft>
              <a:defRPr sz="1200">
                <a:solidFill>
                  <a:schemeClr val="tx1"/>
                </a:solidFill>
                <a:latin typeface="Calibri" pitchFamily="34" charset="0"/>
              </a:defRPr>
            </a:lvl9pPr>
          </a:lstStyle>
          <a:p>
            <a:fld id="{C663DA5F-9BA4-49FD-93D3-38573D9B9A06}" type="slidenum">
              <a:rPr lang="en-US" altLang="en-US" smtClean="0">
                <a:solidFill>
                  <a:srgbClr val="000000"/>
                </a:solidFill>
                <a:latin typeface="Verdana" pitchFamily="34" charset="0"/>
              </a:rPr>
              <a:pPr/>
              <a:t>31</a:t>
            </a:fld>
            <a:endParaRPr lang="en-US" altLang="en-US" dirty="0">
              <a:solidFill>
                <a:srgbClr val="000000"/>
              </a:solidFill>
              <a:latin typeface="Verdana" pitchFamily="34" charset="0"/>
            </a:endParaRPr>
          </a:p>
        </p:txBody>
      </p:sp>
    </p:spTree>
    <p:extLst>
      <p:ext uri="{BB962C8B-B14F-4D97-AF65-F5344CB8AC3E}">
        <p14:creationId xmlns:p14="http://schemas.microsoft.com/office/powerpoint/2010/main" val="3473677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350" rtl="0" eaLnBrk="0" fontAlgn="base" latinLnBrk="0" hangingPunct="0">
              <a:lnSpc>
                <a:spcPct val="100000"/>
              </a:lnSpc>
              <a:spcBef>
                <a:spcPct val="30000"/>
              </a:spcBef>
              <a:spcAft>
                <a:spcPct val="0"/>
              </a:spcAft>
              <a:buClrTx/>
              <a:buSzTx/>
              <a:buFontTx/>
              <a:buNone/>
              <a:tabLst/>
              <a:defRPr/>
            </a:pPr>
            <a:r>
              <a:rPr lang="en-US" sz="1200" dirty="0"/>
              <a:t>To learn more or get started with IMb Tracing™, visit our website or contact our customer support center using</a:t>
            </a:r>
            <a:r>
              <a:rPr lang="en-US" sz="1200" baseline="0" dirty="0"/>
              <a:t> any of the contact methods shown here.</a:t>
            </a:r>
            <a:endParaRPr lang="en-US" sz="1200" dirty="0"/>
          </a:p>
        </p:txBody>
      </p:sp>
      <p:sp>
        <p:nvSpPr>
          <p:cNvPr id="4" name="Slide Number Placeholder 3"/>
          <p:cNvSpPr>
            <a:spLocks noGrp="1"/>
          </p:cNvSpPr>
          <p:nvPr>
            <p:ph type="sldNum" sz="quarter" idx="5"/>
          </p:nvPr>
        </p:nvSpPr>
        <p:spPr bwMode="auto">
          <a:xfrm>
            <a:off x="3970340"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868" indent="-285718">
              <a:defRPr sz="1200">
                <a:solidFill>
                  <a:schemeClr val="tx1"/>
                </a:solidFill>
                <a:latin typeface="Calibri" pitchFamily="34" charset="0"/>
              </a:defRPr>
            </a:lvl2pPr>
            <a:lvl3pPr marL="1142874" indent="-228574">
              <a:defRPr sz="1200">
                <a:solidFill>
                  <a:schemeClr val="tx1"/>
                </a:solidFill>
                <a:latin typeface="Calibri" pitchFamily="34" charset="0"/>
              </a:defRPr>
            </a:lvl3pPr>
            <a:lvl4pPr marL="1600023" indent="-228574">
              <a:defRPr sz="1200">
                <a:solidFill>
                  <a:schemeClr val="tx1"/>
                </a:solidFill>
                <a:latin typeface="Calibri" pitchFamily="34" charset="0"/>
              </a:defRPr>
            </a:lvl4pPr>
            <a:lvl5pPr marL="2057174" indent="-228574">
              <a:defRPr sz="1200">
                <a:solidFill>
                  <a:schemeClr val="tx1"/>
                </a:solidFill>
                <a:latin typeface="Calibri" pitchFamily="34" charset="0"/>
              </a:defRPr>
            </a:lvl5pPr>
            <a:lvl6pPr marL="2514322" indent="-228574" eaLnBrk="0" fontAlgn="base" hangingPunct="0">
              <a:spcBef>
                <a:spcPct val="30000"/>
              </a:spcBef>
              <a:spcAft>
                <a:spcPct val="0"/>
              </a:spcAft>
              <a:defRPr sz="1200">
                <a:solidFill>
                  <a:schemeClr val="tx1"/>
                </a:solidFill>
                <a:latin typeface="Calibri" pitchFamily="34" charset="0"/>
              </a:defRPr>
            </a:lvl6pPr>
            <a:lvl7pPr marL="2971470" indent="-228574" eaLnBrk="0" fontAlgn="base" hangingPunct="0">
              <a:spcBef>
                <a:spcPct val="30000"/>
              </a:spcBef>
              <a:spcAft>
                <a:spcPct val="0"/>
              </a:spcAft>
              <a:defRPr sz="1200">
                <a:solidFill>
                  <a:schemeClr val="tx1"/>
                </a:solidFill>
                <a:latin typeface="Calibri" pitchFamily="34" charset="0"/>
              </a:defRPr>
            </a:lvl7pPr>
            <a:lvl8pPr marL="3428621" indent="-228574" eaLnBrk="0" fontAlgn="base" hangingPunct="0">
              <a:spcBef>
                <a:spcPct val="30000"/>
              </a:spcBef>
              <a:spcAft>
                <a:spcPct val="0"/>
              </a:spcAft>
              <a:defRPr sz="1200">
                <a:solidFill>
                  <a:schemeClr val="tx1"/>
                </a:solidFill>
                <a:latin typeface="Calibri" pitchFamily="34" charset="0"/>
              </a:defRPr>
            </a:lvl8pPr>
            <a:lvl9pPr marL="3885770" indent="-228574" eaLnBrk="0" fontAlgn="base" hangingPunct="0">
              <a:spcBef>
                <a:spcPct val="30000"/>
              </a:spcBef>
              <a:spcAft>
                <a:spcPct val="0"/>
              </a:spcAft>
              <a:defRPr sz="1200">
                <a:solidFill>
                  <a:schemeClr val="tx1"/>
                </a:solidFill>
                <a:latin typeface="Calibri" pitchFamily="34" charset="0"/>
              </a:defRPr>
            </a:lvl9pPr>
          </a:lstStyle>
          <a:p>
            <a:fld id="{C663DA5F-9BA4-49FD-93D3-38573D9B9A06}" type="slidenum">
              <a:rPr lang="en-US" altLang="en-US" smtClean="0">
                <a:solidFill>
                  <a:srgbClr val="000000"/>
                </a:solidFill>
                <a:latin typeface="Verdana" pitchFamily="34" charset="0"/>
              </a:rPr>
              <a:pPr/>
              <a:t>32</a:t>
            </a:fld>
            <a:endParaRPr lang="en-US" altLang="en-US" dirty="0">
              <a:solidFill>
                <a:srgbClr val="000000"/>
              </a:solidFill>
              <a:latin typeface="Verdana" pitchFamily="34" charset="0"/>
            </a:endParaRPr>
          </a:p>
        </p:txBody>
      </p:sp>
    </p:spTree>
    <p:extLst>
      <p:ext uri="{BB962C8B-B14F-4D97-AF65-F5344CB8AC3E}">
        <p14:creationId xmlns:p14="http://schemas.microsoft.com/office/powerpoint/2010/main" val="347367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Political Campaign Mail is mail created by a candidate or other Political Message organization. It can be presented at a Business Mail Entry Unit or Detached Mail Unit by a political candidate, political organization or mail service provider. In order to receive Non-profit prices for Standard Mail, these political </a:t>
            </a:r>
            <a:r>
              <a:rPr lang="en-US" altLang="en-US" dirty="0">
                <a:solidFill>
                  <a:srgbClr val="FF0000"/>
                </a:solidFill>
              </a:rPr>
              <a:t>message</a:t>
            </a:r>
            <a:r>
              <a:rPr lang="en-US" altLang="en-US" dirty="0"/>
              <a:t> organizations must have applied and been approved for nonprofit status by the Postal Service. </a:t>
            </a:r>
          </a:p>
          <a:p>
            <a:endParaRPr lang="en-US" altLang="en-US" dirty="0"/>
          </a:p>
          <a:p>
            <a:r>
              <a:rPr lang="en-US" altLang="en-US" dirty="0"/>
              <a:t>The eligibility definition of Political Committees has been expanded to include any mailing that has any political content. This simplification includes mailings paid for by a candidate, a Political Action Committee (PAC) or a SUPERPAC,</a:t>
            </a:r>
            <a:r>
              <a:rPr lang="en-US" altLang="en-US" baseline="0" dirty="0"/>
              <a:t> and other organizations engaging in issue advocacy or voter mobilization. </a:t>
            </a:r>
            <a:r>
              <a:rPr lang="en-US" altLang="en-US" dirty="0"/>
              <a:t>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88E9A60-37E2-41A0-87E0-2A89A0734930}" type="slidenum">
              <a:rPr lang="en-US" altLang="en-US" smtClean="0">
                <a:latin typeface="Verdana" pitchFamily="34" charset="0"/>
                <a:cs typeface="Arial" charset="0"/>
              </a:rPr>
              <a:pPr/>
              <a:t>3</a:t>
            </a:fld>
            <a:endParaRPr lang="en-US" altLang="en-US" dirty="0">
              <a:latin typeface="Verdana" pitchFamily="34" charset="0"/>
              <a:cs typeface="Arial" charset="0"/>
            </a:endParaRPr>
          </a:p>
        </p:txBody>
      </p:sp>
    </p:spTree>
    <p:extLst>
      <p:ext uri="{BB962C8B-B14F-4D97-AF65-F5344CB8AC3E}">
        <p14:creationId xmlns:p14="http://schemas.microsoft.com/office/powerpoint/2010/main" val="1716746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Postal Service and the Military Postal Service have again joined forces to expedite delivery of absentee ballots to overseas military personnel. We recognize the important role mail plays in the election process and are committed to ensuring that everyone who votes by mail experiences a smooth, well-organized process — one that provides them with the highest level of trust and confidence. Special Procedures for APO/FPO Absentee Ballots are provided for Election Officials and Postal employees.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 summary of the program:</a:t>
            </a:r>
          </a:p>
          <a:p>
            <a:r>
              <a:rPr lang="en-US" sz="1200" kern="1200" dirty="0">
                <a:solidFill>
                  <a:schemeClr val="tx1"/>
                </a:solidFill>
                <a:effectLst/>
                <a:latin typeface="+mn-lt"/>
                <a:ea typeface="+mn-ea"/>
                <a:cs typeface="+mn-cs"/>
              </a:rPr>
              <a:t>■■ Election officials should mail absentee ballots at least 45 days prior to the November 8, 2016, Mid-Term Election. </a:t>
            </a:r>
          </a:p>
          <a:p>
            <a:pPr lvl="0"/>
            <a:r>
              <a:rPr lang="en-US" sz="1200" kern="1200" dirty="0">
                <a:solidFill>
                  <a:schemeClr val="tx1"/>
                </a:solidFill>
                <a:effectLst/>
                <a:latin typeface="+mn-lt"/>
                <a:ea typeface="+mn-ea"/>
                <a:cs typeface="+mn-cs"/>
              </a:rPr>
              <a:t>All military absentee ballots mailed by election officials from September 1 through November 8,</a:t>
            </a:r>
          </a:p>
          <a:p>
            <a:r>
              <a:rPr lang="en-US" sz="1200" kern="1200" dirty="0">
                <a:solidFill>
                  <a:schemeClr val="tx1"/>
                </a:solidFill>
                <a:effectLst/>
                <a:latin typeface="+mn-lt"/>
                <a:ea typeface="+mn-ea"/>
                <a:cs typeface="+mn-cs"/>
              </a:rPr>
              <a:t>2016, will be subject to special handling procedures.</a:t>
            </a:r>
          </a:p>
          <a:p>
            <a:r>
              <a:rPr lang="en-US" sz="1200" kern="1200" dirty="0">
                <a:solidFill>
                  <a:schemeClr val="tx1"/>
                </a:solidFill>
                <a:effectLst/>
                <a:latin typeface="+mn-lt"/>
                <a:ea typeface="+mn-ea"/>
                <a:cs typeface="+mn-cs"/>
              </a:rPr>
              <a:t>■■ Local election offices are requested to segregate military absentee ballots to the Chicago International/Military Service Center (ISC) gateway and the Miami International Service Center.</a:t>
            </a:r>
          </a:p>
          <a:p>
            <a:r>
              <a:rPr lang="en-US" sz="1200" kern="1200" dirty="0">
                <a:solidFill>
                  <a:schemeClr val="tx1"/>
                </a:solidFill>
                <a:effectLst/>
                <a:latin typeface="+mn-lt"/>
                <a:ea typeface="+mn-ea"/>
                <a:cs typeface="+mn-cs"/>
              </a:rPr>
              <a:t>■■ Trays or containers of absentee ballot mail may be identified using Tag 191, </a:t>
            </a:r>
            <a:r>
              <a:rPr lang="en-US" sz="1200" i="1" kern="1200" dirty="0">
                <a:solidFill>
                  <a:schemeClr val="tx1"/>
                </a:solidFill>
                <a:effectLst/>
                <a:latin typeface="+mn-lt"/>
                <a:ea typeface="+mn-ea"/>
                <a:cs typeface="+mn-cs"/>
              </a:rPr>
              <a:t>Domestic and International Ballots, </a:t>
            </a:r>
            <a:r>
              <a:rPr lang="en-US" sz="1200" kern="1200" dirty="0">
                <a:solidFill>
                  <a:schemeClr val="tx1"/>
                </a:solidFill>
                <a:effectLst/>
                <a:latin typeface="+mn-lt"/>
                <a:ea typeface="+mn-ea"/>
                <a:cs typeface="+mn-cs"/>
              </a:rPr>
              <a:t>and presented to the Post Office™.</a:t>
            </a:r>
          </a:p>
          <a:p>
            <a:r>
              <a:rPr lang="en-US" sz="1200" kern="1200" dirty="0">
                <a:solidFill>
                  <a:schemeClr val="tx1"/>
                </a:solidFill>
                <a:effectLst/>
                <a:latin typeface="+mn-lt"/>
                <a:ea typeface="+mn-ea"/>
                <a:cs typeface="+mn-cs"/>
              </a:rPr>
              <a:t>■■ Contact your local Post Office for more information on standard procedures for election offices.</a:t>
            </a:r>
          </a:p>
          <a:p>
            <a:r>
              <a:rPr lang="en-US" sz="1200" kern="1200" dirty="0">
                <a:solidFill>
                  <a:schemeClr val="tx1"/>
                </a:solidFill>
                <a:effectLst/>
                <a:latin typeface="+mn-lt"/>
                <a:ea typeface="+mn-ea"/>
                <a:cs typeface="+mn-cs"/>
              </a:rPr>
              <a:t>■■ APO/FPO absentee ballots will be sent from local Post Office locations to the nearest Processing &amp; Distribution Center for further processing.</a:t>
            </a:r>
          </a:p>
          <a:p>
            <a:r>
              <a:rPr lang="en-US" sz="1200" kern="1200" dirty="0">
                <a:solidFill>
                  <a:schemeClr val="tx1"/>
                </a:solidFill>
                <a:effectLst/>
                <a:latin typeface="+mn-lt"/>
                <a:ea typeface="+mn-ea"/>
                <a:cs typeface="+mn-cs"/>
              </a:rPr>
              <a:t>■■ At the International Service Centers, absentee ballots receive special handling.</a:t>
            </a:r>
          </a:p>
        </p:txBody>
      </p:sp>
      <p:sp>
        <p:nvSpPr>
          <p:cNvPr id="4" name="Slide Number Placeholder 3"/>
          <p:cNvSpPr>
            <a:spLocks noGrp="1"/>
          </p:cNvSpPr>
          <p:nvPr>
            <p:ph type="sldNum" sz="quarter" idx="10"/>
          </p:nvPr>
        </p:nvSpPr>
        <p:spPr/>
        <p:txBody>
          <a:bodyPr/>
          <a:lstStyle/>
          <a:p>
            <a:fld id="{DAC37683-4065-4542-8816-9974C5E07C97}" type="slidenum">
              <a:rPr lang="en-US" smtClean="0"/>
              <a:t>33</a:t>
            </a:fld>
            <a:endParaRPr lang="en-US" dirty="0"/>
          </a:p>
        </p:txBody>
      </p:sp>
    </p:spTree>
    <p:extLst>
      <p:ext uri="{BB962C8B-B14F-4D97-AF65-F5344CB8AC3E}">
        <p14:creationId xmlns:p14="http://schemas.microsoft.com/office/powerpoint/2010/main" val="286734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APO/</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Express Mail Label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11-DOD program was established via a joint effort by the </a:t>
            </a:r>
            <a:r>
              <a:rPr lang="en-US" sz="1200" kern="1200" dirty="0" err="1">
                <a:solidFill>
                  <a:schemeClr val="tx1"/>
                </a:solidFill>
                <a:effectLst/>
                <a:latin typeface="+mn-lt"/>
                <a:ea typeface="+mn-ea"/>
                <a:cs typeface="+mn-cs"/>
              </a:rPr>
              <a:t>USPS</a:t>
            </a:r>
            <a:r>
              <a:rPr lang="en-US" sz="1200" kern="1200" dirty="0">
                <a:solidFill>
                  <a:schemeClr val="tx1"/>
                </a:solidFill>
                <a:effectLst/>
                <a:latin typeface="+mn-lt"/>
                <a:ea typeface="+mn-ea"/>
                <a:cs typeface="+mn-cs"/>
              </a:rPr>
              <a:t> and Military Postal Service Agencies  in response to Military Overseas Empowerment Act (MOVE). Military personnel in APO/</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locations can now return absentee ballots via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Label 11-DOD. Unique label to be used </a:t>
            </a:r>
            <a:r>
              <a:rPr lang="en-US" sz="1200" u="sng"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for absentee ballots originating from overseas military postal locations. Military Postal Service will distribute labels to overseas destinations for use with voted ballots. Ballots will be returned via the International Service Centers and remain in the Express Mail stream until they are delivered. “Waiver of Signature” and “Guaranteed by End of Day” are printed on the label.</a:t>
            </a:r>
          </a:p>
          <a:p>
            <a:endParaRPr lang="en-US" dirty="0"/>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34</a:t>
            </a:fld>
            <a:endParaRPr lang="en-US" dirty="0"/>
          </a:p>
        </p:txBody>
      </p:sp>
    </p:spTree>
    <p:extLst>
      <p:ext uri="{BB962C8B-B14F-4D97-AF65-F5344CB8AC3E}">
        <p14:creationId xmlns:p14="http://schemas.microsoft.com/office/powerpoint/2010/main" val="733567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charset="0"/>
              </a:rPr>
              <a:t>Let’s begin with an explanation of</a:t>
            </a:r>
            <a:r>
              <a:rPr lang="en-US" altLang="en-US" baseline="0" dirty="0">
                <a:cs typeface="Arial" charset="0"/>
              </a:rPr>
              <a:t> </a:t>
            </a:r>
            <a:r>
              <a:rPr lang="en-US" altLang="en-US" dirty="0">
                <a:cs typeface="Arial" charset="0"/>
              </a:rPr>
              <a:t>Political Campaign Mail.</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09" indent="-285734">
              <a:defRPr sz="1200">
                <a:solidFill>
                  <a:schemeClr val="tx1"/>
                </a:solidFill>
                <a:latin typeface="Calibri" pitchFamily="34" charset="0"/>
              </a:defRPr>
            </a:lvl2pPr>
            <a:lvl3pPr marL="1142937" indent="-228587">
              <a:defRPr sz="1200">
                <a:solidFill>
                  <a:schemeClr val="tx1"/>
                </a:solidFill>
                <a:latin typeface="Calibri" pitchFamily="34" charset="0"/>
              </a:defRPr>
            </a:lvl3pPr>
            <a:lvl4pPr marL="1600111" indent="-228587">
              <a:defRPr sz="1200">
                <a:solidFill>
                  <a:schemeClr val="tx1"/>
                </a:solidFill>
                <a:latin typeface="Calibri" pitchFamily="34" charset="0"/>
              </a:defRPr>
            </a:lvl4pPr>
            <a:lvl5pPr marL="2057287" indent="-228587">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fld id="{40EC6882-6701-47F3-8A0A-EC4177FD9CBC}" type="slidenum">
              <a:rPr lang="en-US" altLang="en-US" smtClean="0">
                <a:solidFill>
                  <a:prstClr val="black"/>
                </a:solidFill>
                <a:latin typeface="Verdana" pitchFamily="34" charset="0"/>
              </a:rPr>
              <a:pPr/>
              <a:t>35</a:t>
            </a:fld>
            <a:endParaRPr lang="en-US" altLang="en-US" dirty="0">
              <a:solidFill>
                <a:prstClr val="black"/>
              </a:solidFill>
              <a:latin typeface="Verdana" pitchFamily="34" charset="0"/>
            </a:endParaRPr>
          </a:p>
        </p:txBody>
      </p:sp>
    </p:spTree>
    <p:extLst>
      <p:ext uri="{BB962C8B-B14F-4D97-AF65-F5344CB8AC3E}">
        <p14:creationId xmlns:p14="http://schemas.microsoft.com/office/powerpoint/2010/main" val="951653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When designing an election mail mailpiece, first start by determining which mail service (First-Class, Standard and Non Profit if eligible for Outgoing and BRM or CRM for Incoming) to use and the best way to get return mail.</a:t>
            </a:r>
            <a:r>
              <a:rPr lang="en-US" sz="1200" kern="1200" baseline="0" dirty="0">
                <a:solidFill>
                  <a:schemeClr val="tx1"/>
                </a:solidFill>
                <a:effectLst/>
                <a:latin typeface="+mn-lt"/>
                <a:ea typeface="+mn-ea"/>
                <a:cs typeface="+mn-cs"/>
              </a:rPr>
              <a:t> Then, e</a:t>
            </a:r>
            <a:r>
              <a:rPr lang="en-US" sz="1200" kern="1200" dirty="0">
                <a:solidFill>
                  <a:schemeClr val="tx1"/>
                </a:solidFill>
                <a:effectLst/>
                <a:latin typeface="+mn-lt"/>
                <a:ea typeface="+mn-ea"/>
                <a:cs typeface="+mn-cs"/>
              </a:rPr>
              <a:t>nsure election mail is addressed properly and mailing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lists are up-to-date. Then design the mailpiece and business reply return envelopes according to USPS standards. For additional support, contact a mailpiece design analyst or MDA at the address shown here.  The following pages provide more details on designing</a:t>
            </a:r>
            <a:r>
              <a:rPr lang="en-US" sz="1200" kern="1200" baseline="0" dirty="0">
                <a:solidFill>
                  <a:schemeClr val="tx1"/>
                </a:solidFill>
                <a:effectLst/>
                <a:latin typeface="+mn-lt"/>
                <a:ea typeface="+mn-ea"/>
                <a:cs typeface="+mn-cs"/>
              </a:rPr>
              <a:t> </a:t>
            </a:r>
            <a:r>
              <a:rPr lang="en-US" sz="1200" kern="1200" baseline="0">
                <a:solidFill>
                  <a:schemeClr val="tx1"/>
                </a:solidFill>
                <a:effectLst/>
                <a:latin typeface="+mn-lt"/>
                <a:ea typeface="+mn-ea"/>
                <a:cs typeface="+mn-cs"/>
              </a:rPr>
              <a:t>official election mail.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36</a:t>
            </a:fld>
            <a:endParaRPr lang="en-US" dirty="0"/>
          </a:p>
        </p:txBody>
      </p:sp>
    </p:spTree>
    <p:extLst>
      <p:ext uri="{BB962C8B-B14F-4D97-AF65-F5344CB8AC3E}">
        <p14:creationId xmlns:p14="http://schemas.microsoft.com/office/powerpoint/2010/main" val="1270165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Postal Service grants a limited license to use the Official Election Mail logo only under the conditions set forth in 1 through 4 of this section. The Postal Service views any use of the logo inconsistent with these conditions as an infringement of its intellectual property rights.</a:t>
            </a:r>
          </a:p>
          <a:p>
            <a:endParaRPr lang="en-US" dirty="0"/>
          </a:p>
          <a:p>
            <a:r>
              <a:rPr lang="en-US" dirty="0"/>
              <a:t>1. This license is granted only to federal, state, and local government voter registration and election officials. Use by any other person or entity is not approved or licensed and will be considered an infringement of the rights of the Postal Service.</a:t>
            </a:r>
          </a:p>
          <a:p>
            <a:r>
              <a:rPr lang="en-US" dirty="0"/>
              <a:t>2. The Official Election Mail logo must be used only on Official Election Mail, mailed under the authority of an election official. It may not be used on any partisan mailings.</a:t>
            </a:r>
          </a:p>
          <a:p>
            <a:r>
              <a:rPr lang="en-US" dirty="0"/>
              <a:t>3. The Postal Service reserves the right to obtain information regarding the scope of use, to seek the termination of all unauthorized uses, and to pursue all legal remedies available to it.</a:t>
            </a:r>
          </a:p>
          <a:p>
            <a:r>
              <a:rPr lang="en-US" dirty="0"/>
              <a:t>4. Use of the logo must conform strictly to the guidelines set forth in this guide. Placement of the logo on a mailpiece must not interfere with the</a:t>
            </a:r>
          </a:p>
          <a:p>
            <a:r>
              <a:rPr lang="en-US" dirty="0"/>
              <a:t>postage area, address area, return address area, or barcode clear zone.</a:t>
            </a:r>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38</a:t>
            </a:fld>
            <a:endParaRPr lang="en-US" dirty="0"/>
          </a:p>
        </p:txBody>
      </p:sp>
    </p:spTree>
    <p:extLst>
      <p:ext uri="{BB962C8B-B14F-4D97-AF65-F5344CB8AC3E}">
        <p14:creationId xmlns:p14="http://schemas.microsoft.com/office/powerpoint/2010/main" val="1037945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options for sizing of the Official</a:t>
            </a:r>
            <a:r>
              <a:rPr lang="en-US" baseline="0" dirty="0"/>
              <a:t> Election Mail logo. </a:t>
            </a:r>
          </a:p>
          <a:p>
            <a:r>
              <a:rPr lang="en-US" baseline="0" dirty="0"/>
              <a:t>1. </a:t>
            </a:r>
            <a:r>
              <a:rPr lang="en-US" dirty="0"/>
              <a:t>Use the small application only on labels, postcards, and envelopes that do not exceed 4 1/8” x 9 1/2” (Standard #10 envelope). The TM is set in Helvetica </a:t>
            </a:r>
            <a:r>
              <a:rPr lang="en-US" dirty="0" err="1"/>
              <a:t>Neue</a:t>
            </a:r>
            <a:r>
              <a:rPr lang="en-US" dirty="0"/>
              <a:t> Light 45 at 5 pt. "Authorized by the U.S. Postal Service" is set in Helvetica </a:t>
            </a:r>
            <a:r>
              <a:rPr lang="en-US" dirty="0" err="1"/>
              <a:t>Neue</a:t>
            </a:r>
            <a:r>
              <a:rPr lang="en-US" dirty="0"/>
              <a:t> 47 Light Condensed Oblique at 8 pt. These sizes must not be altered. The font for "Official Election Mar is Trajan Bold all caps. "Official" is set in Trajan Bold at 7 pt. and "Election Mail" is set in Trajan Bold at 13.75 pt. This logo cannot be resized and must be used at the size shown. </a:t>
            </a:r>
          </a:p>
          <a:p>
            <a:r>
              <a:rPr lang="en-US" dirty="0"/>
              <a:t>2. Use the medium application on small-to medium-sized envelopes that exceed 4 1/8” x 9 1/2”. The TM is set in Helvetica </a:t>
            </a:r>
            <a:r>
              <a:rPr lang="en-US" dirty="0" err="1"/>
              <a:t>Neue</a:t>
            </a:r>
            <a:r>
              <a:rPr lang="en-US" dirty="0"/>
              <a:t> Light 45 at 6 pt. "Authorized by the U.S. Postal Service" is set in Helvetica </a:t>
            </a:r>
            <a:r>
              <a:rPr lang="en-US" dirty="0" err="1"/>
              <a:t>Neue</a:t>
            </a:r>
            <a:r>
              <a:rPr lang="en-US" dirty="0"/>
              <a:t> 47 Light Condensed Oblique at 8 pt. These sizes must not be altered. The font for "Official Election Mail" is Trajan Bold all caps. "Official" is set in Trajan Sold at 10.5 pt. and "Election Mail" is set in Trajan Bold at 21 pt.</a:t>
            </a:r>
          </a:p>
          <a:p>
            <a:r>
              <a:rPr lang="en-US" dirty="0"/>
              <a:t>This logo cannot be resized and must be used at the size shown.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3. Use the large application on placards and all other envelopes, which are large and oversized. The TM is set in Helvetica </a:t>
            </a:r>
            <a:r>
              <a:rPr lang="en-US" dirty="0" err="1"/>
              <a:t>Neue</a:t>
            </a:r>
            <a:r>
              <a:rPr lang="en-US" dirty="0"/>
              <a:t> Light 45 at 6 pl. "Authorized by the U.S. Postal Service" is set in Helvetica </a:t>
            </a:r>
            <a:r>
              <a:rPr lang="en-US" dirty="0" err="1"/>
              <a:t>Neue</a:t>
            </a:r>
            <a:r>
              <a:rPr lang="en-US" dirty="0"/>
              <a:t> 47 Light Condensed Oblique at Opt. 'Official Election Mail" is set in Trajan Bold all caps. The word "Official" is 14 pt. and "Election Mail" is 27.5 pt. This logo cannot be resized and must be used at the size shown.</a:t>
            </a:r>
          </a:p>
          <a:p>
            <a:endParaRPr lang="en-US" dirty="0"/>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39</a:t>
            </a:fld>
            <a:endParaRPr lang="en-US" dirty="0"/>
          </a:p>
        </p:txBody>
      </p:sp>
    </p:spTree>
    <p:extLst>
      <p:ext uri="{BB962C8B-B14F-4D97-AF65-F5344CB8AC3E}">
        <p14:creationId xmlns:p14="http://schemas.microsoft.com/office/powerpoint/2010/main" val="1037945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the Official Election Mail logo using one of these color options:</a:t>
            </a:r>
          </a:p>
          <a:p>
            <a:pPr marL="171450" indent="-171450">
              <a:buFont typeface="Arial" panose="020B0604020202020204" pitchFamily="34" charset="0"/>
              <a:buChar char="•"/>
            </a:pPr>
            <a:r>
              <a:rPr lang="en-US" dirty="0"/>
              <a:t>Black</a:t>
            </a:r>
          </a:p>
          <a:p>
            <a:pPr marL="171450" indent="-171450">
              <a:buFont typeface="Arial" panose="020B0604020202020204" pitchFamily="34" charset="0"/>
              <a:buChar char="•"/>
            </a:pPr>
            <a:r>
              <a:rPr lang="en-US" dirty="0"/>
              <a:t>PMS 294 Blue</a:t>
            </a:r>
          </a:p>
          <a:p>
            <a:pPr marL="171450" indent="-171450">
              <a:buFont typeface="Arial" panose="020B0604020202020204" pitchFamily="34" charset="0"/>
              <a:buChar char="•"/>
            </a:pPr>
            <a:r>
              <a:rPr lang="en-US" dirty="0"/>
              <a:t>PMS 485 Red</a:t>
            </a:r>
          </a:p>
          <a:p>
            <a:r>
              <a:rPr lang="en-US" dirty="0"/>
              <a:t>Print the logo only on a light colored background, and print the stripes/waves at 40 percent of the selected color.</a:t>
            </a:r>
          </a:p>
          <a:p>
            <a:endParaRPr lang="en-US" dirty="0"/>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40</a:t>
            </a:fld>
            <a:endParaRPr lang="en-US" dirty="0"/>
          </a:p>
        </p:txBody>
      </p:sp>
    </p:spTree>
    <p:extLst>
      <p:ext uri="{BB962C8B-B14F-4D97-AF65-F5344CB8AC3E}">
        <p14:creationId xmlns:p14="http://schemas.microsoft.com/office/powerpoint/2010/main" val="1037945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the small, medium, and large logo, use a minimum 1X clearance area around the entire logo (where X is the height of the letter E </a:t>
            </a:r>
            <a:r>
              <a:rPr lang="en-US" sz="1200" b="0" i="0" u="none" strike="noStrike" kern="1200" baseline="0">
                <a:solidFill>
                  <a:schemeClr val="tx1"/>
                </a:solidFill>
                <a:latin typeface="+mn-lt"/>
                <a:ea typeface="+mn-ea"/>
                <a:cs typeface="+mn-cs"/>
              </a:rPr>
              <a:t>in Election). </a:t>
            </a:r>
            <a:r>
              <a:rPr lang="en-US" sz="1200" b="0" i="0" u="none" strike="noStrike" kern="1200" baseline="0" dirty="0">
                <a:solidFill>
                  <a:schemeClr val="tx1"/>
                </a:solidFill>
                <a:latin typeface="+mn-lt"/>
                <a:ea typeface="+mn-ea"/>
                <a:cs typeface="+mn-cs"/>
              </a:rPr>
              <a:t>Do not place other graphics inside the clearance area, this includes the address, postage, and return information. There must also be at least 1X clearance area between the top of the logo and top of the envelope, postcard, or label.</a:t>
            </a:r>
            <a:endParaRPr lang="en-US" dirty="0"/>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41</a:t>
            </a:fld>
            <a:endParaRPr lang="en-US" dirty="0"/>
          </a:p>
        </p:txBody>
      </p:sp>
    </p:spTree>
    <p:extLst>
      <p:ext uri="{BB962C8B-B14F-4D97-AF65-F5344CB8AC3E}">
        <p14:creationId xmlns:p14="http://schemas.microsoft.com/office/powerpoint/2010/main" val="1037945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past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year, the placement of the Official Mail Logo was changed at the request of Supervisor Of Elections Office’s nationwide. This change now allows for the logo to be below its original defined outline at the top of the mail envelope as shown in the diagram. These new guidelines will allow for the cancelation of ballot markings to be clearly visible without distortion due to logo interference. </a:t>
            </a:r>
            <a:endParaRPr lang="en-US" dirty="0"/>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42</a:t>
            </a:fld>
            <a:endParaRPr lang="en-US" dirty="0"/>
          </a:p>
        </p:txBody>
      </p:sp>
    </p:spTree>
    <p:extLst>
      <p:ext uri="{BB962C8B-B14F-4D97-AF65-F5344CB8AC3E}">
        <p14:creationId xmlns:p14="http://schemas.microsoft.com/office/powerpoint/2010/main" val="1037945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charset="0"/>
              </a:rPr>
              <a:t>Let’s begin with an explanation of</a:t>
            </a:r>
            <a:r>
              <a:rPr lang="en-US" altLang="en-US" baseline="0" dirty="0">
                <a:cs typeface="Arial" charset="0"/>
              </a:rPr>
              <a:t> </a:t>
            </a:r>
            <a:r>
              <a:rPr lang="en-US" altLang="en-US" dirty="0">
                <a:cs typeface="Arial" charset="0"/>
              </a:rPr>
              <a:t>Political Campaign Mail.</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09" indent="-285734">
              <a:defRPr sz="1200">
                <a:solidFill>
                  <a:schemeClr val="tx1"/>
                </a:solidFill>
                <a:latin typeface="Calibri" pitchFamily="34" charset="0"/>
              </a:defRPr>
            </a:lvl2pPr>
            <a:lvl3pPr marL="1142937" indent="-228587">
              <a:defRPr sz="1200">
                <a:solidFill>
                  <a:schemeClr val="tx1"/>
                </a:solidFill>
                <a:latin typeface="Calibri" pitchFamily="34" charset="0"/>
              </a:defRPr>
            </a:lvl3pPr>
            <a:lvl4pPr marL="1600111" indent="-228587">
              <a:defRPr sz="1200">
                <a:solidFill>
                  <a:schemeClr val="tx1"/>
                </a:solidFill>
                <a:latin typeface="Calibri" pitchFamily="34" charset="0"/>
              </a:defRPr>
            </a:lvl4pPr>
            <a:lvl5pPr marL="2057287" indent="-228587">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fld id="{40EC6882-6701-47F3-8A0A-EC4177FD9CBC}" type="slidenum">
              <a:rPr lang="en-US" altLang="en-US" smtClean="0">
                <a:solidFill>
                  <a:prstClr val="black"/>
                </a:solidFill>
                <a:latin typeface="Verdana" pitchFamily="34" charset="0"/>
              </a:rPr>
              <a:pPr/>
              <a:t>46</a:t>
            </a:fld>
            <a:endParaRPr lang="en-US" altLang="en-US" dirty="0">
              <a:solidFill>
                <a:prstClr val="black"/>
              </a:solidFill>
              <a:latin typeface="Verdana" pitchFamily="34" charset="0"/>
            </a:endParaRPr>
          </a:p>
        </p:txBody>
      </p:sp>
    </p:spTree>
    <p:extLst>
      <p:ext uri="{BB962C8B-B14F-4D97-AF65-F5344CB8AC3E}">
        <p14:creationId xmlns:p14="http://schemas.microsoft.com/office/powerpoint/2010/main" val="95165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2016 election is shaping up to be the most challenging yet for political campaigns across the country. The battles are heated. The marketing spend is high. And the media chatter is loud and constant. How can you communicate to voters about your candidate or proposal over all the noise? The answer: mail.</a:t>
            </a:r>
          </a:p>
          <a:p>
            <a:endParaRPr lang="en-US" altLang="en-US" dirty="0"/>
          </a:p>
          <a:p>
            <a:r>
              <a:rPr lang="en-US" altLang="en-US" dirty="0"/>
              <a:t>In 2012, 2.8 billion political mailpieces were sent</a:t>
            </a:r>
            <a:r>
              <a:rPr lang="en-US" altLang="en-US" baseline="0" dirty="0"/>
              <a:t> </a:t>
            </a:r>
            <a:r>
              <a:rPr lang="en-US" altLang="en-US" dirty="0"/>
              <a:t>at an average of less than 19 cents per piece in postage. In 2016, political mail will play just as BIG a role. Why? Because it brings advantages that few other marketing channels can match.</a:t>
            </a:r>
            <a:r>
              <a:rPr lang="en-US" altLang="en-US" baseline="0" dirty="0"/>
              <a:t> Mail is best at targeting specific voters and telling a deeper story. Nearly ALL mailpieces are at least viewed. Mailpieces can be saved for future reference, taken to the polls, and shared with like-minded voters.</a:t>
            </a:r>
          </a:p>
          <a:p>
            <a:endParaRPr lang="en-US" altLang="en-US" baseline="0" dirty="0"/>
          </a:p>
          <a:p>
            <a:r>
              <a:rPr lang="en-US" altLang="en-US" dirty="0"/>
              <a:t>No other media channel is as flexible, targetable, and customizable as mail.</a:t>
            </a:r>
            <a:r>
              <a:rPr lang="en-US" altLang="en-US" baseline="0" dirty="0"/>
              <a:t> </a:t>
            </a:r>
            <a:r>
              <a:rPr lang="en-US" altLang="en-US" dirty="0"/>
              <a:t>USPS® delivers to virtually every address in the U.S., allowing you to directly</a:t>
            </a:r>
            <a:r>
              <a:rPr lang="en-US" altLang="en-US" baseline="0" dirty="0"/>
              <a:t> reach your electorate with a </a:t>
            </a:r>
            <a:r>
              <a:rPr lang="en-US" altLang="en-US" dirty="0"/>
              <a:t>message that is </a:t>
            </a:r>
            <a:r>
              <a:rPr lang="en-US" altLang="en-US" baseline="0" dirty="0"/>
              <a:t>c</a:t>
            </a:r>
            <a:r>
              <a:rPr lang="en-US" altLang="en-US" dirty="0"/>
              <a:t>ustomizable to specific voter groups and swing voters. </a:t>
            </a:r>
          </a:p>
          <a:p>
            <a:endParaRPr lang="en-US" altLang="en-US" dirty="0"/>
          </a:p>
          <a:p>
            <a:r>
              <a:rPr lang="en-US" altLang="en-US" dirty="0"/>
              <a:t>Further,</a:t>
            </a:r>
            <a:r>
              <a:rPr lang="en-US" altLang="en-US" baseline="0" dirty="0"/>
              <a:t> m</a:t>
            </a:r>
            <a:r>
              <a:rPr lang="en-US" altLang="en-US" dirty="0"/>
              <a:t>ail helps to micro-target specific audiences. Micro-targeting is the ability to target a group of voters by two or more variables. For example, certain mailpieces could target working women with children, rather than stay-at-home moms, by highlighting</a:t>
            </a:r>
            <a:r>
              <a:rPr lang="en-US" altLang="en-US" baseline="0" dirty="0"/>
              <a:t> a candidate’s</a:t>
            </a:r>
            <a:r>
              <a:rPr lang="en-US" altLang="en-US" dirty="0"/>
              <a:t> position</a:t>
            </a:r>
          </a:p>
          <a:p>
            <a:r>
              <a:rPr lang="en-US" altLang="en-US" dirty="0"/>
              <a:t>on child-care tax credits.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88E9A60-37E2-41A0-87E0-2A89A0734930}" type="slidenum">
              <a:rPr lang="en-US" altLang="en-US" smtClean="0">
                <a:latin typeface="Verdana" pitchFamily="34" charset="0"/>
                <a:cs typeface="Arial" charset="0"/>
              </a:rPr>
              <a:pPr/>
              <a:t>4</a:t>
            </a:fld>
            <a:endParaRPr lang="en-US" altLang="en-US" dirty="0">
              <a:latin typeface="Verdana" pitchFamily="34" charset="0"/>
              <a:cs typeface="Arial" charset="0"/>
            </a:endParaRPr>
          </a:p>
        </p:txBody>
      </p:sp>
    </p:spTree>
    <p:extLst>
      <p:ext uri="{BB962C8B-B14F-4D97-AF65-F5344CB8AC3E}">
        <p14:creationId xmlns:p14="http://schemas.microsoft.com/office/powerpoint/2010/main" val="1716746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288160"/>
            <a:ext cx="6192688" cy="4788532"/>
          </a:xfrm>
        </p:spPr>
        <p:txBody>
          <a:bodyPr/>
          <a:lstStyle/>
          <a:p>
            <a:pPr marL="0" lvl="1" defTabSz="914350">
              <a:defRPr/>
            </a:pPr>
            <a:r>
              <a:rPr lang="en-US" sz="1200" dirty="0"/>
              <a:t>There are 5 ways that mailers can submit mail: the first is by hardcopy postage statement, and the other four utilize</a:t>
            </a:r>
            <a:r>
              <a:rPr lang="en-US" sz="1200" baseline="0" dirty="0"/>
              <a:t> electronic documentation, or eDoc. </a:t>
            </a:r>
            <a:r>
              <a:rPr lang="en-US" b="0" dirty="0"/>
              <a:t>eDocs</a:t>
            </a:r>
            <a:r>
              <a:rPr lang="en-US" b="0" baseline="0" dirty="0"/>
              <a:t> can be submitted through the following methods:</a:t>
            </a:r>
          </a:p>
          <a:p>
            <a:pPr marL="0" lvl="1" defTabSz="914350">
              <a:defRPr/>
            </a:pPr>
            <a:endParaRPr lang="en-US" b="0" baseline="0" dirty="0"/>
          </a:p>
          <a:p>
            <a:pPr marL="228587" indent="-228587" defTabSz="914350">
              <a:buFont typeface="Arial" panose="020B0604020202020204" pitchFamily="34" charset="0"/>
              <a:buChar char="•"/>
              <a:defRPr/>
            </a:pPr>
            <a:r>
              <a:rPr lang="en-US" b="1" baseline="0" dirty="0"/>
              <a:t>Mail.dat</a:t>
            </a:r>
            <a:r>
              <a:rPr lang="en-US" b="0" baseline="0" dirty="0"/>
              <a:t> allows the mailer to use their own software or vender software to create electronic files. Ma</a:t>
            </a:r>
            <a:r>
              <a:rPr lang="en-US" dirty="0">
                <a:cs typeface="Arial" pitchFamily="34" charset="0"/>
              </a:rPr>
              <a:t>il.dat is an electronic file that represents the mailing, contains the Postage Statement and qualification information, and uses a fixed file format to send mailing information.</a:t>
            </a:r>
          </a:p>
          <a:p>
            <a:pPr marL="228587" indent="-228587" defTabSz="914350">
              <a:buFont typeface="Arial" panose="020B0604020202020204" pitchFamily="34" charset="0"/>
              <a:buChar char="•"/>
              <a:defRPr/>
            </a:pPr>
            <a:r>
              <a:rPr lang="en-US" b="1" dirty="0">
                <a:cs typeface="Arial" pitchFamily="34" charset="0"/>
              </a:rPr>
              <a:t>Mail.XML™ </a:t>
            </a:r>
            <a:r>
              <a:rPr lang="en-US" baseline="0" dirty="0">
                <a:cs typeface="Arial" pitchFamily="34" charset="0"/>
              </a:rPr>
              <a:t> allows the mailer to use their </a:t>
            </a:r>
            <a:r>
              <a:rPr lang="en-US" dirty="0">
                <a:cs typeface="Arial" pitchFamily="34" charset="0"/>
              </a:rPr>
              <a:t>own software or vendor software to create electronic files. Mail.XML™  is an electronic message that represents the mailing,</a:t>
            </a:r>
            <a:r>
              <a:rPr lang="en-US" baseline="0" dirty="0">
                <a:cs typeface="Arial" pitchFamily="34" charset="0"/>
              </a:rPr>
              <a:t> and </a:t>
            </a:r>
            <a:r>
              <a:rPr lang="en-US" dirty="0">
                <a:cs typeface="Arial" pitchFamily="34" charset="0"/>
              </a:rPr>
              <a:t>contains the Postage Statement and qualification information. Mail.XML™  allows two-way conversational communication between</a:t>
            </a:r>
            <a:r>
              <a:rPr lang="en-US" baseline="0" dirty="0">
                <a:cs typeface="Arial" pitchFamily="34" charset="0"/>
              </a:rPr>
              <a:t> USPS and the mailer’s submission systems, </a:t>
            </a:r>
            <a:r>
              <a:rPr lang="en-US" dirty="0">
                <a:cs typeface="Arial" pitchFamily="34" charset="0"/>
              </a:rPr>
              <a:t>letting the customer select and correct data fields submitted.</a:t>
            </a:r>
          </a:p>
          <a:p>
            <a:pPr marL="228587" indent="-228587" defTabSz="914350">
              <a:buFont typeface="Arial" panose="020B0604020202020204" pitchFamily="34" charset="0"/>
              <a:buChar char="•"/>
              <a:defRPr/>
            </a:pPr>
            <a:r>
              <a:rPr lang="en-US" b="1" dirty="0">
                <a:cs typeface="Arial" pitchFamily="34" charset="0"/>
              </a:rPr>
              <a:t>Postal Wizard </a:t>
            </a:r>
            <a:r>
              <a:rPr lang="en-US" dirty="0">
                <a:cs typeface="Arial" pitchFamily="34" charset="0"/>
              </a:rPr>
              <a:t>is a USPS tool that allows</a:t>
            </a:r>
            <a:r>
              <a:rPr lang="en-US" baseline="0" dirty="0">
                <a:cs typeface="Arial" pitchFamily="34" charset="0"/>
              </a:rPr>
              <a:t> the mailer to type information into an online form that creates an electronic postage statement. Separate software is needed to generate barcodes.</a:t>
            </a:r>
          </a:p>
          <a:p>
            <a:pPr marL="228587" indent="-228587" defTabSz="914350">
              <a:buFont typeface="Arial" panose="020B0604020202020204" pitchFamily="34" charset="0"/>
              <a:buChar char="•"/>
              <a:defRPr/>
            </a:pPr>
            <a:r>
              <a:rPr lang="en-US" b="0" baseline="0" dirty="0">
                <a:cs typeface="Arial" pitchFamily="34" charset="0"/>
              </a:rPr>
              <a:t>The </a:t>
            </a:r>
            <a:r>
              <a:rPr lang="en-US" b="1" baseline="0" dirty="0">
                <a:cs typeface="Arial" pitchFamily="34" charset="0"/>
              </a:rPr>
              <a:t>Intelligent Mail Small Business Tool (</a:t>
            </a:r>
            <a:r>
              <a:rPr lang="en-US" b="1" baseline="0" dirty="0" err="1">
                <a:cs typeface="Arial" pitchFamily="34" charset="0"/>
              </a:rPr>
              <a:t>IMsb</a:t>
            </a:r>
            <a:r>
              <a:rPr lang="en-US" b="1" baseline="0" dirty="0">
                <a:cs typeface="Arial" pitchFamily="34" charset="0"/>
              </a:rPr>
              <a:t>) </a:t>
            </a:r>
            <a:r>
              <a:rPr lang="en-US" baseline="0" dirty="0">
                <a:cs typeface="Arial" pitchFamily="34" charset="0"/>
              </a:rPr>
              <a:t>is a web-based tool for creating Full-Service mailings. The </a:t>
            </a:r>
            <a:r>
              <a:rPr lang="en-US" baseline="0" dirty="0" err="1">
                <a:cs typeface="Arial" pitchFamily="34" charset="0"/>
              </a:rPr>
              <a:t>IMsb</a:t>
            </a:r>
            <a:r>
              <a:rPr lang="en-US" baseline="0" dirty="0">
                <a:cs typeface="Arial" pitchFamily="34" charset="0"/>
              </a:rPr>
              <a:t> prints an </a:t>
            </a:r>
            <a:r>
              <a:rPr lang="en-US" baseline="0" dirty="0" err="1">
                <a:cs typeface="Arial" pitchFamily="34" charset="0"/>
              </a:rPr>
              <a:t>IMb</a:t>
            </a:r>
            <a:r>
              <a:rPr lang="en-US" baseline="0" dirty="0">
                <a:cs typeface="Arial" pitchFamily="34" charset="0"/>
              </a:rPr>
              <a:t> on pieces and tray labels, and creates a Full-Service electronic postage statement which serves as the electronic documentation, or </a:t>
            </a:r>
            <a:r>
              <a:rPr lang="en-US" baseline="0" dirty="0" err="1">
                <a:cs typeface="Arial" pitchFamily="34" charset="0"/>
              </a:rPr>
              <a:t>eDoc</a:t>
            </a:r>
            <a:r>
              <a:rPr lang="en-US" baseline="0" dirty="0">
                <a:cs typeface="Arial" pitchFamily="34" charset="0"/>
              </a:rPr>
              <a:t>. This tool can be used to create mailings of less than 10,000 pieces and is limited to an annual volume of less than 250,000 pieces.</a:t>
            </a:r>
          </a:p>
          <a:p>
            <a:pPr marL="228587" indent="-228587" defTabSz="914350">
              <a:buFont typeface="Arial" panose="020B0604020202020204" pitchFamily="34" charset="0"/>
              <a:buChar char="•"/>
              <a:defRPr/>
            </a:pPr>
            <a:endParaRPr lang="en-US" baseline="0" dirty="0">
              <a:cs typeface="Arial" pitchFamily="34" charset="0"/>
            </a:endParaRPr>
          </a:p>
          <a:p>
            <a:pPr marL="0" indent="0" defTabSz="914350">
              <a:buFont typeface="Arial" panose="020B0604020202020204" pitchFamily="34" charset="0"/>
              <a:buNone/>
              <a:defRPr/>
            </a:pPr>
            <a:r>
              <a:rPr lang="en-US" baseline="0" dirty="0">
                <a:cs typeface="Arial" pitchFamily="34" charset="0"/>
              </a:rPr>
              <a:t>Access to the </a:t>
            </a:r>
            <a:r>
              <a:rPr lang="en-US" i="1" baseline="0" dirty="0">
                <a:cs typeface="Arial" pitchFamily="34" charset="0"/>
              </a:rPr>
              <a:t>PostalOne!</a:t>
            </a:r>
            <a:r>
              <a:rPr lang="en-US" baseline="0" dirty="0">
                <a:cs typeface="Arial" pitchFamily="34" charset="0"/>
              </a:rPr>
              <a:t> system is required to submit electronic documentation using any of the methods listed above. In the coming slides we will review how your mailer submits electronic documentation using each of these methods. This information is provided so you can </a:t>
            </a:r>
            <a:r>
              <a:rPr lang="en-US" b="0" baseline="0" dirty="0">
                <a:cs typeface="Arial" pitchFamily="34" charset="0"/>
              </a:rPr>
              <a:t>assist the </a:t>
            </a:r>
            <a:r>
              <a:rPr lang="en-US" baseline="0" dirty="0">
                <a:cs typeface="Arial" pitchFamily="34" charset="0"/>
              </a:rPr>
              <a:t>mailer through the process, if needed.</a:t>
            </a:r>
            <a:endParaRPr lang="en-US" dirty="0"/>
          </a:p>
        </p:txBody>
      </p:sp>
      <p:sp>
        <p:nvSpPr>
          <p:cNvPr id="4" name="Slide Number Placeholder 3"/>
          <p:cNvSpPr>
            <a:spLocks noGrp="1"/>
          </p:cNvSpPr>
          <p:nvPr>
            <p:ph type="sldNum" sz="quarter" idx="10"/>
          </p:nvPr>
        </p:nvSpPr>
        <p:spPr/>
        <p:txBody>
          <a:bodyPr/>
          <a:lstStyle/>
          <a:p>
            <a:fld id="{C5480BCE-D088-4CCE-8C18-42398918F60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130710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Business Mail Entry Units and Detached Mail Units will supply authorized voting registration organizations with the Green Tag 191, </a:t>
            </a:r>
            <a:r>
              <a:rPr lang="en-US" altLang="en-US" i="1" dirty="0"/>
              <a:t>Domestic and International Ballots </a:t>
            </a:r>
            <a:r>
              <a:rPr lang="en-US" altLang="en-US" i="0" dirty="0"/>
              <a:t>only for certain types of official election mail. The tag provides greater visibility to ballot mail during Postal Service handling.</a:t>
            </a:r>
          </a:p>
          <a:p>
            <a:r>
              <a:rPr lang="en-US" altLang="en-US" dirty="0"/>
              <a:t>Tag 191</a:t>
            </a:r>
            <a:r>
              <a:rPr lang="en-US" altLang="en-US" b="1" dirty="0"/>
              <a:t>  </a:t>
            </a:r>
            <a:r>
              <a:rPr lang="en-US" altLang="en-US" dirty="0"/>
              <a:t>is used</a:t>
            </a:r>
            <a:r>
              <a:rPr lang="en-US" altLang="en-US" b="1" dirty="0"/>
              <a:t> </a:t>
            </a:r>
            <a:r>
              <a:rPr lang="en-US" altLang="en-US" dirty="0"/>
              <a:t>to identify trays and sacks containing mail-in ballots. It</a:t>
            </a:r>
            <a:r>
              <a:rPr lang="en-US" altLang="en-US" baseline="0" dirty="0"/>
              <a:t> </a:t>
            </a:r>
            <a:r>
              <a:rPr lang="en-US" altLang="en-US" dirty="0"/>
              <a:t>can only be used to identify Official Election Mailings of Vote-by-Mail Ballots and Absentee Ballots</a:t>
            </a:r>
            <a:r>
              <a:rPr lang="en-US" altLang="en-US" baseline="0" dirty="0"/>
              <a:t> </a:t>
            </a:r>
            <a:r>
              <a:rPr lang="en-US" kern="1200" dirty="0">
                <a:solidFill>
                  <a:schemeClr val="tx1"/>
                </a:solidFill>
                <a:effectLst/>
              </a:rPr>
              <a:t>destined for either domestic or international addresses</a:t>
            </a:r>
            <a:r>
              <a:rPr lang="en-US" altLang="en-US" dirty="0"/>
              <a:t>. Please note</a:t>
            </a:r>
            <a:r>
              <a:rPr lang="en-US" altLang="en-US" baseline="0" dirty="0"/>
              <a:t> that</a:t>
            </a:r>
            <a:r>
              <a:rPr lang="en-US" altLang="en-US" dirty="0"/>
              <a:t> Voter Registration Cards, Absentee Applications, and Polling Place Notifications are NOT eligible for</a:t>
            </a:r>
            <a:r>
              <a:rPr lang="en-US" altLang="en-US" baseline="0" dirty="0"/>
              <a:t> Green Tag 191.  </a:t>
            </a:r>
            <a:endParaRPr lang="en-US" altLang="en-US" dirty="0"/>
          </a:p>
          <a:p>
            <a:endParaRPr lang="en-US" altLang="en-US" dirty="0"/>
          </a:p>
          <a:p>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7EDF7C5-6A5D-49E1-BF55-295238E92E45}" type="slidenum">
              <a:rPr lang="en-US" altLang="en-US" smtClean="0">
                <a:latin typeface="Verdana" pitchFamily="34" charset="0"/>
                <a:cs typeface="Arial" charset="0"/>
              </a:rPr>
              <a:pPr/>
              <a:t>48</a:t>
            </a:fld>
            <a:endParaRPr lang="en-US" altLang="en-US" dirty="0">
              <a:latin typeface="Verdana" pitchFamily="34" charset="0"/>
              <a:cs typeface="Arial" charset="0"/>
            </a:endParaRPr>
          </a:p>
        </p:txBody>
      </p:sp>
    </p:spTree>
    <p:extLst>
      <p:ext uri="{BB962C8B-B14F-4D97-AF65-F5344CB8AC3E}">
        <p14:creationId xmlns:p14="http://schemas.microsoft.com/office/powerpoint/2010/main" val="2004546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charset="0"/>
              </a:rPr>
              <a:t>Let’s begin with an explanation of</a:t>
            </a:r>
            <a:r>
              <a:rPr lang="en-US" altLang="en-US" baseline="0" dirty="0">
                <a:cs typeface="Arial" charset="0"/>
              </a:rPr>
              <a:t> </a:t>
            </a:r>
            <a:r>
              <a:rPr lang="en-US" altLang="en-US" dirty="0">
                <a:cs typeface="Arial" charset="0"/>
              </a:rPr>
              <a:t>Political Campaign Mail.</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09" indent="-285734">
              <a:defRPr sz="1200">
                <a:solidFill>
                  <a:schemeClr val="tx1"/>
                </a:solidFill>
                <a:latin typeface="Calibri" pitchFamily="34" charset="0"/>
              </a:defRPr>
            </a:lvl2pPr>
            <a:lvl3pPr marL="1142937" indent="-228587">
              <a:defRPr sz="1200">
                <a:solidFill>
                  <a:schemeClr val="tx1"/>
                </a:solidFill>
                <a:latin typeface="Calibri" pitchFamily="34" charset="0"/>
              </a:defRPr>
            </a:lvl3pPr>
            <a:lvl4pPr marL="1600111" indent="-228587">
              <a:defRPr sz="1200">
                <a:solidFill>
                  <a:schemeClr val="tx1"/>
                </a:solidFill>
                <a:latin typeface="Calibri" pitchFamily="34" charset="0"/>
              </a:defRPr>
            </a:lvl4pPr>
            <a:lvl5pPr marL="2057287" indent="-228587">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fld id="{40EC6882-6701-47F3-8A0A-EC4177FD9CBC}" type="slidenum">
              <a:rPr lang="en-US" altLang="en-US" smtClean="0">
                <a:solidFill>
                  <a:prstClr val="black"/>
                </a:solidFill>
                <a:latin typeface="Verdana" pitchFamily="34" charset="0"/>
              </a:rPr>
              <a:pPr/>
              <a:t>49</a:t>
            </a:fld>
            <a:endParaRPr lang="en-US" altLang="en-US" dirty="0">
              <a:solidFill>
                <a:prstClr val="black"/>
              </a:solidFill>
              <a:latin typeface="Verdana" pitchFamily="34" charset="0"/>
            </a:endParaRPr>
          </a:p>
        </p:txBody>
      </p:sp>
    </p:spTree>
    <p:extLst>
      <p:ext uri="{BB962C8B-B14F-4D97-AF65-F5344CB8AC3E}">
        <p14:creationId xmlns:p14="http://schemas.microsoft.com/office/powerpoint/2010/main" val="951653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■■Tag 191 Fact Sheet and Sample Tag — Information and guidelines to help your Election Mail get higher visibility during processing.</a:t>
            </a:r>
          </a:p>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IMb</a:t>
            </a:r>
            <a:r>
              <a:rPr lang="en-US" dirty="0">
                <a:latin typeface="Arial" panose="020B0604020202020204" pitchFamily="34" charset="0"/>
                <a:cs typeface="Arial" panose="020B0604020202020204" pitchFamily="34" charset="0"/>
              </a:rPr>
              <a:t> Tracing® Fact Sheet — A rundown of what </a:t>
            </a:r>
            <a:r>
              <a:rPr lang="en-US" dirty="0" err="1">
                <a:latin typeface="Arial" panose="020B0604020202020204" pitchFamily="34" charset="0"/>
                <a:cs typeface="Arial" panose="020B0604020202020204" pitchFamily="34" charset="0"/>
              </a:rPr>
              <a:t>IMb</a:t>
            </a:r>
            <a:r>
              <a:rPr lang="en-US" dirty="0">
                <a:latin typeface="Arial" panose="020B0604020202020204" pitchFamily="34" charset="0"/>
                <a:cs typeface="Arial" panose="020B0604020202020204" pitchFamily="34" charset="0"/>
              </a:rPr>
              <a:t> Tracing is and how you can benefit.</a:t>
            </a:r>
          </a:p>
          <a:p>
            <a:r>
              <a:rPr lang="en-US" dirty="0">
                <a:latin typeface="Arial" panose="020B0604020202020204" pitchFamily="34" charset="0"/>
                <a:cs typeface="Arial" panose="020B0604020202020204" pitchFamily="34" charset="0"/>
              </a:rPr>
              <a:t>■■Steps to Creating Your Intelligent Mail® Barcode Fact Sheet — Learn how to create your own  </a:t>
            </a:r>
            <a:r>
              <a:rPr lang="en-US" dirty="0" err="1">
                <a:latin typeface="Arial" panose="020B0604020202020204" pitchFamily="34" charset="0"/>
                <a:cs typeface="Arial" panose="020B0604020202020204" pitchFamily="34" charset="0"/>
              </a:rPr>
              <a:t>IMb</a:t>
            </a:r>
            <a:r>
              <a:rPr lang="en-US" dirty="0">
                <a:latin typeface="Arial" panose="020B0604020202020204" pitchFamily="34" charset="0"/>
                <a:cs typeface="Arial" panose="020B0604020202020204" pitchFamily="34" charset="0"/>
              </a:rPr>
              <a:t>® to track ballots while in the mail stream and more.</a:t>
            </a:r>
          </a:p>
          <a:p>
            <a:r>
              <a:rPr lang="en-US" dirty="0">
                <a:latin typeface="Arial" panose="020B0604020202020204" pitchFamily="34" charset="0"/>
                <a:cs typeface="Arial" panose="020B0604020202020204" pitchFamily="34" charset="0"/>
              </a:rPr>
              <a:t>■■Special Procedures APO/FPO Absentee Ballots Fact Sheet — Tips to ensure absentee ballots reach military personnel who are currently overseas.</a:t>
            </a:r>
          </a:p>
          <a:p>
            <a:r>
              <a:rPr lang="en-US" dirty="0">
                <a:latin typeface="Arial" panose="020B0604020202020204" pitchFamily="34" charset="0"/>
                <a:cs typeface="Arial" panose="020B0604020202020204" pitchFamily="34" charset="0"/>
              </a:rPr>
              <a:t>■■Official Election Mail Program: an Overview for Election Officials Fact Sheet — Overview of the many benefits of using mail during the election process.</a:t>
            </a:r>
          </a:p>
          <a:p>
            <a:r>
              <a:rPr lang="en-US" dirty="0">
                <a:latin typeface="Arial" panose="020B0604020202020204" pitchFamily="34" charset="0"/>
                <a:cs typeface="Arial" panose="020B0604020202020204" pitchFamily="34" charset="0"/>
              </a:rPr>
              <a:t>■■Publication 631, </a:t>
            </a:r>
            <a:r>
              <a:rPr lang="en-US" i="1" dirty="0">
                <a:latin typeface="Arial" panose="020B0604020202020204" pitchFamily="34" charset="0"/>
                <a:cs typeface="Arial" panose="020B0604020202020204" pitchFamily="34" charset="0"/>
              </a:rPr>
              <a:t>Official Election Mail—Graphic Guidelines and Logos — </a:t>
            </a:r>
            <a:r>
              <a:rPr lang="en-US" dirty="0">
                <a:latin typeface="Arial" panose="020B0604020202020204" pitchFamily="34" charset="0"/>
                <a:cs typeface="Arial" panose="020B0604020202020204" pitchFamily="34" charset="0"/>
              </a:rPr>
              <a:t>Learn proper usage of the Official Election Mail logo for inclusion on mailpieces.</a:t>
            </a:r>
          </a:p>
          <a:p>
            <a:r>
              <a:rPr lang="en-US" dirty="0">
                <a:latin typeface="Arial" panose="020B0604020202020204" pitchFamily="34" charset="0"/>
                <a:cs typeface="Arial" panose="020B0604020202020204" pitchFamily="34" charset="0"/>
              </a:rPr>
              <a:t>■■Publication 632, </a:t>
            </a:r>
            <a:r>
              <a:rPr lang="en-US" i="1" dirty="0">
                <a:latin typeface="Arial" panose="020B0604020202020204" pitchFamily="34" charset="0"/>
                <a:cs typeface="Arial" panose="020B0604020202020204" pitchFamily="34" charset="0"/>
              </a:rPr>
              <a:t>State and Local Election Mail—User’s Guide — </a:t>
            </a:r>
            <a:r>
              <a:rPr lang="en-US" dirty="0">
                <a:latin typeface="Arial" panose="020B0604020202020204" pitchFamily="34" charset="0"/>
                <a:cs typeface="Arial" panose="020B0604020202020204" pitchFamily="34" charset="0"/>
              </a:rPr>
              <a:t>Contains information that election officials must consider before mailing Election Mail. </a:t>
            </a:r>
          </a:p>
          <a:p>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special handling</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50</a:t>
            </a:fld>
            <a:endParaRPr lang="en-US" dirty="0"/>
          </a:p>
        </p:txBody>
      </p:sp>
    </p:spTree>
    <p:extLst>
      <p:ext uri="{BB962C8B-B14F-4D97-AF65-F5344CB8AC3E}">
        <p14:creationId xmlns:p14="http://schemas.microsoft.com/office/powerpoint/2010/main" val="1729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 political campaign is like a business in that it is striving to win over as much of its voter “market” as it can with limited resources.</a:t>
            </a:r>
          </a:p>
          <a:p>
            <a:r>
              <a:rPr lang="en-US" sz="1200" b="0" i="0" u="none" strike="noStrike" kern="1200" baseline="0" dirty="0">
                <a:solidFill>
                  <a:schemeClr val="tx1"/>
                </a:solidFill>
                <a:latin typeface="+mn-lt"/>
                <a:ea typeface="+mn-ea"/>
                <a:cs typeface="+mn-cs"/>
              </a:rPr>
              <a:t>Direct Mail offers six key factors to help you. Mail is: </a:t>
            </a:r>
          </a:p>
          <a:p>
            <a:pPr marL="228600" indent="-228600">
              <a:buFont typeface="+mj-lt"/>
              <a:buAutoNum type="arabicPeriod"/>
            </a:pPr>
            <a:r>
              <a:rPr lang="en-US" sz="1200" b="1" i="0" u="none" strike="noStrike" kern="1200" baseline="0" dirty="0">
                <a:solidFill>
                  <a:schemeClr val="tx1"/>
                </a:solidFill>
                <a:latin typeface="+mn-lt"/>
                <a:ea typeface="+mn-ea"/>
                <a:cs typeface="+mn-cs"/>
              </a:rPr>
              <a:t>Targeted. </a:t>
            </a:r>
            <a:r>
              <a:rPr lang="en-US" sz="1200" b="0" i="0" u="none" strike="noStrike" kern="1200" baseline="0" dirty="0">
                <a:solidFill>
                  <a:schemeClr val="tx1"/>
                </a:solidFill>
                <a:latin typeface="+mn-lt"/>
                <a:ea typeface="+mn-ea"/>
                <a:cs typeface="+mn-cs"/>
              </a:rPr>
              <a:t>Target voters by variables such as household income, gender, and geographic location. And focus your</a:t>
            </a:r>
          </a:p>
          <a:p>
            <a:r>
              <a:rPr lang="en-US" sz="1200" b="0" i="0" u="none" strike="noStrike" kern="1200" baseline="0" dirty="0">
                <a:solidFill>
                  <a:schemeClr val="tx1"/>
                </a:solidFill>
                <a:latin typeface="+mn-lt"/>
                <a:ea typeface="+mn-ea"/>
                <a:cs typeface="+mn-cs"/>
              </a:rPr>
              <a:t>media dollars on the people most likely to be influenced by your message.</a:t>
            </a:r>
          </a:p>
          <a:p>
            <a:pPr marL="228600" indent="-228600">
              <a:buFont typeface="+mj-lt"/>
              <a:buAutoNum type="arabicPeriod" startAt="2"/>
            </a:pPr>
            <a:r>
              <a:rPr lang="en-US" sz="1200" b="0" i="0" u="none" strike="noStrike" kern="1200" baseline="0" dirty="0">
                <a:solidFill>
                  <a:schemeClr val="tx1"/>
                </a:solidFill>
                <a:latin typeface="+mn-lt"/>
                <a:ea typeface="+mn-ea"/>
                <a:cs typeface="+mn-cs"/>
              </a:rPr>
              <a:t>Mail is </a:t>
            </a:r>
            <a:r>
              <a:rPr lang="en-US" sz="1200" b="1" i="0" u="none" strike="noStrike" kern="1200" baseline="0" dirty="0">
                <a:solidFill>
                  <a:schemeClr val="tx1"/>
                </a:solidFill>
                <a:latin typeface="+mn-lt"/>
                <a:ea typeface="+mn-ea"/>
                <a:cs typeface="+mn-cs"/>
              </a:rPr>
              <a:t>Measurable. </a:t>
            </a:r>
            <a:r>
              <a:rPr lang="en-US" sz="1200" b="0" i="0" u="none" strike="noStrike" kern="1200" baseline="0" dirty="0">
                <a:solidFill>
                  <a:schemeClr val="tx1"/>
                </a:solidFill>
                <a:latin typeface="+mn-lt"/>
                <a:ea typeface="+mn-ea"/>
                <a:cs typeface="+mn-cs"/>
              </a:rPr>
              <a:t>Track responses to fund-raising solicitations and surveys, and learn what works and what doesn’t. Then apply that knowledge to future mailings to continuously improve your response rate.</a:t>
            </a:r>
          </a:p>
          <a:p>
            <a:pPr marL="228600" indent="-228600">
              <a:buFont typeface="+mj-lt"/>
              <a:buAutoNum type="arabicPeriod" startAt="2"/>
            </a:pPr>
            <a:r>
              <a:rPr lang="en-US" sz="1200" b="0" i="0" u="none" strike="noStrike" kern="1200" baseline="0" dirty="0">
                <a:solidFill>
                  <a:schemeClr val="tx1"/>
                </a:solidFill>
                <a:latin typeface="+mn-lt"/>
                <a:ea typeface="+mn-ea"/>
                <a:cs typeface="+mn-cs"/>
              </a:rPr>
              <a:t>Mail is </a:t>
            </a:r>
            <a:r>
              <a:rPr lang="en-US" sz="1200" b="1" i="0" u="none" strike="noStrike" kern="1200" baseline="0" dirty="0">
                <a:solidFill>
                  <a:schemeClr val="tx1"/>
                </a:solidFill>
                <a:latin typeface="+mn-lt"/>
                <a:ea typeface="+mn-ea"/>
                <a:cs typeface="+mn-cs"/>
              </a:rPr>
              <a:t>Tangible. </a:t>
            </a:r>
            <a:r>
              <a:rPr lang="en-US" sz="1200" b="0" i="0" u="none" strike="noStrike" kern="1200" baseline="0" dirty="0">
                <a:solidFill>
                  <a:schemeClr val="tx1"/>
                </a:solidFill>
                <a:latin typeface="+mn-lt"/>
                <a:ea typeface="+mn-ea"/>
                <a:cs typeface="+mn-cs"/>
              </a:rPr>
              <a:t>People can hold mail, spend time with it, and save it. Many people refer to mailings while they fill out their absentee ballots.</a:t>
            </a:r>
          </a:p>
          <a:p>
            <a:pPr marL="228600" indent="-228600">
              <a:buFont typeface="+mj-lt"/>
              <a:buAutoNum type="arabicPeriod" startAt="2"/>
            </a:pPr>
            <a:r>
              <a:rPr lang="en-US" sz="1200" b="0" i="0" u="none" strike="noStrike" kern="1200" baseline="0" dirty="0">
                <a:solidFill>
                  <a:schemeClr val="tx1"/>
                </a:solidFill>
                <a:latin typeface="+mn-lt"/>
                <a:ea typeface="+mn-ea"/>
                <a:cs typeface="+mn-cs"/>
              </a:rPr>
              <a:t>Mail is </a:t>
            </a:r>
            <a:r>
              <a:rPr lang="en-US" sz="1200" b="1" i="0" u="none" strike="noStrike" kern="1200" baseline="0" dirty="0">
                <a:solidFill>
                  <a:schemeClr val="tx1"/>
                </a:solidFill>
                <a:latin typeface="+mn-lt"/>
                <a:ea typeface="+mn-ea"/>
                <a:cs typeface="+mn-cs"/>
              </a:rPr>
              <a:t>Powerful. </a:t>
            </a:r>
            <a:r>
              <a:rPr lang="en-US" sz="1200" b="0" i="0" u="none" strike="noStrike" kern="1200" baseline="0" dirty="0">
                <a:solidFill>
                  <a:schemeClr val="tx1"/>
                </a:solidFill>
                <a:latin typeface="+mn-lt"/>
                <a:ea typeface="+mn-ea"/>
                <a:cs typeface="+mn-cs"/>
              </a:rPr>
              <a:t>Create powerful mailpieces with personalized messaging and graphics. Or include an interactive device such as a QR Code, </a:t>
            </a:r>
            <a:r>
              <a:rPr lang="en-US" sz="1200" b="0" i="0" u="none" strike="noStrike" kern="1200" baseline="0" dirty="0" err="1">
                <a:solidFill>
                  <a:schemeClr val="tx1"/>
                </a:solidFill>
                <a:latin typeface="+mn-lt"/>
                <a:ea typeface="+mn-ea"/>
                <a:cs typeface="+mn-cs"/>
              </a:rPr>
              <a:t>SnapTag</a:t>
            </a:r>
            <a:r>
              <a:rPr lang="en-US" sz="1200" b="0" i="0" u="none" strike="noStrike" kern="1200" baseline="0" dirty="0">
                <a:solidFill>
                  <a:schemeClr val="tx1"/>
                </a:solidFill>
                <a:latin typeface="+mn-lt"/>
                <a:ea typeface="+mn-ea"/>
                <a:cs typeface="+mn-cs"/>
              </a:rPr>
              <a:t>, or PURL to drive voters to your website. These technologies are explained in more detail later in this presentation.</a:t>
            </a:r>
          </a:p>
          <a:p>
            <a:pPr marL="228600" indent="-228600">
              <a:buFont typeface="+mj-lt"/>
              <a:buAutoNum type="arabicPeriod" startAt="2"/>
            </a:pPr>
            <a:r>
              <a:rPr lang="en-US" sz="1200" b="0" i="0" u="none" strike="noStrike" kern="1200" baseline="0" dirty="0">
                <a:solidFill>
                  <a:schemeClr val="tx1"/>
                </a:solidFill>
                <a:latin typeface="+mn-lt"/>
                <a:ea typeface="+mn-ea"/>
                <a:cs typeface="+mn-cs"/>
              </a:rPr>
              <a:t>Mail is also </a:t>
            </a:r>
            <a:r>
              <a:rPr lang="en-US" sz="1200" b="1" i="0" u="none" strike="noStrike" kern="1200" baseline="0" dirty="0">
                <a:solidFill>
                  <a:schemeClr val="tx1"/>
                </a:solidFill>
                <a:latin typeface="+mn-lt"/>
                <a:ea typeface="+mn-ea"/>
                <a:cs typeface="+mn-cs"/>
              </a:rPr>
              <a:t>Flexible. </a:t>
            </a:r>
            <a:r>
              <a:rPr lang="en-US" sz="1200" b="0" i="0" u="none" strike="noStrike" kern="1200" baseline="0" dirty="0">
                <a:solidFill>
                  <a:schemeClr val="tx1"/>
                </a:solidFill>
                <a:latin typeface="+mn-lt"/>
                <a:ea typeface="+mn-ea"/>
                <a:cs typeface="+mn-cs"/>
              </a:rPr>
              <a:t>Unlimited formats are available to meet any budget, deadline, or objective.</a:t>
            </a:r>
          </a:p>
          <a:p>
            <a:pPr marL="228600" indent="-228600">
              <a:buFont typeface="+mj-lt"/>
              <a:buAutoNum type="arabicPeriod" startAt="2"/>
            </a:pPr>
            <a:r>
              <a:rPr lang="en-US" sz="1200" b="0" i="0" u="none" strike="noStrike" kern="1200" baseline="0" dirty="0">
                <a:solidFill>
                  <a:schemeClr val="tx1"/>
                </a:solidFill>
                <a:latin typeface="+mn-lt"/>
                <a:ea typeface="+mn-ea"/>
                <a:cs typeface="+mn-cs"/>
              </a:rPr>
              <a:t>Finally</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mail is </a:t>
            </a:r>
            <a:r>
              <a:rPr lang="en-US" sz="1200" b="1" i="0" u="none" strike="noStrike" kern="1200" baseline="0" dirty="0">
                <a:solidFill>
                  <a:schemeClr val="tx1"/>
                </a:solidFill>
                <a:latin typeface="+mn-lt"/>
                <a:ea typeface="+mn-ea"/>
                <a:cs typeface="+mn-cs"/>
              </a:rPr>
              <a:t>Cost-effective. </a:t>
            </a:r>
            <a:r>
              <a:rPr lang="en-US" sz="1200" b="0" i="0" u="none" strike="noStrike" kern="1200" baseline="0" dirty="0">
                <a:solidFill>
                  <a:schemeClr val="tx1"/>
                </a:solidFill>
                <a:latin typeface="+mn-lt"/>
                <a:ea typeface="+mn-ea"/>
                <a:cs typeface="+mn-cs"/>
              </a:rPr>
              <a:t>Mail concentrates on a specific target, and the format can be as inexpensive as a postcard.</a:t>
            </a: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88E9A60-37E2-41A0-87E0-2A89A0734930}" type="slidenum">
              <a:rPr lang="en-US" altLang="en-US" smtClean="0">
                <a:latin typeface="Verdana" pitchFamily="34" charset="0"/>
                <a:cs typeface="Arial" charset="0"/>
              </a:rPr>
              <a:pPr/>
              <a:t>5</a:t>
            </a:fld>
            <a:endParaRPr lang="en-US" altLang="en-US" dirty="0">
              <a:latin typeface="Verdana" pitchFamily="34" charset="0"/>
              <a:cs typeface="Arial" charset="0"/>
            </a:endParaRPr>
          </a:p>
        </p:txBody>
      </p:sp>
    </p:spTree>
    <p:extLst>
      <p:ext uri="{BB962C8B-B14F-4D97-AF65-F5344CB8AC3E}">
        <p14:creationId xmlns:p14="http://schemas.microsoft.com/office/powerpoint/2010/main" val="171674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eaLnBrk="0" hangingPunct="0">
              <a:spcBef>
                <a:spcPct val="20000"/>
              </a:spcBef>
              <a:buClr>
                <a:schemeClr val="tx2"/>
              </a:buClr>
              <a:buSzPct val="120000"/>
              <a:buFont typeface="+mj-lt"/>
              <a:buAutoNum type="arabicPeriod"/>
            </a:pPr>
            <a:r>
              <a:rPr lang="en-US" altLang="en-US" sz="1600" dirty="0"/>
              <a:t>Let your visuals do most of the talking – the visual element engages</a:t>
            </a:r>
            <a:r>
              <a:rPr lang="en-US" altLang="en-US" sz="1600" baseline="0" dirty="0"/>
              <a:t> people and gets their attention</a:t>
            </a:r>
            <a:endParaRPr lang="en-US" altLang="en-US" sz="1600" dirty="0"/>
          </a:p>
          <a:p>
            <a:pPr marL="800100" lvl="1" indent="-342900" eaLnBrk="0" hangingPunct="0">
              <a:spcBef>
                <a:spcPct val="20000"/>
              </a:spcBef>
              <a:buClr>
                <a:schemeClr val="tx2"/>
              </a:buClr>
              <a:buSzPct val="120000"/>
              <a:buFont typeface="+mj-lt"/>
              <a:buAutoNum type="arabicPeriod"/>
            </a:pPr>
            <a:r>
              <a:rPr lang="en-US" altLang="en-US" sz="1600" dirty="0"/>
              <a:t>Create a “</a:t>
            </a:r>
            <a:r>
              <a:rPr lang="en-US" altLang="en-US" sz="1600" dirty="0" err="1"/>
              <a:t>scannable</a:t>
            </a:r>
            <a:r>
              <a:rPr lang="en-US" altLang="en-US" sz="1600" dirty="0"/>
              <a:t>” </a:t>
            </a:r>
            <a:r>
              <a:rPr lang="en-US" altLang="en-US" sz="1600" dirty="0" err="1"/>
              <a:t>mailpiece</a:t>
            </a:r>
            <a:r>
              <a:rPr lang="en-US" altLang="en-US" sz="1600" dirty="0"/>
              <a:t> – voters</a:t>
            </a:r>
            <a:r>
              <a:rPr lang="en-US" altLang="en-US" sz="1600" baseline="0" dirty="0"/>
              <a:t> should be able to visually scan the </a:t>
            </a:r>
            <a:r>
              <a:rPr lang="en-US" altLang="en-US" sz="1600" baseline="0" dirty="0" err="1"/>
              <a:t>mailpiece</a:t>
            </a:r>
            <a:r>
              <a:rPr lang="en-US" altLang="en-US" sz="1600" baseline="0" dirty="0"/>
              <a:t> and understand the message. Use plenty of white space, visuals, and bulleted copy.</a:t>
            </a:r>
            <a:endParaRPr lang="en-US" altLang="en-US" sz="1600" dirty="0"/>
          </a:p>
          <a:p>
            <a:pPr marL="800100" lvl="1" indent="-342900" eaLnBrk="0" hangingPunct="0">
              <a:spcBef>
                <a:spcPct val="20000"/>
              </a:spcBef>
              <a:buClr>
                <a:schemeClr val="tx2"/>
              </a:buClr>
              <a:buSzPct val="120000"/>
              <a:buFont typeface="+mj-lt"/>
              <a:buAutoNum type="arabicPeriod"/>
            </a:pPr>
            <a:r>
              <a:rPr lang="en-US" altLang="en-US" sz="1600" dirty="0"/>
              <a:t>Keep it simple!</a:t>
            </a:r>
            <a:r>
              <a:rPr lang="en-US" altLang="en-US" sz="1600" baseline="0" dirty="0"/>
              <a:t> – 2 or 3 major points are more likely to be remembered than a half dozen</a:t>
            </a:r>
            <a:endParaRPr lang="en-US" altLang="en-US" sz="1600" dirty="0"/>
          </a:p>
          <a:p>
            <a:pPr marL="800100" lvl="1" indent="-342900" eaLnBrk="0" hangingPunct="0">
              <a:spcBef>
                <a:spcPct val="20000"/>
              </a:spcBef>
              <a:buClr>
                <a:schemeClr val="tx2"/>
              </a:buClr>
              <a:buSzPct val="120000"/>
              <a:buFont typeface="+mj-lt"/>
              <a:buAutoNum type="arabicPeriod"/>
            </a:pPr>
            <a:r>
              <a:rPr lang="en-US" altLang="en-US" sz="1600" dirty="0"/>
              <a:t>Make sure the layout flows –</a:t>
            </a:r>
            <a:r>
              <a:rPr lang="en-US" altLang="en-US" sz="1600" baseline="0" dirty="0"/>
              <a:t> people generally look at a page from left to right, top to bottom. Your layout should follow the same flow.</a:t>
            </a:r>
            <a:endParaRPr lang="en-US" altLang="en-US" sz="1600" dirty="0"/>
          </a:p>
          <a:p>
            <a:pPr marL="800100" lvl="1" indent="-342900" eaLnBrk="0" hangingPunct="0">
              <a:spcBef>
                <a:spcPct val="20000"/>
              </a:spcBef>
              <a:buClr>
                <a:schemeClr val="tx2"/>
              </a:buClr>
              <a:buSzPct val="120000"/>
              <a:buFont typeface="+mj-lt"/>
              <a:buAutoNum type="arabicPeriod"/>
            </a:pPr>
            <a:r>
              <a:rPr lang="en-US" altLang="en-US" sz="1600" dirty="0"/>
              <a:t>Ensure it is relevant – when the message is relevant,</a:t>
            </a:r>
            <a:r>
              <a:rPr lang="en-US" altLang="en-US" sz="1600" baseline="0" dirty="0"/>
              <a:t> it’s automatically engaging. Craft the message so it addresses the specific concerns of the target</a:t>
            </a:r>
            <a:endParaRPr lang="en-US" altLang="en-US" sz="1600" dirty="0"/>
          </a:p>
          <a:p>
            <a:pPr marL="800100" lvl="1" indent="-342900" eaLnBrk="0" hangingPunct="0">
              <a:spcBef>
                <a:spcPct val="20000"/>
              </a:spcBef>
              <a:buClr>
                <a:schemeClr val="tx2"/>
              </a:buClr>
              <a:buSzPct val="120000"/>
              <a:buFont typeface="+mj-lt"/>
              <a:buAutoNum type="arabicPeriod"/>
            </a:pPr>
            <a:r>
              <a:rPr lang="en-US" altLang="en-US" sz="1600" dirty="0"/>
              <a:t>Add footnotes for credibility – quotes or statistics add power to a political </a:t>
            </a:r>
            <a:r>
              <a:rPr lang="en-US" altLang="en-US" sz="1600" dirty="0" err="1"/>
              <a:t>mailpiece</a:t>
            </a:r>
            <a:r>
              <a:rPr lang="en-US" altLang="en-US" sz="1600" dirty="0"/>
              <a:t>.</a:t>
            </a:r>
            <a:r>
              <a:rPr lang="en-US" altLang="en-US" sz="1600" baseline="0" dirty="0"/>
              <a:t> Be sure to include footnotes to give these statements credibility</a:t>
            </a:r>
            <a:endParaRPr lang="en-US" altLang="en-US" sz="1600" dirty="0"/>
          </a:p>
          <a:p>
            <a:pPr marL="800100" lvl="1" indent="-342900" eaLnBrk="0" hangingPunct="0">
              <a:spcBef>
                <a:spcPct val="20000"/>
              </a:spcBef>
              <a:buClr>
                <a:schemeClr val="tx2"/>
              </a:buClr>
              <a:buSzPct val="120000"/>
              <a:buFont typeface="+mj-lt"/>
              <a:buAutoNum type="arabicPeriod"/>
            </a:pPr>
            <a:r>
              <a:rPr lang="en-US" altLang="en-US" sz="1600" dirty="0"/>
              <a:t>Time the mailing for the best response – time</a:t>
            </a:r>
            <a:r>
              <a:rPr lang="en-US" altLang="en-US" sz="1600" baseline="0" dirty="0"/>
              <a:t> mailings to coincide with a candidate’s speaking engagement, a TV campaign, or right before the election for the greatest success. </a:t>
            </a:r>
            <a:endParaRPr lang="en-US" altLang="en-US" sz="1600" dirty="0"/>
          </a:p>
          <a:p>
            <a:endParaRPr lang="en-US" dirty="0"/>
          </a:p>
        </p:txBody>
      </p:sp>
      <p:sp>
        <p:nvSpPr>
          <p:cNvPr id="4" name="Slide Number Placeholder 3"/>
          <p:cNvSpPr>
            <a:spLocks noGrp="1"/>
          </p:cNvSpPr>
          <p:nvPr>
            <p:ph type="sldNum" sz="quarter" idx="10"/>
          </p:nvPr>
        </p:nvSpPr>
        <p:spPr/>
        <p:txBody>
          <a:bodyPr/>
          <a:lstStyle/>
          <a:p>
            <a:pPr>
              <a:defRPr/>
            </a:pPr>
            <a:fld id="{3A6F966C-B91F-4D16-94BC-AFDAC2EE0D04}" type="slidenum">
              <a:rPr lang="en-US" smtClean="0"/>
              <a:pPr>
                <a:defRPr/>
              </a:pPr>
              <a:t>6</a:t>
            </a:fld>
            <a:endParaRPr lang="en-US" dirty="0"/>
          </a:p>
        </p:txBody>
      </p:sp>
    </p:spTree>
    <p:extLst>
      <p:ext uri="{BB962C8B-B14F-4D97-AF65-F5344CB8AC3E}">
        <p14:creationId xmlns:p14="http://schemas.microsoft.com/office/powerpoint/2010/main" val="271107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charset="0"/>
              </a:rPr>
              <a:t>Let’s begin with an explanation of</a:t>
            </a:r>
            <a:r>
              <a:rPr lang="en-US" altLang="en-US" baseline="0" dirty="0">
                <a:cs typeface="Arial" charset="0"/>
              </a:rPr>
              <a:t> </a:t>
            </a:r>
            <a:r>
              <a:rPr lang="en-US" altLang="en-US" dirty="0">
                <a:cs typeface="Arial" charset="0"/>
              </a:rPr>
              <a:t>Political Campaign Mail.</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09" indent="-285734">
              <a:defRPr sz="1200">
                <a:solidFill>
                  <a:schemeClr val="tx1"/>
                </a:solidFill>
                <a:latin typeface="Calibri" pitchFamily="34" charset="0"/>
              </a:defRPr>
            </a:lvl2pPr>
            <a:lvl3pPr marL="1142937" indent="-228587">
              <a:defRPr sz="1200">
                <a:solidFill>
                  <a:schemeClr val="tx1"/>
                </a:solidFill>
                <a:latin typeface="Calibri" pitchFamily="34" charset="0"/>
              </a:defRPr>
            </a:lvl3pPr>
            <a:lvl4pPr marL="1600111" indent="-228587">
              <a:defRPr sz="1200">
                <a:solidFill>
                  <a:schemeClr val="tx1"/>
                </a:solidFill>
                <a:latin typeface="Calibri" pitchFamily="34" charset="0"/>
              </a:defRPr>
            </a:lvl4pPr>
            <a:lvl5pPr marL="2057287" indent="-228587">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fld id="{40EC6882-6701-47F3-8A0A-EC4177FD9CBC}" type="slidenum">
              <a:rPr lang="en-US" altLang="en-US" smtClean="0">
                <a:solidFill>
                  <a:prstClr val="black"/>
                </a:solidFill>
                <a:latin typeface="Verdana" pitchFamily="34" charset="0"/>
              </a:rPr>
              <a:pPr/>
              <a:t>7</a:t>
            </a:fld>
            <a:endParaRPr lang="en-US" altLang="en-US" dirty="0">
              <a:solidFill>
                <a:prstClr val="black"/>
              </a:solidFill>
              <a:latin typeface="Verdana" pitchFamily="34" charset="0"/>
            </a:endParaRPr>
          </a:p>
        </p:txBody>
      </p:sp>
    </p:spTree>
    <p:extLst>
      <p:ext uri="{BB962C8B-B14F-4D97-AF65-F5344CB8AC3E}">
        <p14:creationId xmlns:p14="http://schemas.microsoft.com/office/powerpoint/2010/main" val="95165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dirty="0"/>
              <a:t>Intelligent Mail barcode (IMb) is used to sort and provide visibility on letters and flats.</a:t>
            </a:r>
            <a:r>
              <a:rPr lang="en-US" sz="2400" baseline="0" dirty="0"/>
              <a:t> It provides the a</a:t>
            </a:r>
            <a:r>
              <a:rPr lang="en-US" sz="2000" dirty="0"/>
              <a:t>bility to identify individual mailpieces and offers the potential to combine multiple services using one barcode. IMb is a requirement of Full-Service, which provides several benefits to mailers, including</a:t>
            </a:r>
            <a:r>
              <a:rPr lang="en-US" sz="2000" baseline="0" dirty="0"/>
              <a:t> an additional per-piece discount, waiver of annual mailing fees, free address correction, the ability to participate in Mail Anywhere, the ability to participate in Promotions and Incentive programs, feedback on mail quality, and </a:t>
            </a:r>
            <a:r>
              <a:rPr lang="en-US" sz="2000" baseline="0"/>
              <a:t>greater visibility into mailings.</a:t>
            </a:r>
            <a:endParaRPr lang="en-US" sz="2000" baseline="0" dirty="0"/>
          </a:p>
          <a:p>
            <a:endParaRPr lang="en-US" sz="2000" dirty="0"/>
          </a:p>
        </p:txBody>
      </p:sp>
      <p:sp>
        <p:nvSpPr>
          <p:cNvPr id="4" name="Slide Number Placeholder 3"/>
          <p:cNvSpPr>
            <a:spLocks noGrp="1"/>
          </p:cNvSpPr>
          <p:nvPr>
            <p:ph type="sldNum" sz="quarter" idx="5"/>
          </p:nvPr>
        </p:nvSpPr>
        <p:spPr bwMode="auto">
          <a:xfrm>
            <a:off x="3970340"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868" indent="-285718">
              <a:defRPr sz="1200">
                <a:solidFill>
                  <a:schemeClr val="tx1"/>
                </a:solidFill>
                <a:latin typeface="Calibri" pitchFamily="34" charset="0"/>
              </a:defRPr>
            </a:lvl2pPr>
            <a:lvl3pPr marL="1142874" indent="-228574">
              <a:defRPr sz="1200">
                <a:solidFill>
                  <a:schemeClr val="tx1"/>
                </a:solidFill>
                <a:latin typeface="Calibri" pitchFamily="34" charset="0"/>
              </a:defRPr>
            </a:lvl3pPr>
            <a:lvl4pPr marL="1600023" indent="-228574">
              <a:defRPr sz="1200">
                <a:solidFill>
                  <a:schemeClr val="tx1"/>
                </a:solidFill>
                <a:latin typeface="Calibri" pitchFamily="34" charset="0"/>
              </a:defRPr>
            </a:lvl4pPr>
            <a:lvl5pPr marL="2057174" indent="-228574">
              <a:defRPr sz="1200">
                <a:solidFill>
                  <a:schemeClr val="tx1"/>
                </a:solidFill>
                <a:latin typeface="Calibri" pitchFamily="34" charset="0"/>
              </a:defRPr>
            </a:lvl5pPr>
            <a:lvl6pPr marL="2514322" indent="-228574" eaLnBrk="0" fontAlgn="base" hangingPunct="0">
              <a:spcBef>
                <a:spcPct val="30000"/>
              </a:spcBef>
              <a:spcAft>
                <a:spcPct val="0"/>
              </a:spcAft>
              <a:defRPr sz="1200">
                <a:solidFill>
                  <a:schemeClr val="tx1"/>
                </a:solidFill>
                <a:latin typeface="Calibri" pitchFamily="34" charset="0"/>
              </a:defRPr>
            </a:lvl6pPr>
            <a:lvl7pPr marL="2971470" indent="-228574" eaLnBrk="0" fontAlgn="base" hangingPunct="0">
              <a:spcBef>
                <a:spcPct val="30000"/>
              </a:spcBef>
              <a:spcAft>
                <a:spcPct val="0"/>
              </a:spcAft>
              <a:defRPr sz="1200">
                <a:solidFill>
                  <a:schemeClr val="tx1"/>
                </a:solidFill>
                <a:latin typeface="Calibri" pitchFamily="34" charset="0"/>
              </a:defRPr>
            </a:lvl7pPr>
            <a:lvl8pPr marL="3428621" indent="-228574" eaLnBrk="0" fontAlgn="base" hangingPunct="0">
              <a:spcBef>
                <a:spcPct val="30000"/>
              </a:spcBef>
              <a:spcAft>
                <a:spcPct val="0"/>
              </a:spcAft>
              <a:defRPr sz="1200">
                <a:solidFill>
                  <a:schemeClr val="tx1"/>
                </a:solidFill>
                <a:latin typeface="Calibri" pitchFamily="34" charset="0"/>
              </a:defRPr>
            </a:lvl8pPr>
            <a:lvl9pPr marL="3885770" indent="-228574" eaLnBrk="0" fontAlgn="base" hangingPunct="0">
              <a:spcBef>
                <a:spcPct val="30000"/>
              </a:spcBef>
              <a:spcAft>
                <a:spcPct val="0"/>
              </a:spcAft>
              <a:defRPr sz="1200">
                <a:solidFill>
                  <a:schemeClr val="tx1"/>
                </a:solidFill>
                <a:latin typeface="Calibri" pitchFamily="34" charset="0"/>
              </a:defRPr>
            </a:lvl9pPr>
          </a:lstStyle>
          <a:p>
            <a:fld id="{C663DA5F-9BA4-49FD-93D3-38573D9B9A06}" type="slidenum">
              <a:rPr lang="en-US" altLang="en-US" smtClean="0">
                <a:solidFill>
                  <a:srgbClr val="000000"/>
                </a:solidFill>
                <a:latin typeface="Verdana" pitchFamily="34" charset="0"/>
              </a:rPr>
              <a:pPr/>
              <a:t>9</a:t>
            </a:fld>
            <a:endParaRPr lang="en-US" altLang="en-US" dirty="0">
              <a:solidFill>
                <a:srgbClr val="000000"/>
              </a:solidFill>
              <a:latin typeface="Verdana" pitchFamily="34" charset="0"/>
            </a:endParaRPr>
          </a:p>
        </p:txBody>
      </p:sp>
    </p:spTree>
    <p:extLst>
      <p:ext uri="{BB962C8B-B14F-4D97-AF65-F5344CB8AC3E}">
        <p14:creationId xmlns:p14="http://schemas.microsoft.com/office/powerpoint/2010/main" val="3473677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dirty="0"/>
              <a:t>IMb Tracing provides near real-time tracking information for automation-compatible letters and flats. It o</a:t>
            </a:r>
            <a:r>
              <a:rPr lang="en-US" sz="2000" dirty="0"/>
              <a:t>ffers advance notice for both incoming and outgoing mail. First-Class Mail, Periodicals, and Standard Mail flats with Intelligent Mail barcodes eligible to participate in IMb Tracing. To learn more or get started with IMb Tracing™, visit our website or contact our customer support center using</a:t>
            </a:r>
            <a:r>
              <a:rPr lang="en-US" sz="2000" baseline="0" dirty="0"/>
              <a:t> any of the contact methods shown here.</a:t>
            </a:r>
            <a:endParaRPr lang="en-US" sz="2000" dirty="0"/>
          </a:p>
        </p:txBody>
      </p:sp>
      <p:sp>
        <p:nvSpPr>
          <p:cNvPr id="4" name="Slide Number Placeholder 3"/>
          <p:cNvSpPr>
            <a:spLocks noGrp="1"/>
          </p:cNvSpPr>
          <p:nvPr>
            <p:ph type="sldNum" sz="quarter" idx="5"/>
          </p:nvPr>
        </p:nvSpPr>
        <p:spPr bwMode="auto">
          <a:xfrm>
            <a:off x="3970340"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868" indent="-285718">
              <a:defRPr sz="1200">
                <a:solidFill>
                  <a:schemeClr val="tx1"/>
                </a:solidFill>
                <a:latin typeface="Calibri" pitchFamily="34" charset="0"/>
              </a:defRPr>
            </a:lvl2pPr>
            <a:lvl3pPr marL="1142874" indent="-228574">
              <a:defRPr sz="1200">
                <a:solidFill>
                  <a:schemeClr val="tx1"/>
                </a:solidFill>
                <a:latin typeface="Calibri" pitchFamily="34" charset="0"/>
              </a:defRPr>
            </a:lvl3pPr>
            <a:lvl4pPr marL="1600023" indent="-228574">
              <a:defRPr sz="1200">
                <a:solidFill>
                  <a:schemeClr val="tx1"/>
                </a:solidFill>
                <a:latin typeface="Calibri" pitchFamily="34" charset="0"/>
              </a:defRPr>
            </a:lvl4pPr>
            <a:lvl5pPr marL="2057174" indent="-228574">
              <a:defRPr sz="1200">
                <a:solidFill>
                  <a:schemeClr val="tx1"/>
                </a:solidFill>
                <a:latin typeface="Calibri" pitchFamily="34" charset="0"/>
              </a:defRPr>
            </a:lvl5pPr>
            <a:lvl6pPr marL="2514322" indent="-228574" eaLnBrk="0" fontAlgn="base" hangingPunct="0">
              <a:spcBef>
                <a:spcPct val="30000"/>
              </a:spcBef>
              <a:spcAft>
                <a:spcPct val="0"/>
              </a:spcAft>
              <a:defRPr sz="1200">
                <a:solidFill>
                  <a:schemeClr val="tx1"/>
                </a:solidFill>
                <a:latin typeface="Calibri" pitchFamily="34" charset="0"/>
              </a:defRPr>
            </a:lvl6pPr>
            <a:lvl7pPr marL="2971470" indent="-228574" eaLnBrk="0" fontAlgn="base" hangingPunct="0">
              <a:spcBef>
                <a:spcPct val="30000"/>
              </a:spcBef>
              <a:spcAft>
                <a:spcPct val="0"/>
              </a:spcAft>
              <a:defRPr sz="1200">
                <a:solidFill>
                  <a:schemeClr val="tx1"/>
                </a:solidFill>
                <a:latin typeface="Calibri" pitchFamily="34" charset="0"/>
              </a:defRPr>
            </a:lvl7pPr>
            <a:lvl8pPr marL="3428621" indent="-228574" eaLnBrk="0" fontAlgn="base" hangingPunct="0">
              <a:spcBef>
                <a:spcPct val="30000"/>
              </a:spcBef>
              <a:spcAft>
                <a:spcPct val="0"/>
              </a:spcAft>
              <a:defRPr sz="1200">
                <a:solidFill>
                  <a:schemeClr val="tx1"/>
                </a:solidFill>
                <a:latin typeface="Calibri" pitchFamily="34" charset="0"/>
              </a:defRPr>
            </a:lvl8pPr>
            <a:lvl9pPr marL="3885770" indent="-228574" eaLnBrk="0" fontAlgn="base" hangingPunct="0">
              <a:spcBef>
                <a:spcPct val="30000"/>
              </a:spcBef>
              <a:spcAft>
                <a:spcPct val="0"/>
              </a:spcAft>
              <a:defRPr sz="1200">
                <a:solidFill>
                  <a:schemeClr val="tx1"/>
                </a:solidFill>
                <a:latin typeface="Calibri" pitchFamily="34" charset="0"/>
              </a:defRPr>
            </a:lvl9pPr>
          </a:lstStyle>
          <a:p>
            <a:fld id="{C663DA5F-9BA4-49FD-93D3-38573D9B9A06}" type="slidenum">
              <a:rPr lang="en-US" altLang="en-US" smtClean="0">
                <a:solidFill>
                  <a:srgbClr val="000000"/>
                </a:solidFill>
                <a:latin typeface="Verdana" pitchFamily="34" charset="0"/>
              </a:rPr>
              <a:pPr/>
              <a:t>10</a:t>
            </a:fld>
            <a:endParaRPr lang="en-US" altLang="en-US" dirty="0">
              <a:solidFill>
                <a:srgbClr val="000000"/>
              </a:solidFill>
              <a:latin typeface="Verdana" pitchFamily="34" charset="0"/>
            </a:endParaRPr>
          </a:p>
        </p:txBody>
      </p:sp>
    </p:spTree>
    <p:extLst>
      <p:ext uri="{BB962C8B-B14F-4D97-AF65-F5344CB8AC3E}">
        <p14:creationId xmlns:p14="http://schemas.microsoft.com/office/powerpoint/2010/main" val="3473677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bwMode="auto">
          <a:xfrm>
            <a:off x="20638" y="6148388"/>
            <a:ext cx="30480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4"/>
          <p:cNvSpPr/>
          <p:nvPr userDrawn="1"/>
        </p:nvSpPr>
        <p:spPr>
          <a:xfrm flipH="1">
            <a:off x="0" y="69850"/>
            <a:ext cx="9144000" cy="14541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3"/>
          <p:cNvPicPr>
            <a:picLocks noChangeAspect="1" noChangeArrowheads="1"/>
          </p:cNvPicPr>
          <p:nvPr userDrawn="1">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3606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5151438" y="660400"/>
            <a:ext cx="3962400" cy="400050"/>
          </a:xfrm>
          <a:prstGeom prst="rect">
            <a:avLst/>
          </a:prstGeom>
          <a:noFill/>
          <a:ln>
            <a:noFill/>
          </a:ln>
          <a:effectLs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defRPr/>
            </a:pPr>
            <a:r>
              <a:rPr lang="en-US" sz="2000" b="1" dirty="0">
                <a:solidFill>
                  <a:schemeClr val="bg2"/>
                </a:solidFill>
                <a:latin typeface="Calibri" pitchFamily="34" charset="0"/>
              </a:rPr>
              <a:t>Mail Entry &amp; Payment Technology</a:t>
            </a:r>
          </a:p>
        </p:txBody>
      </p:sp>
      <p:sp>
        <p:nvSpPr>
          <p:cNvPr id="14338" name="Rectangle 2"/>
          <p:cNvSpPr>
            <a:spLocks noGrp="1" noChangeArrowheads="1"/>
          </p:cNvSpPr>
          <p:nvPr>
            <p:ph type="ctrTitle"/>
          </p:nvPr>
        </p:nvSpPr>
        <p:spPr>
          <a:xfrm>
            <a:off x="990600" y="2895600"/>
            <a:ext cx="7162800" cy="1219200"/>
          </a:xfrm>
        </p:spPr>
        <p:txBody>
          <a:bodyPr/>
          <a:lstStyle>
            <a:lvl1pPr algn="ctr">
              <a:defRPr sz="5800">
                <a:latin typeface="Arial" pitchFamily="34" charset="0"/>
                <a:cs typeface="Arial" pitchFamily="34" charset="0"/>
              </a:defRPr>
            </a:lvl1pPr>
          </a:lstStyle>
          <a:p>
            <a:pPr lvl="0"/>
            <a:r>
              <a:rPr lang="en-US" noProof="0" dirty="0"/>
              <a:t>Click to edit Master title style</a:t>
            </a:r>
          </a:p>
        </p:txBody>
      </p:sp>
      <p:sp>
        <p:nvSpPr>
          <p:cNvPr id="14339" name="Rectangle 3"/>
          <p:cNvSpPr>
            <a:spLocks noGrp="1" noChangeArrowheads="1"/>
          </p:cNvSpPr>
          <p:nvPr>
            <p:ph type="subTitle" idx="1"/>
          </p:nvPr>
        </p:nvSpPr>
        <p:spPr>
          <a:xfrm>
            <a:off x="2133600" y="4343400"/>
            <a:ext cx="5029200" cy="1371600"/>
          </a:xfrm>
        </p:spPr>
        <p:txBody>
          <a:bodyPr/>
          <a:lstStyle>
            <a:lvl1pPr marL="0" indent="0" algn="ctr">
              <a:buFont typeface="Wingdings" pitchFamily="2" charset="2"/>
              <a:buNone/>
              <a:defRPr sz="3000">
                <a:latin typeface="Arial" pitchFamily="34" charset="0"/>
                <a:cs typeface="Arial" pitchFamily="34" charset="0"/>
              </a:defRPr>
            </a:lvl1pPr>
          </a:lstStyle>
          <a:p>
            <a:pPr lvl="0"/>
            <a:r>
              <a:rPr lang="en-US" noProof="0" dirty="0"/>
              <a:t>Click to edit Master subtitle style</a:t>
            </a:r>
          </a:p>
        </p:txBody>
      </p:sp>
      <p:sp>
        <p:nvSpPr>
          <p:cNvPr id="8" name="Rectangle 5"/>
          <p:cNvSpPr>
            <a:spLocks noGrp="1" noChangeArrowheads="1"/>
          </p:cNvSpPr>
          <p:nvPr>
            <p:ph type="ftr" sz="quarter" idx="10"/>
          </p:nvPr>
        </p:nvSpPr>
        <p:spPr/>
        <p:txBody>
          <a:bodyPr/>
          <a:lstStyle>
            <a:lvl1pPr>
              <a:defRPr/>
            </a:lvl1pPr>
          </a:lstStyle>
          <a:p>
            <a:pPr>
              <a:defRPr/>
            </a:pPr>
            <a:endParaRPr lang="en-US" dirty="0"/>
          </a:p>
        </p:txBody>
      </p:sp>
      <p:sp>
        <p:nvSpPr>
          <p:cNvPr id="9" name="Rectangle 6"/>
          <p:cNvSpPr>
            <a:spLocks noGrp="1" noChangeArrowheads="1"/>
          </p:cNvSpPr>
          <p:nvPr>
            <p:ph type="sldNum" sz="quarter" idx="11"/>
          </p:nvPr>
        </p:nvSpPr>
        <p:spPr/>
        <p:txBody>
          <a:bodyPr/>
          <a:lstStyle>
            <a:lvl1pPr>
              <a:defRPr/>
            </a:lvl1pPr>
          </a:lstStyle>
          <a:p>
            <a:pPr>
              <a:defRPr/>
            </a:pPr>
            <a:fld id="{8A7C9A42-006B-40C5-A238-F90868AAABE3}" type="slidenum">
              <a:rPr lang="en-US"/>
              <a:pPr>
                <a:defRPr/>
              </a:pPr>
              <a:t>‹#›</a:t>
            </a:fld>
            <a:endParaRPr lang="en-US" dirty="0"/>
          </a:p>
        </p:txBody>
      </p:sp>
    </p:spTree>
    <p:extLst>
      <p:ext uri="{BB962C8B-B14F-4D97-AF65-F5344CB8AC3E}">
        <p14:creationId xmlns:p14="http://schemas.microsoft.com/office/powerpoint/2010/main" val="381130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cs typeface="Arial"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BD31503-02E2-479D-8123-63060D102D0C}" type="slidenum">
              <a:rPr lang="en-US"/>
              <a:pPr>
                <a:defRPr/>
              </a:pPr>
              <a:t>‹#›</a:t>
            </a:fld>
            <a:endParaRPr lang="en-US" dirty="0"/>
          </a:p>
        </p:txBody>
      </p:sp>
    </p:spTree>
    <p:extLst>
      <p:ext uri="{BB962C8B-B14F-4D97-AF65-F5344CB8AC3E}">
        <p14:creationId xmlns:p14="http://schemas.microsoft.com/office/powerpoint/2010/main" val="396172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cs typeface="Arial"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12A88518-DB21-4EFA-B490-371194317B6D}" type="slidenum">
              <a:rPr lang="en-US"/>
              <a:pPr>
                <a:defRPr/>
              </a:pPr>
              <a:t>‹#›</a:t>
            </a:fld>
            <a:endParaRPr lang="en-US" dirty="0"/>
          </a:p>
        </p:txBody>
      </p:sp>
    </p:spTree>
    <p:extLst>
      <p:ext uri="{BB962C8B-B14F-4D97-AF65-F5344CB8AC3E}">
        <p14:creationId xmlns:p14="http://schemas.microsoft.com/office/powerpoint/2010/main" val="309214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608920"/>
          </a:xfrm>
        </p:spPr>
        <p:txBody>
          <a:bodyPr/>
          <a:lstStyle/>
          <a:p>
            <a:r>
              <a:rPr lang="en-US"/>
              <a:t>Click to edit Master title style</a:t>
            </a:r>
          </a:p>
        </p:txBody>
      </p:sp>
      <p:sp>
        <p:nvSpPr>
          <p:cNvPr id="3" name="Text Placeholder 2"/>
          <p:cNvSpPr>
            <a:spLocks noGrp="1"/>
          </p:cNvSpPr>
          <p:nvPr>
            <p:ph type="body" sz="half" idx="1"/>
          </p:nvPr>
        </p:nvSpPr>
        <p:spPr>
          <a:xfrm>
            <a:off x="457200" y="2058080"/>
            <a:ext cx="4038600" cy="4068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8080"/>
            <a:ext cx="4038600" cy="4068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382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76200"/>
            <a:ext cx="8229600" cy="838200"/>
          </a:xfrm>
          <a:prstGeom prst="rect">
            <a:avLst/>
          </a:prstGeom>
        </p:spPr>
        <p:txBody>
          <a:bodyPr anchor="ctr">
            <a:normAutofit/>
          </a:bodyPr>
          <a:lstStyle>
            <a:lvl1pPr>
              <a:defRPr sz="3600" b="1">
                <a:solidFill>
                  <a:schemeClr val="bg1"/>
                </a:solidFill>
              </a:defRPr>
            </a:lvl1pPr>
          </a:lstStyle>
          <a:p>
            <a:endParaRPr lang="en-US" dirty="0"/>
          </a:p>
        </p:txBody>
      </p:sp>
      <p:sp>
        <p:nvSpPr>
          <p:cNvPr id="6" name="Content Placeholder 2"/>
          <p:cNvSpPr>
            <a:spLocks noGrp="1"/>
          </p:cNvSpPr>
          <p:nvPr>
            <p:ph idx="1"/>
          </p:nvPr>
        </p:nvSpPr>
        <p:spPr>
          <a:xfrm>
            <a:off x="457200" y="1600200"/>
            <a:ext cx="8229600" cy="4525963"/>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BB03926-C232-4CDD-A27D-24D471F6DC54}" type="datetimeFigureOut">
              <a:rPr lang="en-US">
                <a:solidFill>
                  <a:srgbClr val="000000"/>
                </a:solidFill>
                <a:latin typeface="Arial" charset="0"/>
              </a:rPr>
              <a:pPr fontAlgn="base">
                <a:spcBef>
                  <a:spcPct val="0"/>
                </a:spcBef>
                <a:spcAft>
                  <a:spcPct val="0"/>
                </a:spcAft>
                <a:defRPr/>
              </a:pPr>
              <a:t>3/7/2016</a:t>
            </a:fld>
            <a:endParaRPr lang="en-US" dirty="0">
              <a:solidFill>
                <a:srgbClr val="000000"/>
              </a:solidFill>
              <a:latin typeface="Arial" charset="0"/>
            </a:endParaRPr>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315D2C48-1F41-4BB6-B011-CDAE29A95D96}" type="slidenum">
              <a:rPr lang="en-US"/>
              <a:pPr>
                <a:defRPr/>
              </a:pPr>
              <a:t>‹#›</a:t>
            </a:fld>
            <a:endParaRPr lang="en-US" dirty="0"/>
          </a:p>
        </p:txBody>
      </p:sp>
    </p:spTree>
    <p:extLst>
      <p:ext uri="{BB962C8B-B14F-4D97-AF65-F5344CB8AC3E}">
        <p14:creationId xmlns:p14="http://schemas.microsoft.com/office/powerpoint/2010/main" val="98159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133600" y="4953000"/>
            <a:ext cx="2133600" cy="457200"/>
          </a:xfrm>
          <a:prstGeom prst="rect">
            <a:avLst/>
          </a:prstGeom>
        </p:spPr>
        <p:txBody>
          <a:bodyPr/>
          <a:lstStyle>
            <a:lvl1pPr>
              <a:defRPr>
                <a:cs typeface="Arial"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335F4076-F2C2-4BBB-B303-A0BC6B6527CE}" type="slidenum">
              <a:rPr lang="en-US"/>
              <a:pPr>
                <a:defRPr/>
              </a:pPr>
              <a:t>‹#›</a:t>
            </a:fld>
            <a:endParaRPr lang="en-US" dirty="0"/>
          </a:p>
        </p:txBody>
      </p:sp>
    </p:spTree>
    <p:extLst>
      <p:ext uri="{BB962C8B-B14F-4D97-AF65-F5344CB8AC3E}">
        <p14:creationId xmlns:p14="http://schemas.microsoft.com/office/powerpoint/2010/main" val="53889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cs typeface="Arial"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795D8950-3814-42AF-A26A-E7A99D2D82CB}" type="slidenum">
              <a:rPr lang="en-US"/>
              <a:pPr>
                <a:defRPr/>
              </a:pPr>
              <a:t>‹#›</a:t>
            </a:fld>
            <a:endParaRPr lang="en-US" dirty="0"/>
          </a:p>
        </p:txBody>
      </p:sp>
    </p:spTree>
    <p:extLst>
      <p:ext uri="{BB962C8B-B14F-4D97-AF65-F5344CB8AC3E}">
        <p14:creationId xmlns:p14="http://schemas.microsoft.com/office/powerpoint/2010/main" val="337350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cs typeface="Arial"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7384A682-0F11-4BE0-AC4A-D1CFBBC9AC17}" type="slidenum">
              <a:rPr lang="en-US"/>
              <a:pPr>
                <a:defRPr/>
              </a:pPr>
              <a:t>‹#›</a:t>
            </a:fld>
            <a:endParaRPr lang="en-US" dirty="0"/>
          </a:p>
        </p:txBody>
      </p:sp>
    </p:spTree>
    <p:extLst>
      <p:ext uri="{BB962C8B-B14F-4D97-AF65-F5344CB8AC3E}">
        <p14:creationId xmlns:p14="http://schemas.microsoft.com/office/powerpoint/2010/main" val="90662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8400"/>
            <a:ext cx="2133600" cy="457200"/>
          </a:xfrm>
          <a:prstGeom prst="rect">
            <a:avLst/>
          </a:prstGeom>
        </p:spPr>
        <p:txBody>
          <a:bodyPr/>
          <a:lstStyle>
            <a:lvl1pPr>
              <a:defRPr>
                <a:cs typeface="Arial" pitchFamily="34"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CA2C7163-9502-4DB2-A7B6-ADA4CAC5517C}" type="slidenum">
              <a:rPr lang="en-US"/>
              <a:pPr>
                <a:defRPr/>
              </a:pPr>
              <a:t>‹#›</a:t>
            </a:fld>
            <a:endParaRPr lang="en-US" dirty="0"/>
          </a:p>
        </p:txBody>
      </p:sp>
    </p:spTree>
    <p:extLst>
      <p:ext uri="{BB962C8B-B14F-4D97-AF65-F5344CB8AC3E}">
        <p14:creationId xmlns:p14="http://schemas.microsoft.com/office/powerpoint/2010/main" val="142387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8400"/>
            <a:ext cx="2133600" cy="457200"/>
          </a:xfrm>
          <a:prstGeom prst="rect">
            <a:avLst/>
          </a:prstGeom>
        </p:spPr>
        <p:txBody>
          <a:bodyPr/>
          <a:lstStyle>
            <a:lvl1pPr>
              <a:defRPr>
                <a:cs typeface="Arial" pitchFamily="34"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5B7EF6F3-0F73-436C-9BC4-6A7B9986F5C1}" type="slidenum">
              <a:rPr lang="en-US"/>
              <a:pPr>
                <a:defRPr/>
              </a:pPr>
              <a:t>‹#›</a:t>
            </a:fld>
            <a:endParaRPr lang="en-US" dirty="0"/>
          </a:p>
        </p:txBody>
      </p:sp>
    </p:spTree>
    <p:extLst>
      <p:ext uri="{BB962C8B-B14F-4D97-AF65-F5344CB8AC3E}">
        <p14:creationId xmlns:p14="http://schemas.microsoft.com/office/powerpoint/2010/main" val="109337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8400"/>
            <a:ext cx="2133600" cy="457200"/>
          </a:xfrm>
          <a:prstGeom prst="rect">
            <a:avLst/>
          </a:prstGeom>
        </p:spPr>
        <p:txBody>
          <a:bodyPr/>
          <a:lstStyle>
            <a:lvl1pPr>
              <a:defRPr>
                <a:cs typeface="Arial" pitchFamily="34"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3099F98D-1A48-4A10-BE7D-71A0C9691EA4}" type="slidenum">
              <a:rPr lang="en-US"/>
              <a:pPr>
                <a:defRPr/>
              </a:pPr>
              <a:t>‹#›</a:t>
            </a:fld>
            <a:endParaRPr lang="en-US" dirty="0"/>
          </a:p>
        </p:txBody>
      </p:sp>
    </p:spTree>
    <p:extLst>
      <p:ext uri="{BB962C8B-B14F-4D97-AF65-F5344CB8AC3E}">
        <p14:creationId xmlns:p14="http://schemas.microsoft.com/office/powerpoint/2010/main" val="57372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cs typeface="Arial"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41AE7CAB-8EF8-44E9-8DCD-817EC3706A99}" type="slidenum">
              <a:rPr lang="en-US"/>
              <a:pPr>
                <a:defRPr/>
              </a:pPr>
              <a:t>‹#›</a:t>
            </a:fld>
            <a:endParaRPr lang="en-US" dirty="0"/>
          </a:p>
        </p:txBody>
      </p:sp>
    </p:spTree>
    <p:extLst>
      <p:ext uri="{BB962C8B-B14F-4D97-AF65-F5344CB8AC3E}">
        <p14:creationId xmlns:p14="http://schemas.microsoft.com/office/powerpoint/2010/main" val="416113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cs typeface="Arial"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481F8B1-B62B-4D39-95AE-543C1C2DA99F}" type="slidenum">
              <a:rPr lang="en-US"/>
              <a:pPr>
                <a:defRPr/>
              </a:pPr>
              <a:t>‹#›</a:t>
            </a:fld>
            <a:endParaRPr lang="en-US" dirty="0"/>
          </a:p>
        </p:txBody>
      </p:sp>
    </p:spTree>
    <p:extLst>
      <p:ext uri="{BB962C8B-B14F-4D97-AF65-F5344CB8AC3E}">
        <p14:creationId xmlns:p14="http://schemas.microsoft.com/office/powerpoint/2010/main" val="41972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31750"/>
            <a:ext cx="914876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715963"/>
            <a:ext cx="82296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add title</a:t>
            </a:r>
          </a:p>
        </p:txBody>
      </p:sp>
      <p:sp>
        <p:nvSpPr>
          <p:cNvPr id="1028"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cs typeface="Arial" charset="0"/>
              </a:defRPr>
            </a:lvl1pPr>
          </a:lstStyle>
          <a:p>
            <a:pPr>
              <a:defRPr/>
            </a:pPr>
            <a:endParaRPr lang="en-US" dirty="0"/>
          </a:p>
        </p:txBody>
      </p:sp>
      <p:sp>
        <p:nvSpPr>
          <p:cNvPr id="13318" name="Rectangle 6"/>
          <p:cNvSpPr>
            <a:spLocks noGrp="1" noChangeArrowheads="1"/>
          </p:cNvSpPr>
          <p:nvPr>
            <p:ph type="sldNum" sz="quarter" idx="4"/>
          </p:nvPr>
        </p:nvSpPr>
        <p:spPr bwMode="auto">
          <a:xfrm>
            <a:off x="68580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cs typeface="Arial" charset="0"/>
              </a:defRPr>
            </a:lvl1pPr>
          </a:lstStyle>
          <a:p>
            <a:pPr>
              <a:defRPr/>
            </a:pPr>
            <a:fld id="{C0D880D3-0FF4-4F9B-A19B-2AFCECDA936D}" type="slidenum">
              <a:rPr lang="en-US"/>
              <a:pPr>
                <a:defRPr/>
              </a:pPr>
              <a:t>‹#›</a:t>
            </a:fld>
            <a:endParaRPr lang="en-US" dirty="0"/>
          </a:p>
        </p:txBody>
      </p:sp>
      <p:sp>
        <p:nvSpPr>
          <p:cNvPr id="1031"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4" name="Text Box 13"/>
          <p:cNvSpPr txBox="1">
            <a:spLocks noChangeArrowheads="1"/>
          </p:cNvSpPr>
          <p:nvPr userDrawn="1"/>
        </p:nvSpPr>
        <p:spPr bwMode="auto">
          <a:xfrm>
            <a:off x="0" y="0"/>
            <a:ext cx="3962400" cy="338138"/>
          </a:xfrm>
          <a:prstGeom prst="rect">
            <a:avLst/>
          </a:prstGeom>
          <a:noFill/>
          <a:ln>
            <a:noFill/>
          </a:ln>
          <a:effectLs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defRPr/>
            </a:pPr>
            <a:r>
              <a:rPr lang="en-US" sz="1600" b="1" dirty="0">
                <a:solidFill>
                  <a:schemeClr val="bg1"/>
                </a:solidFill>
                <a:latin typeface="Calibri" pitchFamily="34" charset="0"/>
              </a:rPr>
              <a:t>Mail Entry &amp; Payment Technology</a:t>
            </a:r>
          </a:p>
        </p:txBody>
      </p:sp>
    </p:spTree>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 id="2147484438" r:id="rId13"/>
  </p:sldLayoutIdLst>
  <p:hf hdr="0" ftr="0" dt="0"/>
  <p:txStyles>
    <p:titleStyle>
      <a:lvl1pPr algn="l" rtl="0" eaLnBrk="0" fontAlgn="base" hangingPunct="0">
        <a:spcBef>
          <a:spcPct val="0"/>
        </a:spcBef>
        <a:spcAft>
          <a:spcPct val="0"/>
        </a:spcAft>
        <a:defRPr lang="en-US" sz="3200" kern="1200" dirty="0">
          <a:solidFill>
            <a:srgbClr val="5378B3"/>
          </a:solidFill>
          <a:latin typeface="Arial" charset="0"/>
          <a:ea typeface="+mj-ea"/>
          <a:cs typeface="Arial" charset="0"/>
        </a:defRPr>
      </a:lvl1pPr>
      <a:lvl2pPr algn="l" rtl="0" eaLnBrk="0" fontAlgn="base" hangingPunct="0">
        <a:spcBef>
          <a:spcPct val="0"/>
        </a:spcBef>
        <a:spcAft>
          <a:spcPct val="0"/>
        </a:spcAft>
        <a:defRPr sz="3200">
          <a:solidFill>
            <a:srgbClr val="5378B3"/>
          </a:solidFill>
          <a:latin typeface="Arial" pitchFamily="34" charset="0"/>
          <a:cs typeface="Arial" charset="0"/>
        </a:defRPr>
      </a:lvl2pPr>
      <a:lvl3pPr algn="l" rtl="0" eaLnBrk="0" fontAlgn="base" hangingPunct="0">
        <a:spcBef>
          <a:spcPct val="0"/>
        </a:spcBef>
        <a:spcAft>
          <a:spcPct val="0"/>
        </a:spcAft>
        <a:defRPr sz="3200">
          <a:solidFill>
            <a:srgbClr val="5378B3"/>
          </a:solidFill>
          <a:latin typeface="Arial" pitchFamily="34" charset="0"/>
          <a:cs typeface="Arial" charset="0"/>
        </a:defRPr>
      </a:lvl3pPr>
      <a:lvl4pPr algn="l" rtl="0" eaLnBrk="0" fontAlgn="base" hangingPunct="0">
        <a:spcBef>
          <a:spcPct val="0"/>
        </a:spcBef>
        <a:spcAft>
          <a:spcPct val="0"/>
        </a:spcAft>
        <a:defRPr sz="3200">
          <a:solidFill>
            <a:srgbClr val="5378B3"/>
          </a:solidFill>
          <a:latin typeface="Arial" pitchFamily="34" charset="0"/>
          <a:cs typeface="Arial" charset="0"/>
        </a:defRPr>
      </a:lvl4pPr>
      <a:lvl5pPr algn="l" rtl="0" eaLnBrk="0" fontAlgn="base" hangingPunct="0">
        <a:spcBef>
          <a:spcPct val="0"/>
        </a:spcBef>
        <a:spcAft>
          <a:spcPct val="0"/>
        </a:spcAft>
        <a:defRPr sz="3200">
          <a:solidFill>
            <a:srgbClr val="5378B3"/>
          </a:solidFill>
          <a:latin typeface="Arial" pitchFamily="34"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mailtracking.usps.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about.usps.com/gov-services/election-mail/%20%C2%A0"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hyperlink" Target="https://www.usps.com/election-mail/apo-fpo-election-mail-kit.pdf" TargetMode="External"/><Relationship Id="rId2" Type="http://schemas.openxmlformats.org/officeDocument/2006/relationships/hyperlink" Target="https://www.usps.com/election-mail/tag-191-election-mail-kit.pdf" TargetMode="External"/><Relationship Id="rId1" Type="http://schemas.openxmlformats.org/officeDocument/2006/relationships/slideLayout" Target="../slideLayouts/slideLayout2.xml"/><Relationship Id="rId4" Type="http://schemas.openxmlformats.org/officeDocument/2006/relationships/hyperlink" Target="http://blue.usps.gov/bma/_pdf/Tag%2057%20Political%20Campaign%20Mail.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about.usps.com/publications/pub632.pdf" TargetMode="External"/><Relationship Id="rId2" Type="http://schemas.openxmlformats.org/officeDocument/2006/relationships/hyperlink" Target="http://about.usps.com/publications/pub63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990600" y="3810000"/>
            <a:ext cx="7162800" cy="1219200"/>
          </a:xfrm>
        </p:spPr>
        <p:txBody>
          <a:bodyPr/>
          <a:lstStyle/>
          <a:p>
            <a:pPr eaLnBrk="1" hangingPunct="1"/>
            <a:r>
              <a:rPr altLang="en-US" sz="4800" dirty="0">
                <a:latin typeface="Arial" charset="0"/>
                <a:cs typeface="Arial" charset="0"/>
              </a:rPr>
              <a:t>Political Campaign Mail and Official Election Mail</a:t>
            </a:r>
            <a:br>
              <a:rPr altLang="en-US" sz="4800" dirty="0">
                <a:latin typeface="Arial" charset="0"/>
                <a:cs typeface="Arial" charset="0"/>
              </a:rPr>
            </a:br>
            <a:br>
              <a:rPr altLang="en-US" sz="4800" dirty="0">
                <a:latin typeface="Arial" charset="0"/>
                <a:cs typeface="Arial" charset="0"/>
              </a:rPr>
            </a:br>
            <a:r>
              <a:rPr altLang="en-US" sz="3200" dirty="0">
                <a:latin typeface="Arial" charset="0"/>
                <a:cs typeface="Arial" charset="0"/>
              </a:rPr>
              <a:t>2016 Mailing Season</a:t>
            </a:r>
            <a:r>
              <a:rPr altLang="en-US" sz="4800" dirty="0">
                <a:latin typeface="Arial" charset="0"/>
                <a:cs typeface="Arial" charset="0"/>
              </a:rPr>
              <a:t> </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0" y="0"/>
            <a:ext cx="6096000" cy="762000"/>
          </a:xfrm>
        </p:spPr>
        <p:txBody>
          <a:bodyPr/>
          <a:lstStyle/>
          <a:p>
            <a:pPr algn="r"/>
            <a:r>
              <a:rPr altLang="en-US" sz="2800" b="1" dirty="0">
                <a:solidFill>
                  <a:schemeClr val="bg1"/>
                </a:solidFill>
              </a:rPr>
              <a:t>BME Roles</a:t>
            </a:r>
          </a:p>
        </p:txBody>
      </p:sp>
      <p:sp>
        <p:nvSpPr>
          <p:cNvPr id="27653" name="Rectangle 3"/>
          <p:cNvSpPr>
            <a:spLocks noGrp="1" noChangeArrowheads="1"/>
          </p:cNvSpPr>
          <p:nvPr>
            <p:ph type="body" idx="1"/>
          </p:nvPr>
        </p:nvSpPr>
        <p:spPr>
          <a:xfrm>
            <a:off x="381000" y="1600200"/>
            <a:ext cx="8458200" cy="4953000"/>
          </a:xfrm>
        </p:spPr>
        <p:txBody>
          <a:bodyPr anchor="t"/>
          <a:lstStyle/>
          <a:p>
            <a:r>
              <a:rPr lang="en-US" sz="2400" dirty="0"/>
              <a:t>IMb Tracing provides near real-time tracking information for automation-compatible letters and flats</a:t>
            </a:r>
          </a:p>
          <a:p>
            <a:pPr lvl="1"/>
            <a:r>
              <a:rPr lang="en-US" sz="2000" dirty="0"/>
              <a:t>Offers advance notice for both incoming and outgoing mail</a:t>
            </a:r>
          </a:p>
          <a:p>
            <a:pPr lvl="1">
              <a:spcAft>
                <a:spcPts val="600"/>
              </a:spcAft>
            </a:pPr>
            <a:r>
              <a:rPr lang="en-US" sz="2000" dirty="0"/>
              <a:t>First-Class Mail, Periodicals, and Standard Mail flats with Intelligent Mail barcodes eligible to participate in IMb Tracing</a:t>
            </a:r>
          </a:p>
          <a:p>
            <a:pPr marL="342900" lvl="1" indent="-342900">
              <a:buClr>
                <a:schemeClr val="bg2"/>
              </a:buClr>
              <a:buFont typeface="Wingdings" pitchFamily="2" charset="2"/>
              <a:buChar char="p"/>
            </a:pPr>
            <a:r>
              <a:rPr lang="en-US" dirty="0">
                <a:ea typeface="+mn-ea"/>
              </a:rPr>
              <a:t>To learn more or get started with IMb Tracing™, visit our website or contact our customer support center </a:t>
            </a:r>
          </a:p>
          <a:p>
            <a:pPr lvl="1"/>
            <a:endParaRPr lang="en-US" sz="2000" dirty="0"/>
          </a:p>
          <a:p>
            <a:pPr marL="457200" lvl="1" indent="0" algn="ctr">
              <a:buNone/>
            </a:pPr>
            <a:br>
              <a:rPr lang="en-US" sz="2000" dirty="0"/>
            </a:br>
            <a:endParaRPr lang="en-US" sz="2000" dirty="0"/>
          </a:p>
        </p:txBody>
      </p:sp>
      <p:sp>
        <p:nvSpPr>
          <p:cNvPr id="6" name="Title 1"/>
          <p:cNvSpPr txBox="1">
            <a:spLocks/>
          </p:cNvSpPr>
          <p:nvPr/>
        </p:nvSpPr>
        <p:spPr bwMode="auto">
          <a:xfrm>
            <a:off x="457200" y="715963"/>
            <a:ext cx="8229600" cy="731837"/>
          </a:xfrm>
          <a:prstGeom prst="rect">
            <a:avLst/>
          </a:prstGeom>
          <a:noFill/>
          <a:ln w="9525">
            <a:noFill/>
            <a:miter lim="800000"/>
            <a:headEnd/>
            <a:tailEnd/>
          </a:ln>
        </p:spPr>
        <p:txBody>
          <a:bodyPr anchor="b"/>
          <a:lstStyle/>
          <a:p>
            <a:pPr algn="ctr" eaLnBrk="0" fontAlgn="base" hangingPunct="0">
              <a:spcBef>
                <a:spcPct val="0"/>
              </a:spcBef>
              <a:spcAft>
                <a:spcPct val="0"/>
              </a:spcAft>
              <a:defRPr/>
            </a:pPr>
            <a:r>
              <a:rPr lang="en-US" sz="3200" b="1" dirty="0">
                <a:solidFill>
                  <a:srgbClr val="5378B3"/>
                </a:solidFill>
                <a:latin typeface="Arial" charset="0"/>
              </a:rPr>
              <a:t>Intelligent Mail barcode (IMb) Tracing</a:t>
            </a:r>
          </a:p>
        </p:txBody>
      </p:sp>
      <p:sp>
        <p:nvSpPr>
          <p:cNvPr id="24581"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0F70DB1E-75BA-4366-B392-FF3B34A18DF4}" type="slidenum">
              <a:rPr lang="en-US" altLang="en-US" sz="1000" smtClean="0">
                <a:solidFill>
                  <a:srgbClr val="000000"/>
                </a:solidFill>
                <a:latin typeface="Verdana" pitchFamily="34" charset="0"/>
              </a:rPr>
              <a:pPr/>
              <a:t>10</a:t>
            </a:fld>
            <a:endParaRPr lang="en-US" altLang="en-US" sz="1000" dirty="0">
              <a:solidFill>
                <a:srgbClr val="000000"/>
              </a:solidFill>
              <a:latin typeface="Verdana" pitchFamily="34" charset="0"/>
            </a:endParaRPr>
          </a:p>
        </p:txBody>
      </p:sp>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21750" y="4271651"/>
            <a:ext cx="4500500" cy="250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2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23587" y="5584723"/>
            <a:ext cx="2066223" cy="119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68586" y="3668070"/>
            <a:ext cx="2210637" cy="45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0" name="Title 1"/>
          <p:cNvSpPr>
            <a:spLocks noGrp="1"/>
          </p:cNvSpPr>
          <p:nvPr>
            <p:ph type="title"/>
          </p:nvPr>
        </p:nvSpPr>
        <p:spPr/>
        <p:txBody>
          <a:bodyPr/>
          <a:lstStyle/>
          <a:p>
            <a:pPr algn="ctr"/>
            <a:r>
              <a:rPr lang="en-US" b="1" dirty="0"/>
              <a:t>QR Codes &amp; Emerging Technologies</a:t>
            </a:r>
            <a:endParaRPr altLang="en-US" b="1" dirty="0">
              <a:latin typeface="Arial" pitchFamily="34" charset="0"/>
              <a:cs typeface="Arial" pitchFamily="34" charset="0"/>
            </a:endParaRPr>
          </a:p>
        </p:txBody>
      </p:sp>
      <p:sp>
        <p:nvSpPr>
          <p:cNvPr id="78851" name="Content Placeholder 12"/>
          <p:cNvSpPr>
            <a:spLocks noGrp="1"/>
          </p:cNvSpPr>
          <p:nvPr>
            <p:ph sz="half" idx="1"/>
          </p:nvPr>
        </p:nvSpPr>
        <p:spPr>
          <a:xfrm>
            <a:off x="304800" y="1524000"/>
            <a:ext cx="6705600" cy="5257800"/>
          </a:xfrm>
        </p:spPr>
        <p:txBody>
          <a:bodyPr/>
          <a:lstStyle/>
          <a:p>
            <a:pPr>
              <a:spcAft>
                <a:spcPts val="600"/>
              </a:spcAft>
            </a:pPr>
            <a:r>
              <a:rPr lang="en-US" altLang="en-US" sz="2000" b="1" dirty="0"/>
              <a:t>QR Code</a:t>
            </a:r>
            <a:r>
              <a:rPr lang="en-US" altLang="en-US" sz="2000" dirty="0"/>
              <a:t>: Provides quick access to websites &amp; online media</a:t>
            </a:r>
          </a:p>
          <a:p>
            <a:pPr lvl="1">
              <a:spcAft>
                <a:spcPts val="600"/>
              </a:spcAft>
            </a:pPr>
            <a:r>
              <a:rPr lang="en-US" altLang="en-US" sz="1800" dirty="0"/>
              <a:t>Much less expensive than broadcast media</a:t>
            </a:r>
          </a:p>
          <a:p>
            <a:pPr>
              <a:spcAft>
                <a:spcPts val="600"/>
              </a:spcAft>
            </a:pPr>
            <a:r>
              <a:rPr lang="en-US" altLang="en-US" sz="2000" b="1" dirty="0" err="1"/>
              <a:t>SnapTags</a:t>
            </a:r>
            <a:r>
              <a:rPr lang="en-US" altLang="en-US" sz="2000" dirty="0"/>
              <a:t>: Works like QR codes, but logo can be custom-designed</a:t>
            </a:r>
          </a:p>
          <a:p>
            <a:pPr>
              <a:spcAft>
                <a:spcPts val="600"/>
              </a:spcAft>
            </a:pPr>
            <a:r>
              <a:rPr lang="en-US" altLang="en-US" sz="2000" b="1" dirty="0"/>
              <a:t>PURL’s</a:t>
            </a:r>
            <a:r>
              <a:rPr lang="en-US" altLang="en-US" sz="2000" dirty="0"/>
              <a:t>: A URL personalized for each website user</a:t>
            </a:r>
          </a:p>
          <a:p>
            <a:pPr lvl="1">
              <a:spcAft>
                <a:spcPts val="600"/>
              </a:spcAft>
            </a:pPr>
            <a:r>
              <a:rPr lang="en-US" altLang="en-US" sz="1800" dirty="0"/>
              <a:t>Works with or without smartphones</a:t>
            </a:r>
          </a:p>
          <a:p>
            <a:pPr lvl="1">
              <a:spcAft>
                <a:spcPts val="600"/>
              </a:spcAft>
            </a:pPr>
            <a:r>
              <a:rPr lang="en-US" altLang="en-US" sz="1800" dirty="0"/>
              <a:t>Used to track and gather data</a:t>
            </a:r>
            <a:endParaRPr lang="en-US" altLang="en-US" sz="2000" b="1" dirty="0"/>
          </a:p>
          <a:p>
            <a:pPr>
              <a:spcAft>
                <a:spcPts val="600"/>
              </a:spcAft>
            </a:pPr>
            <a:r>
              <a:rPr lang="en-US" altLang="en-US" sz="2000" b="1" dirty="0"/>
              <a:t>Augmented Reality</a:t>
            </a:r>
            <a:r>
              <a:rPr lang="en-US" altLang="en-US" sz="2000" dirty="0"/>
              <a:t>: Turns information on </a:t>
            </a:r>
            <a:r>
              <a:rPr lang="en-US" altLang="en-US" sz="2000" dirty="0" err="1"/>
              <a:t>mailpiece</a:t>
            </a:r>
            <a:r>
              <a:rPr lang="en-US" altLang="en-US" sz="2000" dirty="0"/>
              <a:t> into a virtual experience by interaction with recipient’s webcam</a:t>
            </a:r>
          </a:p>
          <a:p>
            <a:pPr>
              <a:spcAft>
                <a:spcPts val="600"/>
              </a:spcAft>
            </a:pPr>
            <a:r>
              <a:rPr lang="en-US" altLang="en-US" sz="2000" b="1" dirty="0" err="1"/>
              <a:t>mailPOW</a:t>
            </a:r>
            <a:r>
              <a:rPr lang="en-US" altLang="en-US" sz="2000" dirty="0"/>
              <a:t>: Turns mail into a sound bite by producing Direct Mail with a voice chip</a:t>
            </a:r>
          </a:p>
        </p:txBody>
      </p:sp>
      <p:sp>
        <p:nvSpPr>
          <p:cNvPr id="4" name="Slide Number Placeholder 3"/>
          <p:cNvSpPr>
            <a:spLocks noGrp="1"/>
          </p:cNvSpPr>
          <p:nvPr>
            <p:ph type="sldNum" sz="quarter" idx="12"/>
          </p:nvPr>
        </p:nvSpPr>
        <p:spPr/>
        <p:txBody>
          <a:bodyPr/>
          <a:lstStyle/>
          <a:p>
            <a:pPr>
              <a:defRPr/>
            </a:pPr>
            <a:fld id="{6FAB90D1-EBF8-4A50-8A31-14284EF50511}" type="slidenum">
              <a:rPr lang="en-US" smtClean="0">
                <a:solidFill>
                  <a:srgbClr val="000000"/>
                </a:solidFill>
              </a:rPr>
              <a:pPr>
                <a:defRPr/>
              </a:pPr>
              <a:t>11</a:t>
            </a:fld>
            <a:endParaRPr lang="en-US">
              <a:solidFill>
                <a:srgbClr val="000000"/>
              </a:solidFill>
            </a:endParaRPr>
          </a:p>
        </p:txBody>
      </p:sp>
      <p:pic>
        <p:nvPicPr>
          <p:cNvPr id="1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162800" y="1524000"/>
            <a:ext cx="1066800" cy="10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162800" y="2577296"/>
            <a:ext cx="1066800" cy="109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858000" y="4621596"/>
            <a:ext cx="2031810" cy="79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09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8"/>
          <p:cNvSpPr>
            <a:spLocks noGrp="1"/>
          </p:cNvSpPr>
          <p:nvPr>
            <p:ph idx="1"/>
          </p:nvPr>
        </p:nvSpPr>
        <p:spPr/>
        <p:txBody>
          <a:bodyPr/>
          <a:lstStyle/>
          <a:p>
            <a:pPr marL="0" indent="0">
              <a:buFont typeface="Wingdings" pitchFamily="2" charset="2"/>
              <a:buNone/>
            </a:pPr>
            <a:r>
              <a:rPr lang="en-US" altLang="en-US" sz="1800"/>
              <a:t> </a:t>
            </a:r>
          </a:p>
        </p:txBody>
      </p:sp>
      <p:sp>
        <p:nvSpPr>
          <p:cNvPr id="7" name="Slide Number Placeholder 6"/>
          <p:cNvSpPr>
            <a:spLocks noGrp="1"/>
          </p:cNvSpPr>
          <p:nvPr>
            <p:ph type="sldNum" sz="quarter" idx="11"/>
          </p:nvPr>
        </p:nvSpPr>
        <p:spPr/>
        <p:txBody>
          <a:bodyPr/>
          <a:lstStyle/>
          <a:p>
            <a:pPr>
              <a:defRPr/>
            </a:pPr>
            <a:fld id="{8106FA29-5A3D-4271-ABA9-3CB60BCFA5EE}" type="slidenum">
              <a:rPr lang="en-US" smtClean="0"/>
              <a:pPr>
                <a:defRPr/>
              </a:pPr>
              <a:t>12</a:t>
            </a:fld>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812301"/>
            <a:ext cx="8321386" cy="589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06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2016 Promotions &amp; Incentives </a:t>
            </a:r>
          </a:p>
        </p:txBody>
      </p:sp>
      <p:sp>
        <p:nvSpPr>
          <p:cNvPr id="3" name="Content Placeholder 2"/>
          <p:cNvSpPr>
            <a:spLocks noGrp="1"/>
          </p:cNvSpPr>
          <p:nvPr>
            <p:ph idx="1"/>
          </p:nvPr>
        </p:nvSpPr>
        <p:spPr/>
        <p:txBody>
          <a:bodyPr/>
          <a:lstStyle/>
          <a:p>
            <a:r>
              <a:rPr lang="en-US" altLang="en-US" sz="2200" b="1" dirty="0"/>
              <a:t>Earned Value Promotion: </a:t>
            </a:r>
          </a:p>
          <a:p>
            <a:pPr lvl="1"/>
            <a:r>
              <a:rPr lang="en-US" altLang="en-US" sz="2000" dirty="0"/>
              <a:t>Credit on qualifying </a:t>
            </a:r>
            <a:r>
              <a:rPr lang="en-US" altLang="en-US" sz="2000" dirty="0" err="1"/>
              <a:t>BRM</a:t>
            </a:r>
            <a:r>
              <a:rPr lang="en-US" altLang="en-US" sz="2000" dirty="0"/>
              <a:t>/CRM reply pieces; can be applied to postage for future mailings</a:t>
            </a:r>
          </a:p>
          <a:p>
            <a:pPr lvl="1"/>
            <a:r>
              <a:rPr lang="en-US" altLang="en-US" sz="2000" dirty="0"/>
              <a:t>First-Class Mail</a:t>
            </a:r>
            <a:r>
              <a:rPr lang="en-US" altLang="en-US" sz="2000" baseline="30000" dirty="0"/>
              <a:t> </a:t>
            </a:r>
            <a:r>
              <a:rPr lang="en-US" altLang="en-US" sz="2000" dirty="0"/>
              <a:t>only</a:t>
            </a:r>
          </a:p>
          <a:p>
            <a:r>
              <a:rPr lang="en-US" altLang="en-US" sz="2200" b="1" dirty="0"/>
              <a:t>Personalized Color </a:t>
            </a:r>
            <a:r>
              <a:rPr lang="en-US" altLang="en-US" sz="2200" b="1" dirty="0" err="1"/>
              <a:t>Transpromo</a:t>
            </a:r>
            <a:r>
              <a:rPr lang="en-US" altLang="en-US" sz="2200" b="1" dirty="0"/>
              <a:t> Promotion: </a:t>
            </a:r>
          </a:p>
          <a:p>
            <a:pPr lvl="1"/>
            <a:r>
              <a:rPr lang="en-US" altLang="en-US" sz="2000" dirty="0"/>
              <a:t>Color message must either address recipient by name or contain information specific to the recipient</a:t>
            </a:r>
          </a:p>
          <a:p>
            <a:pPr lvl="1"/>
            <a:r>
              <a:rPr lang="en-US" altLang="en-US" sz="2000" dirty="0"/>
              <a:t>First-Class Mail only </a:t>
            </a:r>
          </a:p>
          <a:p>
            <a:r>
              <a:rPr lang="en-US" altLang="en-US" sz="2200" b="1" dirty="0"/>
              <a:t>Emerging and Advanced Technology/Video in Print Promotion: </a:t>
            </a:r>
          </a:p>
          <a:p>
            <a:pPr lvl="1"/>
            <a:r>
              <a:rPr lang="en-US" altLang="en-US" sz="2000" dirty="0"/>
              <a:t>First-Class Mail and Standard Mail </a:t>
            </a:r>
          </a:p>
          <a:p>
            <a:pPr lvl="1"/>
            <a:r>
              <a:rPr lang="en-US" altLang="en-US" sz="2000" dirty="0"/>
              <a:t>A/B testing option allows mailers to test customer response rates to </a:t>
            </a:r>
            <a:r>
              <a:rPr lang="en-US" altLang="en-US" sz="2000" dirty="0" err="1"/>
              <a:t>mailpieces</a:t>
            </a:r>
            <a:r>
              <a:rPr lang="en-US" altLang="en-US" sz="2000" dirty="0"/>
              <a:t> with or without qualifying technology </a:t>
            </a:r>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pPr>
                <a:defRPr/>
              </a:pPr>
              <a:t>13</a:t>
            </a:fld>
            <a:endParaRPr lang="en-US" dirty="0"/>
          </a:p>
        </p:txBody>
      </p:sp>
    </p:spTree>
    <p:extLst>
      <p:ext uri="{BB962C8B-B14F-4D97-AF65-F5344CB8AC3E}">
        <p14:creationId xmlns:p14="http://schemas.microsoft.com/office/powerpoint/2010/main" val="153698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2016 Promotions &amp; Incentives </a:t>
            </a:r>
          </a:p>
        </p:txBody>
      </p:sp>
      <p:sp>
        <p:nvSpPr>
          <p:cNvPr id="3" name="Content Placeholder 2"/>
          <p:cNvSpPr>
            <a:spLocks noGrp="1"/>
          </p:cNvSpPr>
          <p:nvPr>
            <p:ph idx="1"/>
          </p:nvPr>
        </p:nvSpPr>
        <p:spPr>
          <a:xfrm>
            <a:off x="457200" y="1600201"/>
            <a:ext cx="8229600" cy="3733800"/>
          </a:xfrm>
        </p:spPr>
        <p:txBody>
          <a:bodyPr/>
          <a:lstStyle/>
          <a:p>
            <a:r>
              <a:rPr lang="en-US" altLang="en-US" sz="2200" b="1" dirty="0"/>
              <a:t>Tactile, Sensory and Interactive Mailpiece Engagement Promotion: </a:t>
            </a:r>
          </a:p>
          <a:p>
            <a:pPr lvl="1"/>
            <a:r>
              <a:rPr lang="en-US" altLang="en-US" sz="2000" dirty="0"/>
              <a:t>Advanced print innovations distinct from more digitally focused technologies</a:t>
            </a:r>
          </a:p>
          <a:p>
            <a:pPr lvl="1"/>
            <a:r>
              <a:rPr lang="en-US" altLang="en-US" sz="2000" dirty="0"/>
              <a:t>Standard Mail only </a:t>
            </a:r>
          </a:p>
          <a:p>
            <a:pPr marL="0" indent="0">
              <a:buNone/>
            </a:pPr>
            <a:endParaRPr lang="en-US" altLang="en-US" sz="2400" dirty="0"/>
          </a:p>
          <a:p>
            <a:r>
              <a:rPr lang="en-US" altLang="en-US" sz="2200" b="1" dirty="0"/>
              <a:t>Mobile Shopping Promotion:</a:t>
            </a:r>
          </a:p>
          <a:p>
            <a:pPr lvl="1"/>
            <a:r>
              <a:rPr lang="en-US" altLang="en-US" sz="2000" dirty="0"/>
              <a:t>Integrate mobile technology into their direct mail during the 2016 holiday season</a:t>
            </a:r>
          </a:p>
          <a:p>
            <a:pPr lvl="1"/>
            <a:r>
              <a:rPr lang="en-US" altLang="en-US" sz="2000" dirty="0"/>
              <a:t>Standard Mail only</a:t>
            </a:r>
          </a:p>
          <a:p>
            <a:endParaRPr lang="en-US" altLang="en-US" sz="2400" dirty="0"/>
          </a:p>
          <a:p>
            <a:pPr marL="0" indent="0">
              <a:buNone/>
            </a:pPr>
            <a:endParaRPr lang="en-US" altLang="en-US" sz="2400" dirty="0"/>
          </a:p>
          <a:p>
            <a:endParaRPr lang="en-US" sz="2400" dirty="0"/>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pPr>
                <a:defRPr/>
              </a:pPr>
              <a:t>14</a:t>
            </a:fld>
            <a:endParaRPr lang="en-US" dirty="0"/>
          </a:p>
        </p:txBody>
      </p:sp>
      <p:sp>
        <p:nvSpPr>
          <p:cNvPr id="6" name="Rectangle 5"/>
          <p:cNvSpPr/>
          <p:nvPr/>
        </p:nvSpPr>
        <p:spPr>
          <a:xfrm>
            <a:off x="609600" y="5424101"/>
            <a:ext cx="7772400" cy="1200329"/>
          </a:xfrm>
          <a:prstGeom prst="rect">
            <a:avLst/>
          </a:prstGeom>
          <a:solidFill>
            <a:srgbClr val="99CCFF"/>
          </a:solidFill>
          <a:ln>
            <a:solidFill>
              <a:schemeClr val="accent1"/>
            </a:solidFill>
          </a:ln>
        </p:spPr>
        <p:txBody>
          <a:bodyPr wrap="square" anchor="ctr">
            <a:spAutoFit/>
          </a:bodyPr>
          <a:lstStyle/>
          <a:p>
            <a:pPr marL="0" indent="0" algn="ctr">
              <a:buNone/>
            </a:pPr>
            <a:endParaRPr lang="en-US" altLang="en-US" b="1" dirty="0"/>
          </a:p>
          <a:p>
            <a:pPr marL="0" indent="0" algn="ctr">
              <a:buNone/>
            </a:pPr>
            <a:r>
              <a:rPr lang="en-US" altLang="en-US" b="1" dirty="0"/>
              <a:t>Visit the Business Customer Gateway to register for promotions and incentives separately </a:t>
            </a:r>
          </a:p>
          <a:p>
            <a:pPr marL="0" indent="0" algn="ctr">
              <a:buNone/>
            </a:pPr>
            <a:endParaRPr lang="en-US" altLang="en-US" b="1" dirty="0"/>
          </a:p>
        </p:txBody>
      </p:sp>
    </p:spTree>
    <p:extLst>
      <p:ext uri="{BB962C8B-B14F-4D97-AF65-F5344CB8AC3E}">
        <p14:creationId xmlns:p14="http://schemas.microsoft.com/office/powerpoint/2010/main" val="112009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Promotions Sampling</a:t>
            </a:r>
          </a:p>
        </p:txBody>
      </p:sp>
      <p:sp>
        <p:nvSpPr>
          <p:cNvPr id="7" name="Text Placeholder 6"/>
          <p:cNvSpPr>
            <a:spLocks noGrp="1"/>
          </p:cNvSpPr>
          <p:nvPr>
            <p:ph type="body" idx="1"/>
          </p:nvPr>
        </p:nvSpPr>
        <p:spPr>
          <a:xfrm>
            <a:off x="457200" y="2678113"/>
            <a:ext cx="4040188" cy="639762"/>
          </a:xfrm>
          <a:solidFill>
            <a:srgbClr val="99CCFF"/>
          </a:solidFill>
          <a:ln>
            <a:solidFill>
              <a:schemeClr val="accent1"/>
            </a:solidFill>
          </a:ln>
        </p:spPr>
        <p:txBody>
          <a:bodyPr anchor="ctr"/>
          <a:lstStyle/>
          <a:p>
            <a:pPr algn="ctr"/>
            <a:r>
              <a:rPr lang="en-US" dirty="0"/>
              <a:t>Option 1</a:t>
            </a:r>
          </a:p>
        </p:txBody>
      </p:sp>
      <p:sp>
        <p:nvSpPr>
          <p:cNvPr id="8" name="Content Placeholder 7"/>
          <p:cNvSpPr>
            <a:spLocks noGrp="1"/>
          </p:cNvSpPr>
          <p:nvPr>
            <p:ph sz="half" idx="2"/>
          </p:nvPr>
        </p:nvSpPr>
        <p:spPr>
          <a:xfrm>
            <a:off x="457200" y="3363912"/>
            <a:ext cx="4040188" cy="3417888"/>
          </a:xfrm>
          <a:ln>
            <a:solidFill>
              <a:schemeClr val="bg1"/>
            </a:solidFill>
          </a:ln>
        </p:spPr>
        <p:txBody>
          <a:bodyPr/>
          <a:lstStyle/>
          <a:p>
            <a:r>
              <a:rPr lang="en-US" dirty="0"/>
              <a:t>Pre-mailing event </a:t>
            </a:r>
          </a:p>
          <a:p>
            <a:pPr lvl="1"/>
            <a:r>
              <a:rPr lang="en-US" dirty="0"/>
              <a:t>Submit pre-print/input sheet</a:t>
            </a:r>
          </a:p>
          <a:p>
            <a:pPr lvl="1"/>
            <a:r>
              <a:rPr lang="en-US" dirty="0"/>
              <a:t>Dynamic print versions,</a:t>
            </a:r>
          </a:p>
          <a:p>
            <a:pPr lvl="1"/>
            <a:r>
              <a:rPr lang="en-US" dirty="0"/>
              <a:t>Lists of </a:t>
            </a:r>
            <a:r>
              <a:rPr lang="en-US" dirty="0" err="1"/>
              <a:t>BMEUs</a:t>
            </a:r>
            <a:r>
              <a:rPr lang="en-US" dirty="0"/>
              <a:t>  </a:t>
            </a:r>
          </a:p>
          <a:p>
            <a:pPr lvl="1"/>
            <a:r>
              <a:rPr lang="en-US" dirty="0"/>
              <a:t>3 weeks prior to mailing</a:t>
            </a:r>
          </a:p>
        </p:txBody>
      </p:sp>
      <p:sp>
        <p:nvSpPr>
          <p:cNvPr id="9" name="Text Placeholder 8"/>
          <p:cNvSpPr>
            <a:spLocks noGrp="1"/>
          </p:cNvSpPr>
          <p:nvPr>
            <p:ph type="body" sz="quarter" idx="3"/>
          </p:nvPr>
        </p:nvSpPr>
        <p:spPr>
          <a:xfrm>
            <a:off x="4645025" y="2678113"/>
            <a:ext cx="4041775" cy="639762"/>
          </a:xfrm>
          <a:solidFill>
            <a:srgbClr val="99CCFF"/>
          </a:solidFill>
          <a:ln>
            <a:solidFill>
              <a:schemeClr val="tx1"/>
            </a:solidFill>
          </a:ln>
        </p:spPr>
        <p:txBody>
          <a:bodyPr anchor="ctr"/>
          <a:lstStyle/>
          <a:p>
            <a:pPr algn="ctr"/>
            <a:r>
              <a:rPr lang="en-US" dirty="0"/>
              <a:t>Option 2</a:t>
            </a:r>
          </a:p>
        </p:txBody>
      </p:sp>
      <p:sp>
        <p:nvSpPr>
          <p:cNvPr id="10" name="Content Placeholder 9"/>
          <p:cNvSpPr>
            <a:spLocks noGrp="1"/>
          </p:cNvSpPr>
          <p:nvPr>
            <p:ph sz="quarter" idx="4"/>
          </p:nvPr>
        </p:nvSpPr>
        <p:spPr>
          <a:xfrm>
            <a:off x="4645025" y="3363912"/>
            <a:ext cx="4041775" cy="3341688"/>
          </a:xfrm>
          <a:ln>
            <a:solidFill>
              <a:schemeClr val="bg1"/>
            </a:solidFill>
          </a:ln>
        </p:spPr>
        <p:txBody>
          <a:bodyPr/>
          <a:lstStyle/>
          <a:p>
            <a:r>
              <a:rPr lang="en-US" dirty="0"/>
              <a:t>Time of mailing</a:t>
            </a:r>
          </a:p>
          <a:p>
            <a:pPr lvl="1"/>
            <a:r>
              <a:rPr lang="en-US" dirty="0"/>
              <a:t>Submit hardcopy sample of unaddressed </a:t>
            </a:r>
            <a:r>
              <a:rPr lang="en-US" dirty="0" err="1"/>
              <a:t>mailpiece</a:t>
            </a:r>
            <a:r>
              <a:rPr lang="en-US" dirty="0"/>
              <a:t> to BMEU/</a:t>
            </a:r>
            <a:r>
              <a:rPr lang="en-US" dirty="0" err="1"/>
              <a:t>DMU</a:t>
            </a:r>
            <a:endParaRPr lang="en-US" dirty="0"/>
          </a:p>
          <a:p>
            <a:pPr lvl="1"/>
            <a:r>
              <a:rPr lang="en-US" dirty="0"/>
              <a:t>BMEU will maintain a file in the office which includes:</a:t>
            </a:r>
          </a:p>
          <a:p>
            <a:pPr lvl="2"/>
            <a:r>
              <a:rPr lang="en-US" dirty="0"/>
              <a:t>Sample </a:t>
            </a:r>
            <a:r>
              <a:rPr lang="en-US" dirty="0" err="1"/>
              <a:t>mailpiece</a:t>
            </a:r>
            <a:r>
              <a:rPr lang="en-US" dirty="0"/>
              <a:t>  </a:t>
            </a:r>
          </a:p>
          <a:p>
            <a:pPr lvl="2"/>
            <a:r>
              <a:rPr lang="en-US" dirty="0"/>
              <a:t>Copy of the PS Form 3607</a:t>
            </a:r>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80A5DDC4-6395-4ADC-A399-B2999C0F4A0C}" type="slidenum">
              <a:rPr lang="en-US" smtClean="0"/>
              <a:pPr>
                <a:defRPr/>
              </a:pPr>
              <a:t>15</a:t>
            </a:fld>
            <a:endParaRPr lang="en-US"/>
          </a:p>
        </p:txBody>
      </p:sp>
      <p:sp>
        <p:nvSpPr>
          <p:cNvPr id="12" name="Rectangle 11"/>
          <p:cNvSpPr/>
          <p:nvPr/>
        </p:nvSpPr>
        <p:spPr>
          <a:xfrm>
            <a:off x="457200" y="1524000"/>
            <a:ext cx="8153400" cy="830997"/>
          </a:xfrm>
          <a:prstGeom prst="rect">
            <a:avLst/>
          </a:prstGeom>
        </p:spPr>
        <p:txBody>
          <a:bodyPr wrap="square">
            <a:spAutoFit/>
          </a:bodyPr>
          <a:lstStyle/>
          <a:p>
            <a:pPr marL="342900" indent="-342900" eaLnBrk="0" fontAlgn="base" hangingPunct="0">
              <a:spcBef>
                <a:spcPct val="20000"/>
              </a:spcBef>
              <a:spcAft>
                <a:spcPct val="0"/>
              </a:spcAft>
              <a:buClr>
                <a:schemeClr val="bg2"/>
              </a:buClr>
              <a:buSzPct val="75000"/>
              <a:buFont typeface="Wingdings" pitchFamily="2" charset="2"/>
              <a:buChar char="p"/>
            </a:pPr>
            <a:r>
              <a:rPr lang="en-US" sz="2400" dirty="0" err="1">
                <a:latin typeface="Arial" pitchFamily="34" charset="0"/>
                <a:cs typeface="Arial" pitchFamily="34" charset="0"/>
              </a:rPr>
              <a:t>USPS</a:t>
            </a:r>
            <a:r>
              <a:rPr lang="en-US" sz="2400" dirty="0">
                <a:latin typeface="Arial" pitchFamily="34" charset="0"/>
                <a:cs typeface="Arial" pitchFamily="34" charset="0"/>
              </a:rPr>
              <a:t> randomly samples </a:t>
            </a:r>
            <a:r>
              <a:rPr lang="en-US" sz="2400" dirty="0" err="1">
                <a:latin typeface="Arial" pitchFamily="34" charset="0"/>
                <a:cs typeface="Arial" pitchFamily="34" charset="0"/>
              </a:rPr>
              <a:t>mailpieces</a:t>
            </a:r>
            <a:r>
              <a:rPr lang="en-US" sz="2400" dirty="0">
                <a:latin typeface="Arial" pitchFamily="34" charset="0"/>
                <a:cs typeface="Arial" pitchFamily="34" charset="0"/>
              </a:rPr>
              <a:t> to ensure mailing meets qualifications for requested Promotion</a:t>
            </a:r>
          </a:p>
        </p:txBody>
      </p:sp>
    </p:spTree>
    <p:extLst>
      <p:ext uri="{BB962C8B-B14F-4D97-AF65-F5344CB8AC3E}">
        <p14:creationId xmlns:p14="http://schemas.microsoft.com/office/powerpoint/2010/main" val="162834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762000"/>
            <a:ext cx="8229600" cy="652463"/>
          </a:xfrm>
        </p:spPr>
        <p:txBody>
          <a:bodyPr/>
          <a:lstStyle/>
          <a:p>
            <a:pPr algn="ctr"/>
            <a:r>
              <a:rPr altLang="en-US" b="1" dirty="0"/>
              <a:t>Postage Statements Changes</a:t>
            </a:r>
          </a:p>
        </p:txBody>
      </p:sp>
      <p:sp>
        <p:nvSpPr>
          <p:cNvPr id="35843" name="Slide Number Placeholder 3"/>
          <p:cNvSpPr>
            <a:spLocks noGrp="1"/>
          </p:cNvSpPr>
          <p:nvPr>
            <p:ph type="sldNum" sz="quarter" idx="12"/>
          </p:nvPr>
        </p:nvSpPr>
        <p:spPr>
          <a:xfrm>
            <a:off x="6858000" y="6535738"/>
            <a:ext cx="2133600"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E61DD64C-34CC-4A32-B7AE-223DF322C4BD}" type="slidenum">
              <a:rPr lang="en-US" altLang="en-US" sz="1000" smtClean="0">
                <a:latin typeface="Verdana" pitchFamily="34" charset="0"/>
              </a:rPr>
              <a:pPr/>
              <a:t>16</a:t>
            </a:fld>
            <a:endParaRPr lang="en-US" altLang="en-US" sz="1000" dirty="0">
              <a:latin typeface="Verdana" pitchFamily="34" charset="0"/>
            </a:endParaRPr>
          </a:p>
        </p:txBody>
      </p:sp>
      <p:sp>
        <p:nvSpPr>
          <p:cNvPr id="197635" name="TextBox 4"/>
          <p:cNvSpPr txBox="1">
            <a:spLocks noChangeArrowheads="1"/>
          </p:cNvSpPr>
          <p:nvPr/>
        </p:nvSpPr>
        <p:spPr bwMode="auto">
          <a:xfrm>
            <a:off x="457200" y="1501775"/>
            <a:ext cx="8153400" cy="3207032"/>
          </a:xfrm>
          <a:prstGeom prst="rect">
            <a:avLst/>
          </a:prstGeom>
          <a:noFill/>
          <a:ln w="9525">
            <a:noFill/>
            <a:miter lim="800000"/>
            <a:headEnd/>
            <a:tailEnd/>
          </a:ln>
        </p:spPr>
        <p:txBody>
          <a:bodyPr>
            <a:spAutoFit/>
          </a:bodyPr>
          <a:lstStyle/>
          <a:p>
            <a:pPr marL="342900" indent="-342900" eaLnBrk="0" hangingPunct="0">
              <a:spcBef>
                <a:spcPct val="20000"/>
              </a:spcBef>
              <a:buClr>
                <a:schemeClr val="bg2"/>
              </a:buClr>
              <a:buSzPct val="75000"/>
              <a:buFont typeface="Wingdings" pitchFamily="2" charset="2"/>
              <a:buChar char="p"/>
              <a:defRPr/>
            </a:pPr>
            <a:r>
              <a:rPr lang="en-US" sz="2200" dirty="0">
                <a:latin typeface="Arial" charset="0"/>
              </a:rPr>
              <a:t>Beginning in 2014, USPS enabled an OEM / PCM checkboxes on PS Forms 3602R &amp; N, 3600PM, 3600FCM</a:t>
            </a: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p:txBody>
      </p:sp>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5800" y="2993571"/>
            <a:ext cx="4644571" cy="211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00400" y="4572000"/>
            <a:ext cx="5126669" cy="209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7"/>
          <p:cNvSpPr txBox="1">
            <a:spLocks noChangeArrowheads="1"/>
          </p:cNvSpPr>
          <p:nvPr/>
        </p:nvSpPr>
        <p:spPr bwMode="auto">
          <a:xfrm>
            <a:off x="533400" y="2438400"/>
            <a:ext cx="6372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sz="1400" b="1" dirty="0"/>
              <a:t>PS Form 3600-FCM, Postage Statement—First-Class Mail and First-Class</a:t>
            </a:r>
          </a:p>
          <a:p>
            <a:r>
              <a:rPr lang="en-US" sz="1400" b="1" dirty="0"/>
              <a:t>Package Service</a:t>
            </a:r>
            <a:endParaRPr lang="en-US" altLang="en-US" sz="1400" b="1" dirty="0">
              <a:solidFill>
                <a:srgbClr val="000000"/>
              </a:solidFill>
              <a:latin typeface="Arial" panose="020B0604020202020204" pitchFamily="34" charset="0"/>
              <a:cs typeface="Arial" panose="020B0604020202020204" pitchFamily="34" charset="0"/>
            </a:endParaRPr>
          </a:p>
        </p:txBody>
      </p:sp>
      <p:sp>
        <p:nvSpPr>
          <p:cNvPr id="13" name="TextBox 7"/>
          <p:cNvSpPr txBox="1">
            <a:spLocks noChangeArrowheads="1"/>
          </p:cNvSpPr>
          <p:nvPr/>
        </p:nvSpPr>
        <p:spPr bwMode="auto">
          <a:xfrm>
            <a:off x="3200400" y="4264223"/>
            <a:ext cx="5562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sz="1400" b="1" dirty="0"/>
              <a:t>PS Form 3602-R1, Postage Statement - Standard Mail</a:t>
            </a:r>
            <a:endParaRPr lang="en-US" altLang="en-US" sz="1400" b="1" dirty="0">
              <a:solidFill>
                <a:srgbClr val="000000"/>
              </a:solidFill>
              <a:latin typeface="Arial" panose="020B0604020202020204" pitchFamily="34" charset="0"/>
              <a:cs typeface="Arial" panose="020B0604020202020204" pitchFamily="34" charset="0"/>
            </a:endParaRPr>
          </a:p>
        </p:txBody>
      </p:sp>
      <p:sp>
        <p:nvSpPr>
          <p:cNvPr id="9" name="Rounded Rectangular Callout 8"/>
          <p:cNvSpPr/>
          <p:nvPr/>
        </p:nvSpPr>
        <p:spPr bwMode="auto">
          <a:xfrm>
            <a:off x="5562600" y="2971800"/>
            <a:ext cx="2000250" cy="652462"/>
          </a:xfrm>
          <a:prstGeom prst="wedgeRoundRectCallout">
            <a:avLst>
              <a:gd name="adj1" fmla="val -74174"/>
              <a:gd name="adj2" fmla="val 20523"/>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anose="020B0604020202020204" pitchFamily="34" charset="0"/>
              </a:rPr>
              <a:t>Only one “Yes” can be selected</a:t>
            </a:r>
          </a:p>
        </p:txBody>
      </p:sp>
    </p:spTree>
    <p:custDataLst>
      <p:tags r:id="rId1"/>
    </p:custDataLst>
    <p:extLst>
      <p:ext uri="{BB962C8B-B14F-4D97-AF65-F5344CB8AC3E}">
        <p14:creationId xmlns:p14="http://schemas.microsoft.com/office/powerpoint/2010/main" val="188390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12787" y="792163"/>
            <a:ext cx="8229600" cy="731837"/>
          </a:xfrm>
        </p:spPr>
        <p:txBody>
          <a:bodyPr/>
          <a:lstStyle/>
          <a:p>
            <a:pPr algn="ctr"/>
            <a:r>
              <a:rPr lang="en-US" altLang="en-US" b="1" dirty="0"/>
              <a:t>Postage Statements Changes</a:t>
            </a:r>
            <a:endParaRPr altLang="en-US" b="1" dirty="0"/>
          </a:p>
        </p:txBody>
      </p:sp>
      <p:sp>
        <p:nvSpPr>
          <p:cNvPr id="37891" name="Slide Number Placeholder 3"/>
          <p:cNvSpPr>
            <a:spLocks noGrp="1"/>
          </p:cNvSpPr>
          <p:nvPr>
            <p:ph type="sldNum" sz="quarter" idx="12"/>
          </p:nvPr>
        </p:nvSpPr>
        <p:spPr>
          <a:xfrm>
            <a:off x="6858000" y="6535738"/>
            <a:ext cx="2133600"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FD041CDE-D016-42AF-BF89-4584FC647180}" type="slidenum">
              <a:rPr lang="en-US" altLang="en-US" sz="1000" smtClean="0">
                <a:latin typeface="Verdana" pitchFamily="34" charset="0"/>
              </a:rPr>
              <a:pPr/>
              <a:t>17</a:t>
            </a:fld>
            <a:endParaRPr lang="en-US" altLang="en-US" sz="1000">
              <a:latin typeface="Verdana" pitchFamily="34" charset="0"/>
            </a:endParaRPr>
          </a:p>
        </p:txBody>
      </p:sp>
      <p:sp>
        <p:nvSpPr>
          <p:cNvPr id="37892" name="TextBox 4"/>
          <p:cNvSpPr txBox="1">
            <a:spLocks noChangeArrowheads="1"/>
          </p:cNvSpPr>
          <p:nvPr/>
        </p:nvSpPr>
        <p:spPr bwMode="auto">
          <a:xfrm>
            <a:off x="463550" y="1524000"/>
            <a:ext cx="807085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342900" indent="-342900" eaLnBrk="0" hangingPunct="0">
              <a:spcBef>
                <a:spcPts val="1200"/>
              </a:spcBef>
              <a:spcAft>
                <a:spcPts val="600"/>
              </a:spcAft>
              <a:buClr>
                <a:srgbClr val="101000"/>
              </a:buClr>
              <a:buSzPct val="75000"/>
              <a:buFont typeface="Wingdings" pitchFamily="2" charset="2"/>
              <a:buChar char="p"/>
            </a:pPr>
            <a:r>
              <a:rPr lang="en-US" altLang="en-US" sz="2400" dirty="0">
                <a:solidFill>
                  <a:srgbClr val="000000"/>
                </a:solidFill>
              </a:rPr>
              <a:t>Mailings submitted using the Every Door Direct Mail (EDDM) Tool are a special case because there is no Political Campaign Mail or Official Election Mail fields to select</a:t>
            </a:r>
          </a:p>
          <a:p>
            <a:pPr marL="342900" indent="-342900" eaLnBrk="0" hangingPunct="0">
              <a:spcBef>
                <a:spcPts val="1200"/>
              </a:spcBef>
              <a:spcAft>
                <a:spcPts val="600"/>
              </a:spcAft>
              <a:buClr>
                <a:srgbClr val="101000"/>
              </a:buClr>
              <a:buSzPct val="75000"/>
              <a:buFont typeface="Wingdings" pitchFamily="2" charset="2"/>
              <a:buChar char="p"/>
            </a:pPr>
            <a:r>
              <a:rPr lang="en-US" altLang="en-US" sz="2400" dirty="0">
                <a:solidFill>
                  <a:srgbClr val="000000"/>
                </a:solidFill>
              </a:rPr>
              <a:t>When a mailing is submitted using this tool both check boxes will automatically be populated as No in </a:t>
            </a:r>
            <a:r>
              <a:rPr lang="en-US" altLang="en-US" sz="2400" i="1" dirty="0">
                <a:solidFill>
                  <a:srgbClr val="000000"/>
                </a:solidFill>
              </a:rPr>
              <a:t>PostalOne!</a:t>
            </a:r>
          </a:p>
        </p:txBody>
      </p:sp>
      <p:grpSp>
        <p:nvGrpSpPr>
          <p:cNvPr id="3" name="Group 2"/>
          <p:cNvGrpSpPr/>
          <p:nvPr/>
        </p:nvGrpSpPr>
        <p:grpSpPr>
          <a:xfrm>
            <a:off x="712787" y="5157071"/>
            <a:ext cx="3708691" cy="600789"/>
            <a:chOff x="1524000" y="5922246"/>
            <a:chExt cx="3708691" cy="600789"/>
          </a:xfrm>
        </p:grpSpPr>
        <p:pic>
          <p:nvPicPr>
            <p:cNvPr id="7" name="Picture 1" descr="image001"/>
            <p:cNvPicPr>
              <a:picLocks noChangeAspect="1" noChangeArrowheads="1"/>
            </p:cNvPicPr>
            <p:nvPr>
              <p:custDataLst>
                <p:tags r:id="rId2"/>
              </p:custDataLst>
            </p:nvPr>
          </p:nvPicPr>
          <p:blipFill>
            <a:blip r:embed="rId5">
              <a:extLst>
                <a:ext uri="{28A0092B-C50C-407E-A947-70E740481C1C}">
                  <a14:useLocalDpi xmlns:a14="http://schemas.microsoft.com/office/drawing/2010/main"/>
                </a:ext>
              </a:extLst>
            </a:blip>
            <a:srcRect/>
            <a:stretch>
              <a:fillRect/>
            </a:stretch>
          </p:blipFill>
          <p:spPr bwMode="auto">
            <a:xfrm>
              <a:off x="1524000" y="5922246"/>
              <a:ext cx="3708691" cy="60078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Oval 1"/>
            <p:cNvSpPr/>
            <p:nvPr/>
          </p:nvSpPr>
          <p:spPr>
            <a:xfrm>
              <a:off x="4648200" y="6019800"/>
              <a:ext cx="76200" cy="762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6324600"/>
              <a:ext cx="76200" cy="762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ular Callout 10"/>
          <p:cNvSpPr/>
          <p:nvPr/>
        </p:nvSpPr>
        <p:spPr>
          <a:xfrm>
            <a:off x="5437187" y="4492625"/>
            <a:ext cx="3097213" cy="1298575"/>
          </a:xfrm>
          <a:prstGeom prst="wedgeRoundRectCallout">
            <a:avLst>
              <a:gd name="adj1" fmla="val -78813"/>
              <a:gd name="adj2" fmla="val 18914"/>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anose="020B0604020202020204" pitchFamily="34" charset="0"/>
              </a:rPr>
              <a:t>BMEU employees may modify these values during acceptance  if needed</a:t>
            </a:r>
          </a:p>
        </p:txBody>
      </p:sp>
    </p:spTree>
    <p:custDataLst>
      <p:tags r:id="rId1"/>
    </p:custDataLst>
    <p:extLst>
      <p:ext uri="{BB962C8B-B14F-4D97-AF65-F5344CB8AC3E}">
        <p14:creationId xmlns:p14="http://schemas.microsoft.com/office/powerpoint/2010/main" val="237203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Content Placeholder 2"/>
          <p:cNvSpPr>
            <a:spLocks noGrp="1"/>
          </p:cNvSpPr>
          <p:nvPr>
            <p:ph idx="1"/>
          </p:nvPr>
        </p:nvSpPr>
        <p:spPr>
          <a:xfrm>
            <a:off x="457200" y="1524000"/>
            <a:ext cx="8077200" cy="4648200"/>
          </a:xfrm>
        </p:spPr>
        <p:txBody>
          <a:bodyPr/>
          <a:lstStyle/>
          <a:p>
            <a:pPr marL="342900" lvl="1" indent="-342900">
              <a:spcBef>
                <a:spcPts val="1200"/>
              </a:spcBef>
              <a:spcAft>
                <a:spcPts val="600"/>
              </a:spcAft>
              <a:buClr>
                <a:srgbClr val="101000"/>
              </a:buClr>
              <a:buFont typeface="Wingdings" pitchFamily="2" charset="2"/>
              <a:buChar char="p"/>
              <a:defRPr/>
            </a:pPr>
            <a:r>
              <a:rPr lang="en-US" sz="2000" kern="1200" dirty="0">
                <a:latin typeface="Arial" charset="0"/>
                <a:ea typeface="+mn-ea"/>
                <a:cs typeface="Arial" charset="0"/>
              </a:rPr>
              <a:t>Every Door Direct Mail® (EDDM) </a:t>
            </a:r>
            <a:r>
              <a:rPr lang="en-US" sz="2000" kern="1200" dirty="0">
                <a:latin typeface="Arial" charset="0"/>
                <a:cs typeface="Arial" charset="0"/>
              </a:rPr>
              <a:t>allows a mailer to saturate an entire neighborhood with their message by getting the mailing directly into the homes and hands of potential voters</a:t>
            </a:r>
          </a:p>
          <a:p>
            <a:pPr lvl="1">
              <a:defRPr/>
            </a:pPr>
            <a:r>
              <a:rPr lang="en-US" sz="1800" kern="1200" dirty="0">
                <a:ea typeface="+mn-ea"/>
              </a:rPr>
              <a:t>EDDM can be used for Political Campaign Mail</a:t>
            </a:r>
          </a:p>
          <a:p>
            <a:pPr marL="342900" lvl="1" indent="-342900">
              <a:spcBef>
                <a:spcPts val="1200"/>
              </a:spcBef>
              <a:spcAft>
                <a:spcPts val="600"/>
              </a:spcAft>
              <a:buClr>
                <a:srgbClr val="101000"/>
              </a:buClr>
              <a:buFont typeface="Wingdings" pitchFamily="2" charset="2"/>
              <a:buChar char="p"/>
              <a:defRPr/>
            </a:pPr>
            <a:r>
              <a:rPr lang="en-US" sz="2000" kern="1200" dirty="0">
                <a:latin typeface="Arial" charset="0"/>
                <a:ea typeface="+mn-ea"/>
                <a:cs typeface="Arial" charset="0"/>
              </a:rPr>
              <a:t>How does it work? </a:t>
            </a:r>
          </a:p>
          <a:p>
            <a:pPr lvl="1">
              <a:defRPr/>
            </a:pPr>
            <a:endParaRPr lang="en-US" sz="1800" kern="1200" dirty="0">
              <a:ea typeface="+mn-ea"/>
            </a:endParaRPr>
          </a:p>
          <a:p>
            <a:pPr lvl="1">
              <a:defRPr/>
            </a:pPr>
            <a:endParaRPr lang="en-US" sz="1800" kern="1200" dirty="0">
              <a:ea typeface="+mn-ea"/>
            </a:endParaRPr>
          </a:p>
          <a:p>
            <a:pPr lvl="1">
              <a:defRPr/>
            </a:pPr>
            <a:endParaRPr lang="en-US" sz="1800" kern="1200" dirty="0">
              <a:ea typeface="+mn-ea"/>
            </a:endParaRPr>
          </a:p>
          <a:p>
            <a:pPr lvl="1">
              <a:defRPr/>
            </a:pPr>
            <a:endParaRPr lang="en-US" sz="1800" kern="1200" dirty="0">
              <a:ea typeface="+mn-ea"/>
            </a:endParaRPr>
          </a:p>
          <a:p>
            <a:pPr lvl="1">
              <a:defRPr/>
            </a:pPr>
            <a:endParaRPr lang="en-US" sz="1800" kern="1200" dirty="0">
              <a:ea typeface="+mn-ea"/>
            </a:endParaRPr>
          </a:p>
          <a:p>
            <a:pPr lvl="1">
              <a:defRPr/>
            </a:pPr>
            <a:endParaRPr lang="en-US" sz="1800" kern="1200" dirty="0">
              <a:ea typeface="+mn-ea"/>
            </a:endParaRPr>
          </a:p>
          <a:p>
            <a:pPr marL="342900" lvl="1" indent="-342900">
              <a:spcBef>
                <a:spcPts val="1200"/>
              </a:spcBef>
              <a:spcAft>
                <a:spcPts val="600"/>
              </a:spcAft>
              <a:buClr>
                <a:srgbClr val="101000"/>
              </a:buClr>
              <a:buFont typeface="Wingdings" pitchFamily="2" charset="2"/>
              <a:buChar char="p"/>
              <a:defRPr/>
            </a:pPr>
            <a:endParaRPr lang="en-US" sz="2000" kern="1200" dirty="0">
              <a:latin typeface="Arial" charset="0"/>
              <a:ea typeface="+mn-ea"/>
              <a:cs typeface="Arial" charset="0"/>
            </a:endParaRPr>
          </a:p>
          <a:p>
            <a:pPr marL="342900" lvl="1" indent="-342900">
              <a:spcBef>
                <a:spcPts val="1200"/>
              </a:spcBef>
              <a:spcAft>
                <a:spcPts val="600"/>
              </a:spcAft>
              <a:buClr>
                <a:srgbClr val="101000"/>
              </a:buClr>
              <a:buFont typeface="Wingdings" pitchFamily="2" charset="2"/>
              <a:buChar char="p"/>
              <a:defRPr/>
            </a:pPr>
            <a:r>
              <a:rPr lang="en-US" sz="2000" kern="1200" dirty="0">
                <a:latin typeface="Arial" charset="0"/>
                <a:ea typeface="+mn-ea"/>
                <a:cs typeface="Arial" charset="0"/>
              </a:rPr>
              <a:t>Contact the EDDM Helpdesk at 877-747-6249 for more information </a:t>
            </a:r>
          </a:p>
        </p:txBody>
      </p:sp>
      <p:sp>
        <p:nvSpPr>
          <p:cNvPr id="40963" name="Rectangle 2"/>
          <p:cNvSpPr txBox="1">
            <a:spLocks noChangeArrowheads="1"/>
          </p:cNvSpPr>
          <p:nvPr/>
        </p:nvSpPr>
        <p:spPr bwMode="auto">
          <a:xfrm>
            <a:off x="3048000" y="0"/>
            <a:ext cx="609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eaLnBrk="0" hangingPunct="0"/>
            <a:r>
              <a:rPr lang="en-US" altLang="en-US" b="1">
                <a:solidFill>
                  <a:schemeClr val="bg1"/>
                </a:solidFill>
              </a:rPr>
              <a:t>BME Roles</a:t>
            </a:r>
          </a:p>
        </p:txBody>
      </p:sp>
      <p:sp>
        <p:nvSpPr>
          <p:cNvPr id="40964" name="Title 1"/>
          <p:cNvSpPr>
            <a:spLocks noGrp="1"/>
          </p:cNvSpPr>
          <p:nvPr>
            <p:ph type="title"/>
          </p:nvPr>
        </p:nvSpPr>
        <p:spPr/>
        <p:txBody>
          <a:bodyPr/>
          <a:lstStyle/>
          <a:p>
            <a:pPr algn="ctr"/>
            <a:r>
              <a:rPr altLang="en-US" b="1" dirty="0"/>
              <a:t>Every Door Direct Mail</a:t>
            </a:r>
          </a:p>
        </p:txBody>
      </p:sp>
      <p:sp>
        <p:nvSpPr>
          <p:cNvPr id="40965"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29BADF05-A4D4-4B10-902E-259E4B90D4C5}" type="slidenum">
              <a:rPr lang="en-US" altLang="en-US" sz="1000" smtClean="0">
                <a:latin typeface="Verdana" pitchFamily="34" charset="0"/>
              </a:rPr>
              <a:pPr/>
              <a:t>18</a:t>
            </a:fld>
            <a:endParaRPr lang="en-US" altLang="en-US" sz="1000">
              <a:latin typeface="Verdana" pitchFamily="34" charset="0"/>
            </a:endParaRPr>
          </a:p>
        </p:txBody>
      </p:sp>
      <p:sp>
        <p:nvSpPr>
          <p:cNvPr id="2" name="Rectangle 1"/>
          <p:cNvSpPr/>
          <p:nvPr/>
        </p:nvSpPr>
        <p:spPr>
          <a:xfrm>
            <a:off x="457200" y="3505200"/>
            <a:ext cx="4724400" cy="2419124"/>
          </a:xfrm>
          <a:prstGeom prst="rect">
            <a:avLst/>
          </a:prstGeom>
        </p:spPr>
        <p:txBody>
          <a:bodyPr wrap="square">
            <a:spAutoFit/>
          </a:bodyPr>
          <a:lstStyle/>
          <a:p>
            <a:pPr marL="742950" lvl="1" indent="-285750" eaLnBrk="0" hangingPunct="0">
              <a:spcBef>
                <a:spcPct val="20000"/>
              </a:spcBef>
              <a:buClr>
                <a:schemeClr val="tx2"/>
              </a:buClr>
              <a:buSzPct val="75000"/>
              <a:buFont typeface="Wingdings" pitchFamily="2" charset="2"/>
              <a:buChar char="n"/>
              <a:defRPr/>
            </a:pPr>
            <a:r>
              <a:rPr lang="en-US" dirty="0">
                <a:latin typeface="Arial" pitchFamily="34" charset="0"/>
                <a:cs typeface="Arial" pitchFamily="34" charset="0"/>
              </a:rPr>
              <a:t>The mailer picks the neighborhoods they want to reach and a Postal Service Letter Carrier takes the pieces to every home while delivering the day’s mail</a:t>
            </a:r>
          </a:p>
          <a:p>
            <a:pPr marL="742950" lvl="1" indent="-285750" eaLnBrk="0" hangingPunct="0">
              <a:spcBef>
                <a:spcPct val="20000"/>
              </a:spcBef>
              <a:buClr>
                <a:schemeClr val="tx2"/>
              </a:buClr>
              <a:buSzPct val="75000"/>
              <a:buFont typeface="Wingdings" pitchFamily="2" charset="2"/>
              <a:buChar char="n"/>
              <a:defRPr/>
            </a:pPr>
            <a:endParaRPr lang="en-US" dirty="0">
              <a:latin typeface="Arial" pitchFamily="34" charset="0"/>
              <a:cs typeface="Arial" pitchFamily="34" charset="0"/>
            </a:endParaRPr>
          </a:p>
          <a:p>
            <a:pPr marL="742950" lvl="1" indent="-285750" eaLnBrk="0" hangingPunct="0">
              <a:spcBef>
                <a:spcPct val="20000"/>
              </a:spcBef>
              <a:buClr>
                <a:schemeClr val="tx2"/>
              </a:buClr>
              <a:buSzPct val="75000"/>
              <a:buFont typeface="Wingdings" pitchFamily="2" charset="2"/>
              <a:buChar char="n"/>
              <a:defRPr/>
            </a:pPr>
            <a:r>
              <a:rPr lang="en-US" dirty="0">
                <a:latin typeface="Arial" pitchFamily="34" charset="0"/>
                <a:cs typeface="Arial" pitchFamily="34" charset="0"/>
              </a:rPr>
              <a:t>Rules for Every Door Direct Mail Political Campaign Mailers</a:t>
            </a:r>
          </a:p>
        </p:txBody>
      </p:sp>
      <p:cxnSp>
        <p:nvCxnSpPr>
          <p:cNvPr id="4" name="Straight Arrow Connector 3"/>
          <p:cNvCxnSpPr/>
          <p:nvPr/>
        </p:nvCxnSpPr>
        <p:spPr>
          <a:xfrm flipV="1">
            <a:off x="4419600" y="5486400"/>
            <a:ext cx="8382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3352800"/>
            <a:ext cx="313983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920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Alternate Postage</a:t>
            </a:r>
            <a:r>
              <a:rPr lang="en-US" b="1" dirty="0">
                <a:solidFill>
                  <a:srgbClr val="0070C0"/>
                </a:solidFill>
              </a:rPr>
              <a:t> </a:t>
            </a:r>
            <a:r>
              <a:rPr lang="en-US" b="1" dirty="0"/>
              <a:t>Program</a:t>
            </a:r>
          </a:p>
        </p:txBody>
      </p:sp>
      <p:sp>
        <p:nvSpPr>
          <p:cNvPr id="3" name="Content Placeholder 2"/>
          <p:cNvSpPr>
            <a:spLocks noGrp="1"/>
          </p:cNvSpPr>
          <p:nvPr>
            <p:ph sz="half" idx="1"/>
          </p:nvPr>
        </p:nvSpPr>
        <p:spPr>
          <a:xfrm>
            <a:off x="304800" y="4257368"/>
            <a:ext cx="2705100" cy="2440858"/>
          </a:xfrm>
          <a:ln>
            <a:solidFill>
              <a:srgbClr val="000000"/>
            </a:solidFill>
          </a:ln>
        </p:spPr>
        <p:txBody>
          <a:bodyPr/>
          <a:lstStyle/>
          <a:p>
            <a:pPr marL="0" indent="0" algn="ctr">
              <a:buNone/>
            </a:pPr>
            <a:r>
              <a:rPr lang="en-US" sz="2400" u="sng" kern="1200" dirty="0">
                <a:solidFill>
                  <a:srgbClr val="5378B3"/>
                </a:solidFill>
                <a:latin typeface="Arial" charset="0"/>
                <a:ea typeface="+mj-ea"/>
                <a:cs typeface="Arial" charset="0"/>
              </a:rPr>
              <a:t>What mailers do:</a:t>
            </a:r>
          </a:p>
          <a:p>
            <a:r>
              <a:rPr lang="en-US" sz="1800" dirty="0"/>
              <a:t>Send from multiple U.S.  locations to multiple U.S. locations</a:t>
            </a:r>
          </a:p>
          <a:p>
            <a:r>
              <a:rPr lang="en-US" sz="1800" dirty="0"/>
              <a:t>Postage already paid</a:t>
            </a:r>
          </a:p>
          <a:p>
            <a:r>
              <a:rPr lang="en-US" sz="1800" dirty="0"/>
              <a:t>Include brand or logo</a:t>
            </a:r>
          </a:p>
        </p:txBody>
      </p:sp>
      <p:sp>
        <p:nvSpPr>
          <p:cNvPr id="4" name="Content Placeholder 3"/>
          <p:cNvSpPr>
            <a:spLocks noGrp="1"/>
          </p:cNvSpPr>
          <p:nvPr>
            <p:ph sz="half" idx="2"/>
          </p:nvPr>
        </p:nvSpPr>
        <p:spPr>
          <a:xfrm>
            <a:off x="6103374" y="4232787"/>
            <a:ext cx="2957052" cy="2445774"/>
          </a:xfrm>
          <a:ln>
            <a:solidFill>
              <a:schemeClr val="tx1"/>
            </a:solidFill>
          </a:ln>
        </p:spPr>
        <p:txBody>
          <a:bodyPr/>
          <a:lstStyle/>
          <a:p>
            <a:pPr marL="0" indent="0" algn="ctr">
              <a:buNone/>
            </a:pPr>
            <a:r>
              <a:rPr lang="en-US" sz="2400" u="sng" kern="1200" dirty="0">
                <a:solidFill>
                  <a:srgbClr val="5378B3"/>
                </a:solidFill>
                <a:latin typeface="Arial" charset="0"/>
                <a:ea typeface="+mj-ea"/>
                <a:cs typeface="Arial" charset="0"/>
              </a:rPr>
              <a:t>What to include:</a:t>
            </a:r>
          </a:p>
          <a:p>
            <a:r>
              <a:rPr lang="en-US" sz="1800" dirty="0"/>
              <a:t>3 elements on each </a:t>
            </a:r>
            <a:r>
              <a:rPr lang="en-US" sz="1800" dirty="0" err="1"/>
              <a:t>mailpiece</a:t>
            </a:r>
            <a:r>
              <a:rPr lang="en-US" sz="1800" dirty="0"/>
              <a:t>: </a:t>
            </a:r>
          </a:p>
          <a:p>
            <a:pPr lvl="1"/>
            <a:r>
              <a:rPr lang="en-US" sz="1200" dirty="0"/>
              <a:t>Facing Identification Mark (FIM)</a:t>
            </a:r>
          </a:p>
          <a:p>
            <a:pPr lvl="1"/>
            <a:r>
              <a:rPr lang="en-US" sz="1200" dirty="0"/>
              <a:t>Permit Imprint Indicia or Picture Imprint Indicia</a:t>
            </a:r>
          </a:p>
          <a:p>
            <a:pPr lvl="1"/>
            <a:r>
              <a:rPr lang="en-US" sz="1200" dirty="0"/>
              <a:t>Intelligent Mail barcode (</a:t>
            </a:r>
            <a:r>
              <a:rPr lang="en-US" sz="1200" dirty="0" err="1"/>
              <a:t>IMb</a:t>
            </a:r>
            <a:r>
              <a:rPr lang="en-US" sz="1200" dirty="0"/>
              <a:t>) </a:t>
            </a:r>
          </a:p>
        </p:txBody>
      </p:sp>
      <p:sp>
        <p:nvSpPr>
          <p:cNvPr id="5" name="Slide Number Placeholder 4"/>
          <p:cNvSpPr>
            <a:spLocks noGrp="1"/>
          </p:cNvSpPr>
          <p:nvPr>
            <p:ph type="sldNum" sz="quarter" idx="12"/>
          </p:nvPr>
        </p:nvSpPr>
        <p:spPr/>
        <p:txBody>
          <a:bodyPr/>
          <a:lstStyle/>
          <a:p>
            <a:pPr>
              <a:defRPr/>
            </a:pPr>
            <a:fld id="{7384A682-0F11-4BE0-AC4A-D1CFBBC9AC17}" type="slidenum">
              <a:rPr lang="en-US" smtClean="0">
                <a:solidFill>
                  <a:srgbClr val="000000"/>
                </a:solidFill>
              </a:rPr>
              <a:pPr>
                <a:defRPr/>
              </a:pPr>
              <a:t>19</a:t>
            </a:fld>
            <a:endParaRPr lang="en-US" dirty="0">
              <a:solidFill>
                <a:srgbClr val="000000"/>
              </a:solidFill>
            </a:endParaRPr>
          </a:p>
        </p:txBody>
      </p:sp>
      <p:sp>
        <p:nvSpPr>
          <p:cNvPr id="6" name="Content Placeholder 2"/>
          <p:cNvSpPr txBox="1">
            <a:spLocks/>
          </p:cNvSpPr>
          <p:nvPr/>
        </p:nvSpPr>
        <p:spPr bwMode="auto">
          <a:xfrm>
            <a:off x="3207774" y="4267200"/>
            <a:ext cx="2667000" cy="24408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1800">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cs typeface="+mn-cs"/>
              </a:defRPr>
            </a:lvl9pPr>
          </a:lstStyle>
          <a:p>
            <a:pPr marL="0" indent="0" algn="ctr">
              <a:buNone/>
            </a:pPr>
            <a:r>
              <a:rPr lang="en-US" sz="2400" u="sng" dirty="0">
                <a:solidFill>
                  <a:srgbClr val="5378B3"/>
                </a:solidFill>
                <a:latin typeface="Arial" charset="0"/>
                <a:ea typeface="+mj-ea"/>
                <a:cs typeface="Arial" charset="0"/>
              </a:rPr>
              <a:t>What mailers get: </a:t>
            </a:r>
          </a:p>
          <a:p>
            <a:r>
              <a:rPr lang="en-US" sz="1800" dirty="0"/>
              <a:t>Social network-like experience for customers through mail</a:t>
            </a:r>
          </a:p>
          <a:p>
            <a:r>
              <a:rPr lang="en-US" sz="1800" dirty="0"/>
              <a:t>Control over your messaging</a:t>
            </a:r>
          </a:p>
        </p:txBody>
      </p:sp>
      <p:sp>
        <p:nvSpPr>
          <p:cNvPr id="7" name="Right Arrow 6"/>
          <p:cNvSpPr/>
          <p:nvPr/>
        </p:nvSpPr>
        <p:spPr>
          <a:xfrm>
            <a:off x="2819400" y="1947271"/>
            <a:ext cx="685800" cy="3048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524500" y="1947271"/>
            <a:ext cx="571500" cy="3048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extBox 8"/>
          <p:cNvSpPr txBox="1"/>
          <p:nvPr/>
        </p:nvSpPr>
        <p:spPr>
          <a:xfrm>
            <a:off x="685800" y="1514894"/>
            <a:ext cx="1981200" cy="1169551"/>
          </a:xfrm>
          <a:prstGeom prst="rect">
            <a:avLst/>
          </a:prstGeom>
          <a:noFill/>
          <a:ln>
            <a:solidFill>
              <a:srgbClr val="000000"/>
            </a:solidFill>
          </a:ln>
        </p:spPr>
        <p:txBody>
          <a:bodyPr wrap="square" rtlCol="0">
            <a:spAutoFit/>
          </a:bodyPr>
          <a:lstStyle/>
          <a:p>
            <a:pPr algn="ctr"/>
            <a:r>
              <a:rPr lang="en-US" sz="1400" dirty="0"/>
              <a:t>Business sends customer a promotion that includes Alternate Postage mailers.</a:t>
            </a:r>
          </a:p>
        </p:txBody>
      </p:sp>
      <p:sp>
        <p:nvSpPr>
          <p:cNvPr id="10" name="TextBox 9"/>
          <p:cNvSpPr txBox="1"/>
          <p:nvPr/>
        </p:nvSpPr>
        <p:spPr>
          <a:xfrm>
            <a:off x="3657600" y="1514895"/>
            <a:ext cx="1752600" cy="1169551"/>
          </a:xfrm>
          <a:prstGeom prst="rect">
            <a:avLst/>
          </a:prstGeom>
          <a:noFill/>
          <a:ln>
            <a:solidFill>
              <a:srgbClr val="000000"/>
            </a:solidFill>
          </a:ln>
        </p:spPr>
        <p:txBody>
          <a:bodyPr wrap="square" rtlCol="0">
            <a:spAutoFit/>
          </a:bodyPr>
          <a:lstStyle/>
          <a:p>
            <a:pPr algn="ctr"/>
            <a:r>
              <a:rPr lang="en-US" sz="1400" dirty="0"/>
              <a:t>Customer sends (prepaid) Alternate Postage pieces to his/her friends.</a:t>
            </a:r>
          </a:p>
        </p:txBody>
      </p:sp>
      <p:sp>
        <p:nvSpPr>
          <p:cNvPr id="11" name="TextBox 10"/>
          <p:cNvSpPr txBox="1"/>
          <p:nvPr/>
        </p:nvSpPr>
        <p:spPr>
          <a:xfrm>
            <a:off x="6172200" y="1525831"/>
            <a:ext cx="1752600" cy="954107"/>
          </a:xfrm>
          <a:prstGeom prst="rect">
            <a:avLst/>
          </a:prstGeom>
          <a:noFill/>
          <a:ln>
            <a:solidFill>
              <a:srgbClr val="000000"/>
            </a:solidFill>
          </a:ln>
        </p:spPr>
        <p:txBody>
          <a:bodyPr wrap="square" rtlCol="0">
            <a:spAutoFit/>
          </a:bodyPr>
          <a:lstStyle/>
          <a:p>
            <a:pPr algn="ctr"/>
            <a:r>
              <a:rPr lang="en-US" sz="1400" dirty="0"/>
              <a:t>Friends receive mailer &amp; respond online or in-store for any industry.</a:t>
            </a:r>
          </a:p>
        </p:txBody>
      </p:sp>
      <p:pic>
        <p:nvPicPr>
          <p:cNvPr id="13"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28135" y="2747185"/>
            <a:ext cx="6153765" cy="144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15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altLang="en-US" b="1" dirty="0"/>
              <a:t>Agenda</a:t>
            </a:r>
          </a:p>
        </p:txBody>
      </p:sp>
      <p:sp>
        <p:nvSpPr>
          <p:cNvPr id="2" name="Content Placeholder 1"/>
          <p:cNvSpPr>
            <a:spLocks noGrp="1"/>
          </p:cNvSpPr>
          <p:nvPr>
            <p:ph sz="half" idx="1"/>
          </p:nvPr>
        </p:nvSpPr>
        <p:spPr/>
        <p:txBody>
          <a:bodyPr/>
          <a:lstStyle/>
          <a:p>
            <a:pPr marL="457200" indent="-457200">
              <a:spcBef>
                <a:spcPts val="0"/>
              </a:spcBef>
              <a:defRPr/>
            </a:pPr>
            <a:r>
              <a:rPr lang="en-US" altLang="en-US" sz="2400" dirty="0">
                <a:latin typeface="Arial" charset="0"/>
                <a:cs typeface="Arial" charset="0"/>
              </a:rPr>
              <a:t>Political Campaign Mail</a:t>
            </a:r>
          </a:p>
          <a:p>
            <a:pPr lvl="1">
              <a:spcBef>
                <a:spcPts val="0"/>
              </a:spcBef>
              <a:defRPr/>
            </a:pPr>
            <a:r>
              <a:rPr lang="en-US" sz="1600" dirty="0"/>
              <a:t>What is Political Campaign Mail? </a:t>
            </a:r>
            <a:endParaRPr lang="en-US" sz="1600" dirty="0">
              <a:solidFill>
                <a:srgbClr val="FF0000"/>
              </a:solidFill>
            </a:endParaRPr>
          </a:p>
          <a:p>
            <a:pPr lvl="2">
              <a:spcBef>
                <a:spcPts val="0"/>
              </a:spcBef>
              <a:defRPr/>
            </a:pPr>
            <a:r>
              <a:rPr lang="en-US" sz="1200" dirty="0"/>
              <a:t>How important is mail to a campaign?</a:t>
            </a:r>
          </a:p>
          <a:p>
            <a:pPr lvl="2">
              <a:spcBef>
                <a:spcPts val="0"/>
              </a:spcBef>
              <a:defRPr/>
            </a:pPr>
            <a:r>
              <a:rPr lang="en-US" sz="1200" dirty="0"/>
              <a:t>6 reasons to use direct mail </a:t>
            </a:r>
          </a:p>
          <a:p>
            <a:pPr lvl="2">
              <a:spcBef>
                <a:spcPts val="0"/>
              </a:spcBef>
              <a:defRPr/>
            </a:pPr>
            <a:r>
              <a:rPr lang="en-US" sz="1200" dirty="0"/>
              <a:t>7 rules of successful direct mail </a:t>
            </a:r>
          </a:p>
          <a:p>
            <a:pPr lvl="1">
              <a:spcBef>
                <a:spcPts val="0"/>
              </a:spcBef>
              <a:defRPr/>
            </a:pPr>
            <a:r>
              <a:rPr lang="en-US" sz="1600" dirty="0"/>
              <a:t>Prepare Political Campaign Mail</a:t>
            </a:r>
          </a:p>
          <a:p>
            <a:pPr lvl="2">
              <a:spcBef>
                <a:spcPts val="0"/>
              </a:spcBef>
              <a:defRPr/>
            </a:pPr>
            <a:r>
              <a:rPr lang="en-US" sz="1200" dirty="0"/>
              <a:t>Mail classes </a:t>
            </a:r>
          </a:p>
          <a:p>
            <a:pPr lvl="2">
              <a:spcBef>
                <a:spcPts val="0"/>
              </a:spcBef>
              <a:defRPr/>
            </a:pPr>
            <a:r>
              <a:rPr lang="en-US" sz="1200" dirty="0"/>
              <a:t>Intelligent Mail Barcode (IMb) &amp; Tracing </a:t>
            </a:r>
          </a:p>
          <a:p>
            <a:pPr lvl="2">
              <a:spcBef>
                <a:spcPts val="0"/>
              </a:spcBef>
              <a:defRPr/>
            </a:pPr>
            <a:r>
              <a:rPr lang="en-US" sz="1200" dirty="0" err="1"/>
              <a:t>QR</a:t>
            </a:r>
            <a:r>
              <a:rPr lang="en-US" sz="1200" dirty="0"/>
              <a:t> codes &amp; emerging technologies </a:t>
            </a:r>
          </a:p>
          <a:p>
            <a:pPr lvl="2">
              <a:spcBef>
                <a:spcPts val="0"/>
              </a:spcBef>
              <a:defRPr/>
            </a:pPr>
            <a:r>
              <a:rPr lang="en-US" sz="1200" dirty="0"/>
              <a:t>Incentives &amp; Promotions </a:t>
            </a:r>
          </a:p>
          <a:p>
            <a:pPr lvl="2">
              <a:spcBef>
                <a:spcPts val="0"/>
              </a:spcBef>
              <a:defRPr/>
            </a:pPr>
            <a:r>
              <a:rPr lang="en-US" sz="1200" dirty="0"/>
              <a:t>Postage Statement Changes </a:t>
            </a:r>
          </a:p>
          <a:p>
            <a:pPr lvl="2">
              <a:spcBef>
                <a:spcPts val="0"/>
              </a:spcBef>
              <a:defRPr/>
            </a:pPr>
            <a:r>
              <a:rPr lang="en-US" sz="1200" dirty="0" err="1"/>
              <a:t>EDDM</a:t>
            </a:r>
            <a:r>
              <a:rPr lang="en-US" sz="1200" dirty="0"/>
              <a:t> </a:t>
            </a:r>
          </a:p>
          <a:p>
            <a:pPr lvl="2">
              <a:spcBef>
                <a:spcPts val="0"/>
              </a:spcBef>
              <a:defRPr/>
            </a:pPr>
            <a:r>
              <a:rPr lang="en-US" sz="1200" dirty="0"/>
              <a:t>Alternate Postage Program </a:t>
            </a:r>
          </a:p>
          <a:p>
            <a:pPr lvl="1">
              <a:spcBef>
                <a:spcPts val="0"/>
              </a:spcBef>
              <a:defRPr/>
            </a:pPr>
            <a:r>
              <a:rPr lang="en-US" sz="1600" dirty="0"/>
              <a:t>Design Political Campaign Mailpiece</a:t>
            </a:r>
          </a:p>
          <a:p>
            <a:pPr lvl="1">
              <a:spcBef>
                <a:spcPts val="0"/>
              </a:spcBef>
              <a:defRPr/>
            </a:pPr>
            <a:r>
              <a:rPr lang="en-US" sz="1600" dirty="0"/>
              <a:t>Submit Political Campaign Mailings for Acceptance </a:t>
            </a:r>
          </a:p>
          <a:p>
            <a:pPr lvl="2">
              <a:spcBef>
                <a:spcPts val="0"/>
              </a:spcBef>
              <a:defRPr/>
            </a:pPr>
            <a:r>
              <a:rPr lang="en-US" sz="1200" dirty="0"/>
              <a:t>5 Ways to Submit Mail </a:t>
            </a:r>
          </a:p>
          <a:p>
            <a:pPr lvl="2">
              <a:spcBef>
                <a:spcPts val="0"/>
              </a:spcBef>
              <a:defRPr/>
            </a:pPr>
            <a:r>
              <a:rPr lang="en-US" sz="1200" dirty="0"/>
              <a:t>Identifying Political Campaign Mail </a:t>
            </a:r>
          </a:p>
          <a:p>
            <a:endParaRPr lang="en-US" dirty="0"/>
          </a:p>
        </p:txBody>
      </p:sp>
      <p:sp>
        <p:nvSpPr>
          <p:cNvPr id="3" name="Content Placeholder 2"/>
          <p:cNvSpPr>
            <a:spLocks noGrp="1"/>
          </p:cNvSpPr>
          <p:nvPr>
            <p:ph sz="half" idx="2"/>
          </p:nvPr>
        </p:nvSpPr>
        <p:spPr/>
        <p:txBody>
          <a:bodyPr/>
          <a:lstStyle/>
          <a:p>
            <a:pPr marL="457200" lvl="1" indent="-457200">
              <a:spcBef>
                <a:spcPts val="0"/>
              </a:spcBef>
              <a:buClr>
                <a:schemeClr val="bg2"/>
              </a:buClr>
              <a:buFont typeface="Wingdings" pitchFamily="2" charset="2"/>
              <a:buChar char="p"/>
              <a:defRPr/>
            </a:pPr>
            <a:r>
              <a:rPr lang="en-US" altLang="en-US" dirty="0">
                <a:latin typeface="Arial" charset="0"/>
                <a:cs typeface="Arial" charset="0"/>
              </a:rPr>
              <a:t>Official Election Mail</a:t>
            </a:r>
            <a:endParaRPr lang="en-US" dirty="0">
              <a:latin typeface="Arial" charset="0"/>
              <a:cs typeface="Arial" charset="0"/>
            </a:endParaRPr>
          </a:p>
          <a:p>
            <a:pPr lvl="1">
              <a:spcBef>
                <a:spcPts val="0"/>
              </a:spcBef>
              <a:defRPr/>
            </a:pPr>
            <a:r>
              <a:rPr lang="en-US" sz="1600" dirty="0"/>
              <a:t>What is Official Election Mail?</a:t>
            </a:r>
            <a:r>
              <a:rPr lang="en-US" sz="1600" dirty="0">
                <a:solidFill>
                  <a:srgbClr val="FF0000"/>
                </a:solidFill>
              </a:rPr>
              <a:t> </a:t>
            </a:r>
            <a:endParaRPr lang="en-US" sz="1600" dirty="0"/>
          </a:p>
          <a:p>
            <a:pPr lvl="1">
              <a:spcBef>
                <a:spcPts val="0"/>
              </a:spcBef>
              <a:defRPr/>
            </a:pPr>
            <a:r>
              <a:rPr lang="en-US" sz="1600" dirty="0"/>
              <a:t>Prepare Official Election Mail</a:t>
            </a:r>
          </a:p>
          <a:p>
            <a:pPr lvl="2">
              <a:spcBef>
                <a:spcPts val="0"/>
              </a:spcBef>
              <a:defRPr/>
            </a:pPr>
            <a:r>
              <a:rPr lang="en-US" sz="1200" dirty="0"/>
              <a:t>Mail classes </a:t>
            </a:r>
          </a:p>
          <a:p>
            <a:pPr lvl="2">
              <a:spcBef>
                <a:spcPts val="0"/>
              </a:spcBef>
              <a:defRPr/>
            </a:pPr>
            <a:r>
              <a:rPr lang="en-US" sz="1200" dirty="0"/>
              <a:t>Postage Statement Changes</a:t>
            </a:r>
          </a:p>
          <a:p>
            <a:pPr lvl="2">
              <a:spcBef>
                <a:spcPts val="0"/>
              </a:spcBef>
              <a:defRPr/>
            </a:pPr>
            <a:r>
              <a:rPr lang="en-US" sz="1200" dirty="0"/>
              <a:t>Mailing Standards </a:t>
            </a:r>
          </a:p>
          <a:p>
            <a:pPr lvl="2">
              <a:spcBef>
                <a:spcPts val="0"/>
              </a:spcBef>
              <a:defRPr/>
            </a:pPr>
            <a:r>
              <a:rPr lang="en-US" sz="1200" dirty="0"/>
              <a:t>Intelligent Mail Barcode (IMb) &amp; Tracing </a:t>
            </a:r>
          </a:p>
          <a:p>
            <a:pPr lvl="2">
              <a:spcBef>
                <a:spcPts val="0"/>
              </a:spcBef>
              <a:defRPr/>
            </a:pPr>
            <a:r>
              <a:rPr lang="en-US" sz="1200" dirty="0" err="1"/>
              <a:t>AFO</a:t>
            </a:r>
            <a:r>
              <a:rPr lang="en-US" sz="1200" dirty="0"/>
              <a:t>/APO Absentee Ballots </a:t>
            </a:r>
          </a:p>
          <a:p>
            <a:pPr lvl="2">
              <a:spcBef>
                <a:spcPts val="0"/>
              </a:spcBef>
              <a:defRPr/>
            </a:pPr>
            <a:r>
              <a:rPr lang="en-US" sz="1200" dirty="0"/>
              <a:t>Requirements for Official Election Mail </a:t>
            </a:r>
          </a:p>
          <a:p>
            <a:pPr lvl="1">
              <a:spcBef>
                <a:spcPts val="0"/>
              </a:spcBef>
              <a:defRPr/>
            </a:pPr>
            <a:r>
              <a:rPr lang="en-US" sz="1600" dirty="0"/>
              <a:t>Design Official Election Mailpiece</a:t>
            </a:r>
          </a:p>
          <a:p>
            <a:pPr lvl="2">
              <a:spcBef>
                <a:spcPts val="0"/>
              </a:spcBef>
              <a:defRPr/>
            </a:pPr>
            <a:r>
              <a:rPr lang="en-US" sz="1200" dirty="0"/>
              <a:t>Publication 631</a:t>
            </a:r>
          </a:p>
          <a:p>
            <a:pPr lvl="2">
              <a:spcBef>
                <a:spcPts val="0"/>
              </a:spcBef>
              <a:defRPr/>
            </a:pPr>
            <a:r>
              <a:rPr lang="en-US" sz="1200" dirty="0"/>
              <a:t>MDA Support</a:t>
            </a:r>
          </a:p>
          <a:p>
            <a:pPr lvl="1">
              <a:spcBef>
                <a:spcPts val="0"/>
              </a:spcBef>
              <a:defRPr/>
            </a:pPr>
            <a:r>
              <a:rPr lang="en-US" sz="1600" dirty="0"/>
              <a:t>Submit Official Election Mailings for Acceptance </a:t>
            </a:r>
          </a:p>
          <a:p>
            <a:pPr lvl="2">
              <a:spcBef>
                <a:spcPts val="0"/>
              </a:spcBef>
              <a:defRPr/>
            </a:pPr>
            <a:r>
              <a:rPr lang="en-US" sz="1200" dirty="0"/>
              <a:t>5 Ways to Submit Mail </a:t>
            </a:r>
          </a:p>
          <a:p>
            <a:pPr lvl="2">
              <a:spcBef>
                <a:spcPts val="0"/>
              </a:spcBef>
              <a:defRPr/>
            </a:pPr>
            <a:r>
              <a:rPr lang="en-US" sz="1200" dirty="0"/>
              <a:t>Identifying Official Election Mail </a:t>
            </a:r>
          </a:p>
          <a:p>
            <a:pPr marL="468313" indent="-468313">
              <a:spcBef>
                <a:spcPts val="0"/>
              </a:spcBef>
              <a:defRPr/>
            </a:pPr>
            <a:r>
              <a:rPr lang="en-US" sz="2400" dirty="0"/>
              <a:t>Resources</a:t>
            </a:r>
          </a:p>
          <a:p>
            <a:endParaRPr lang="en-US" dirty="0"/>
          </a:p>
        </p:txBody>
      </p:sp>
      <p:sp>
        <p:nvSpPr>
          <p:cNvPr id="153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8CF439E6-AB31-4033-8AC3-085AB7FEF5A8}" type="slidenum">
              <a:rPr lang="en-US" altLang="en-US" sz="1000" smtClean="0">
                <a:solidFill>
                  <a:srgbClr val="000000"/>
                </a:solidFill>
                <a:latin typeface="Verdana" pitchFamily="34" charset="0"/>
              </a:rPr>
              <a:pPr/>
              <a:t>2</a:t>
            </a:fld>
            <a:endParaRPr lang="en-US" altLang="en-US" sz="1000" dirty="0">
              <a:solidFill>
                <a:srgbClr val="000000"/>
              </a:solidFill>
              <a:latin typeface="Verdana" pitchFamily="34" charset="0"/>
            </a:endParaRPr>
          </a:p>
        </p:txBody>
      </p:sp>
      <p:sp>
        <p:nvSpPr>
          <p:cNvPr id="6" name="Right Arrow 5"/>
          <p:cNvSpPr/>
          <p:nvPr/>
        </p:nvSpPr>
        <p:spPr>
          <a:xfrm>
            <a:off x="578024" y="1999630"/>
            <a:ext cx="609600" cy="349250"/>
          </a:xfrm>
          <a:prstGeom prst="rightArrow">
            <a:avLst/>
          </a:prstGeom>
          <a:solidFill>
            <a:srgbClr val="1F17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147688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altLang="en-US" b="1" dirty="0"/>
              <a:t>Agenda</a:t>
            </a:r>
          </a:p>
        </p:txBody>
      </p:sp>
      <p:sp>
        <p:nvSpPr>
          <p:cNvPr id="2" name="Content Placeholder 1"/>
          <p:cNvSpPr>
            <a:spLocks noGrp="1"/>
          </p:cNvSpPr>
          <p:nvPr>
            <p:ph sz="half" idx="1"/>
          </p:nvPr>
        </p:nvSpPr>
        <p:spPr/>
        <p:txBody>
          <a:bodyPr/>
          <a:lstStyle/>
          <a:p>
            <a:pPr marL="457200" indent="-457200">
              <a:spcBef>
                <a:spcPts val="0"/>
              </a:spcBef>
              <a:defRPr/>
            </a:pPr>
            <a:r>
              <a:rPr lang="en-US" altLang="en-US" sz="2400" dirty="0">
                <a:latin typeface="Arial" charset="0"/>
                <a:cs typeface="Arial" charset="0"/>
              </a:rPr>
              <a:t>Political Campaign Mail</a:t>
            </a:r>
          </a:p>
          <a:p>
            <a:pPr lvl="1">
              <a:spcBef>
                <a:spcPts val="0"/>
              </a:spcBef>
              <a:defRPr/>
            </a:pPr>
            <a:r>
              <a:rPr lang="en-US" sz="1600" dirty="0"/>
              <a:t>What is Political Campaign Mail? </a:t>
            </a:r>
            <a:endParaRPr lang="en-US" sz="1600" dirty="0">
              <a:solidFill>
                <a:srgbClr val="FF0000"/>
              </a:solidFill>
            </a:endParaRPr>
          </a:p>
          <a:p>
            <a:pPr lvl="2">
              <a:spcBef>
                <a:spcPts val="0"/>
              </a:spcBef>
              <a:defRPr/>
            </a:pPr>
            <a:r>
              <a:rPr lang="en-US" sz="1200" dirty="0"/>
              <a:t>How important is mail to a campaign?</a:t>
            </a:r>
          </a:p>
          <a:p>
            <a:pPr lvl="2">
              <a:spcBef>
                <a:spcPts val="0"/>
              </a:spcBef>
              <a:defRPr/>
            </a:pPr>
            <a:r>
              <a:rPr lang="en-US" sz="1200" dirty="0"/>
              <a:t>6 reasons to use direct mail </a:t>
            </a:r>
          </a:p>
          <a:p>
            <a:pPr lvl="2">
              <a:spcBef>
                <a:spcPts val="0"/>
              </a:spcBef>
              <a:defRPr/>
            </a:pPr>
            <a:r>
              <a:rPr lang="en-US" sz="1200" dirty="0"/>
              <a:t>7 rules of successful direct mail </a:t>
            </a:r>
          </a:p>
          <a:p>
            <a:pPr lvl="1">
              <a:spcBef>
                <a:spcPts val="0"/>
              </a:spcBef>
              <a:defRPr/>
            </a:pPr>
            <a:r>
              <a:rPr lang="en-US" sz="1600" dirty="0"/>
              <a:t>Prepare Political Campaign Mail</a:t>
            </a:r>
          </a:p>
          <a:p>
            <a:pPr lvl="2">
              <a:spcBef>
                <a:spcPts val="0"/>
              </a:spcBef>
              <a:defRPr/>
            </a:pPr>
            <a:r>
              <a:rPr lang="en-US" sz="1200" dirty="0"/>
              <a:t>Mail classes </a:t>
            </a:r>
          </a:p>
          <a:p>
            <a:pPr lvl="2">
              <a:spcBef>
                <a:spcPts val="0"/>
              </a:spcBef>
              <a:defRPr/>
            </a:pPr>
            <a:r>
              <a:rPr lang="en-US" sz="1200" dirty="0"/>
              <a:t>Intelligent Mail Barcode (IMb) &amp; Tracing </a:t>
            </a:r>
          </a:p>
          <a:p>
            <a:pPr lvl="2">
              <a:spcBef>
                <a:spcPts val="0"/>
              </a:spcBef>
              <a:defRPr/>
            </a:pPr>
            <a:r>
              <a:rPr lang="en-US" sz="1200" dirty="0" err="1"/>
              <a:t>QR</a:t>
            </a:r>
            <a:r>
              <a:rPr lang="en-US" sz="1200" dirty="0"/>
              <a:t> codes &amp; emerging technologies </a:t>
            </a:r>
          </a:p>
          <a:p>
            <a:pPr lvl="2">
              <a:spcBef>
                <a:spcPts val="0"/>
              </a:spcBef>
              <a:defRPr/>
            </a:pPr>
            <a:r>
              <a:rPr lang="en-US" sz="1200" dirty="0"/>
              <a:t>Incentives &amp; Promotions </a:t>
            </a:r>
          </a:p>
          <a:p>
            <a:pPr lvl="2">
              <a:spcBef>
                <a:spcPts val="0"/>
              </a:spcBef>
              <a:defRPr/>
            </a:pPr>
            <a:r>
              <a:rPr lang="en-US" sz="1200" dirty="0"/>
              <a:t>Postage Statement Changes </a:t>
            </a:r>
          </a:p>
          <a:p>
            <a:pPr lvl="2">
              <a:spcBef>
                <a:spcPts val="0"/>
              </a:spcBef>
              <a:defRPr/>
            </a:pPr>
            <a:r>
              <a:rPr lang="en-US" sz="1200" dirty="0" err="1"/>
              <a:t>EDDM</a:t>
            </a:r>
            <a:r>
              <a:rPr lang="en-US" sz="1200" dirty="0"/>
              <a:t> </a:t>
            </a:r>
          </a:p>
          <a:p>
            <a:pPr lvl="2">
              <a:spcBef>
                <a:spcPts val="0"/>
              </a:spcBef>
              <a:defRPr/>
            </a:pPr>
            <a:r>
              <a:rPr lang="en-US" sz="1200" dirty="0"/>
              <a:t>Alternate Postage Program </a:t>
            </a:r>
          </a:p>
          <a:p>
            <a:pPr lvl="1">
              <a:spcBef>
                <a:spcPts val="0"/>
              </a:spcBef>
              <a:defRPr/>
            </a:pPr>
            <a:r>
              <a:rPr lang="en-US" sz="1600" dirty="0"/>
              <a:t>Design Political Campaign Mailpiece</a:t>
            </a:r>
          </a:p>
          <a:p>
            <a:pPr lvl="1">
              <a:spcBef>
                <a:spcPts val="0"/>
              </a:spcBef>
              <a:defRPr/>
            </a:pPr>
            <a:r>
              <a:rPr lang="en-US" sz="1600" dirty="0"/>
              <a:t>Submit Political Campaign Mailings for Acceptance </a:t>
            </a:r>
          </a:p>
          <a:p>
            <a:pPr lvl="2">
              <a:spcBef>
                <a:spcPts val="0"/>
              </a:spcBef>
              <a:defRPr/>
            </a:pPr>
            <a:r>
              <a:rPr lang="en-US" sz="1200" dirty="0"/>
              <a:t>5 Ways to Submit Mail </a:t>
            </a:r>
          </a:p>
          <a:p>
            <a:pPr lvl="2">
              <a:spcBef>
                <a:spcPts val="0"/>
              </a:spcBef>
              <a:defRPr/>
            </a:pPr>
            <a:r>
              <a:rPr lang="en-US" sz="1200" dirty="0"/>
              <a:t>Identifying Political Campaign Mail </a:t>
            </a:r>
          </a:p>
          <a:p>
            <a:endParaRPr lang="en-US" dirty="0"/>
          </a:p>
        </p:txBody>
      </p:sp>
      <p:sp>
        <p:nvSpPr>
          <p:cNvPr id="3" name="Content Placeholder 2"/>
          <p:cNvSpPr>
            <a:spLocks noGrp="1"/>
          </p:cNvSpPr>
          <p:nvPr>
            <p:ph sz="half" idx="2"/>
          </p:nvPr>
        </p:nvSpPr>
        <p:spPr/>
        <p:txBody>
          <a:bodyPr/>
          <a:lstStyle/>
          <a:p>
            <a:pPr marL="457200" lvl="1" indent="-457200">
              <a:spcBef>
                <a:spcPts val="0"/>
              </a:spcBef>
              <a:buClr>
                <a:schemeClr val="bg2"/>
              </a:buClr>
              <a:buFont typeface="Wingdings" pitchFamily="2" charset="2"/>
              <a:buChar char="p"/>
              <a:defRPr/>
            </a:pPr>
            <a:r>
              <a:rPr lang="en-US" altLang="en-US" dirty="0">
                <a:latin typeface="Arial" charset="0"/>
                <a:cs typeface="Arial" charset="0"/>
              </a:rPr>
              <a:t>Official Election Mail</a:t>
            </a:r>
            <a:endParaRPr lang="en-US" dirty="0">
              <a:latin typeface="Arial" charset="0"/>
              <a:cs typeface="Arial" charset="0"/>
            </a:endParaRPr>
          </a:p>
          <a:p>
            <a:pPr lvl="1">
              <a:spcBef>
                <a:spcPts val="0"/>
              </a:spcBef>
              <a:defRPr/>
            </a:pPr>
            <a:r>
              <a:rPr lang="en-US" sz="1600" dirty="0"/>
              <a:t>What is Official Election Mail?</a:t>
            </a:r>
            <a:r>
              <a:rPr lang="en-US" sz="1600" dirty="0">
                <a:solidFill>
                  <a:srgbClr val="FF0000"/>
                </a:solidFill>
              </a:rPr>
              <a:t> </a:t>
            </a:r>
            <a:endParaRPr lang="en-US" sz="1600" dirty="0"/>
          </a:p>
          <a:p>
            <a:pPr lvl="1">
              <a:spcBef>
                <a:spcPts val="0"/>
              </a:spcBef>
              <a:defRPr/>
            </a:pPr>
            <a:r>
              <a:rPr lang="en-US" sz="1600" dirty="0"/>
              <a:t>Prepare Official Election Mail</a:t>
            </a:r>
          </a:p>
          <a:p>
            <a:pPr lvl="2">
              <a:spcBef>
                <a:spcPts val="0"/>
              </a:spcBef>
              <a:defRPr/>
            </a:pPr>
            <a:r>
              <a:rPr lang="en-US" sz="1200" dirty="0"/>
              <a:t>Mail classes </a:t>
            </a:r>
          </a:p>
          <a:p>
            <a:pPr lvl="2">
              <a:spcBef>
                <a:spcPts val="0"/>
              </a:spcBef>
              <a:defRPr/>
            </a:pPr>
            <a:r>
              <a:rPr lang="en-US" sz="1200" dirty="0"/>
              <a:t>Postage Statement Changes</a:t>
            </a:r>
          </a:p>
          <a:p>
            <a:pPr lvl="2">
              <a:spcBef>
                <a:spcPts val="0"/>
              </a:spcBef>
              <a:defRPr/>
            </a:pPr>
            <a:r>
              <a:rPr lang="en-US" sz="1200" dirty="0"/>
              <a:t>Mailing Standards </a:t>
            </a:r>
          </a:p>
          <a:p>
            <a:pPr lvl="2">
              <a:spcBef>
                <a:spcPts val="0"/>
              </a:spcBef>
              <a:defRPr/>
            </a:pPr>
            <a:r>
              <a:rPr lang="en-US" sz="1200" dirty="0"/>
              <a:t>Intelligent Mail Barcode (IMb) &amp; Tracing </a:t>
            </a:r>
          </a:p>
          <a:p>
            <a:pPr lvl="2">
              <a:spcBef>
                <a:spcPts val="0"/>
              </a:spcBef>
              <a:defRPr/>
            </a:pPr>
            <a:r>
              <a:rPr lang="en-US" sz="1200" dirty="0" err="1"/>
              <a:t>AFO</a:t>
            </a:r>
            <a:r>
              <a:rPr lang="en-US" sz="1200" dirty="0"/>
              <a:t>/APO Absentee Ballots </a:t>
            </a:r>
          </a:p>
          <a:p>
            <a:pPr lvl="2">
              <a:spcBef>
                <a:spcPts val="0"/>
              </a:spcBef>
              <a:defRPr/>
            </a:pPr>
            <a:r>
              <a:rPr lang="en-US" sz="1200" dirty="0"/>
              <a:t>Requirements for Official Election Mail </a:t>
            </a:r>
          </a:p>
          <a:p>
            <a:pPr lvl="1">
              <a:spcBef>
                <a:spcPts val="0"/>
              </a:spcBef>
              <a:defRPr/>
            </a:pPr>
            <a:r>
              <a:rPr lang="en-US" sz="1600" dirty="0"/>
              <a:t>Design Official Election Mailpiece</a:t>
            </a:r>
          </a:p>
          <a:p>
            <a:pPr lvl="2">
              <a:spcBef>
                <a:spcPts val="0"/>
              </a:spcBef>
              <a:defRPr/>
            </a:pPr>
            <a:r>
              <a:rPr lang="en-US" sz="1200" dirty="0"/>
              <a:t>Publication 631</a:t>
            </a:r>
          </a:p>
          <a:p>
            <a:pPr lvl="2">
              <a:spcBef>
                <a:spcPts val="0"/>
              </a:spcBef>
              <a:defRPr/>
            </a:pPr>
            <a:r>
              <a:rPr lang="en-US" sz="1200" dirty="0"/>
              <a:t>MDA Support</a:t>
            </a:r>
          </a:p>
          <a:p>
            <a:pPr lvl="1">
              <a:spcBef>
                <a:spcPts val="0"/>
              </a:spcBef>
              <a:defRPr/>
            </a:pPr>
            <a:r>
              <a:rPr lang="en-US" sz="1600" dirty="0"/>
              <a:t>Submit Official Election Mailings for Acceptance </a:t>
            </a:r>
          </a:p>
          <a:p>
            <a:pPr lvl="2">
              <a:spcBef>
                <a:spcPts val="0"/>
              </a:spcBef>
              <a:defRPr/>
            </a:pPr>
            <a:r>
              <a:rPr lang="en-US" sz="1200" dirty="0"/>
              <a:t>5 Ways to Submit Mail </a:t>
            </a:r>
          </a:p>
          <a:p>
            <a:pPr lvl="2">
              <a:spcBef>
                <a:spcPts val="0"/>
              </a:spcBef>
              <a:defRPr/>
            </a:pPr>
            <a:r>
              <a:rPr lang="en-US" sz="1200" dirty="0"/>
              <a:t>Identifying Official Election Mail </a:t>
            </a:r>
          </a:p>
          <a:p>
            <a:pPr marL="468313" indent="-468313">
              <a:spcBef>
                <a:spcPts val="0"/>
              </a:spcBef>
              <a:defRPr/>
            </a:pPr>
            <a:r>
              <a:rPr lang="en-US" sz="2400" dirty="0"/>
              <a:t>Resources</a:t>
            </a:r>
          </a:p>
          <a:p>
            <a:endParaRPr lang="en-US" dirty="0"/>
          </a:p>
        </p:txBody>
      </p:sp>
      <p:sp>
        <p:nvSpPr>
          <p:cNvPr id="153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8CF439E6-AB31-4033-8AC3-085AB7FEF5A8}" type="slidenum">
              <a:rPr lang="en-US" altLang="en-US" sz="1000" smtClean="0">
                <a:solidFill>
                  <a:srgbClr val="000000"/>
                </a:solidFill>
                <a:latin typeface="Verdana" pitchFamily="34" charset="0"/>
              </a:rPr>
              <a:pPr/>
              <a:t>20</a:t>
            </a:fld>
            <a:endParaRPr lang="en-US" altLang="en-US" sz="1000" dirty="0">
              <a:solidFill>
                <a:srgbClr val="000000"/>
              </a:solidFill>
              <a:latin typeface="Verdana" pitchFamily="34" charset="0"/>
            </a:endParaRPr>
          </a:p>
        </p:txBody>
      </p:sp>
      <p:sp>
        <p:nvSpPr>
          <p:cNvPr id="6" name="Right Arrow 5"/>
          <p:cNvSpPr/>
          <p:nvPr/>
        </p:nvSpPr>
        <p:spPr>
          <a:xfrm>
            <a:off x="578024" y="4303886"/>
            <a:ext cx="609600" cy="349250"/>
          </a:xfrm>
          <a:prstGeom prst="rightArrow">
            <a:avLst/>
          </a:prstGeom>
          <a:solidFill>
            <a:srgbClr val="1F17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1467140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Design Political Mail </a:t>
            </a:r>
          </a:p>
        </p:txBody>
      </p:sp>
      <p:sp>
        <p:nvSpPr>
          <p:cNvPr id="3" name="Content Placeholder 2"/>
          <p:cNvSpPr>
            <a:spLocks noGrp="1"/>
          </p:cNvSpPr>
          <p:nvPr>
            <p:ph idx="1"/>
          </p:nvPr>
        </p:nvSpPr>
        <p:spPr>
          <a:xfrm>
            <a:off x="457200" y="1600200"/>
            <a:ext cx="3581400" cy="4530725"/>
          </a:xfrm>
        </p:spPr>
        <p:txBody>
          <a:bodyPr/>
          <a:lstStyle/>
          <a:p>
            <a:pPr marL="457200" indent="-457200">
              <a:buFont typeface="+mj-lt"/>
              <a:buAutoNum type="arabicPeriod"/>
            </a:pPr>
            <a:r>
              <a:rPr lang="en-US" sz="2300" b="1" dirty="0"/>
              <a:t>PLAN: </a:t>
            </a:r>
            <a:r>
              <a:rPr lang="en-US" sz="2300" dirty="0"/>
              <a:t>Determine which mail service to use and the best way to get return mail </a:t>
            </a:r>
          </a:p>
          <a:p>
            <a:pPr marL="457200" indent="-457200">
              <a:buFont typeface="+mj-lt"/>
              <a:buAutoNum type="arabicPeriod"/>
            </a:pPr>
            <a:r>
              <a:rPr lang="en-US" sz="2300" b="1" dirty="0"/>
              <a:t>ADDRESS: </a:t>
            </a:r>
            <a:r>
              <a:rPr lang="en-US" sz="2300" dirty="0"/>
              <a:t>Ensure election mail is addressed properly and your lists are up-to-date </a:t>
            </a:r>
          </a:p>
          <a:p>
            <a:pPr marL="457200" indent="-457200">
              <a:buFont typeface="+mj-lt"/>
              <a:buAutoNum type="arabicPeriod"/>
            </a:pPr>
            <a:r>
              <a:rPr lang="en-US" sz="2300" b="1" dirty="0"/>
              <a:t>DESIGN: </a:t>
            </a:r>
            <a:r>
              <a:rPr lang="en-US" sz="2300" dirty="0"/>
              <a:t>Design </a:t>
            </a:r>
            <a:r>
              <a:rPr lang="en-US" sz="2300" dirty="0" err="1"/>
              <a:t>mailpiece</a:t>
            </a:r>
            <a:r>
              <a:rPr lang="en-US" sz="2300" dirty="0"/>
              <a:t> and business reply return envelopes to </a:t>
            </a:r>
            <a:r>
              <a:rPr lang="en-US" sz="2300" dirty="0" err="1"/>
              <a:t>USPS</a:t>
            </a:r>
            <a:r>
              <a:rPr lang="en-US" sz="2300" dirty="0"/>
              <a:t> standards</a:t>
            </a:r>
            <a:endParaRPr lang="en-US" sz="2300" b="1" dirty="0"/>
          </a:p>
          <a:p>
            <a:endParaRPr lang="en-US" sz="2400" dirty="0"/>
          </a:p>
        </p:txBody>
      </p:sp>
      <p:grpSp>
        <p:nvGrpSpPr>
          <p:cNvPr id="7" name="Group 6"/>
          <p:cNvGrpSpPr/>
          <p:nvPr/>
        </p:nvGrpSpPr>
        <p:grpSpPr>
          <a:xfrm>
            <a:off x="4187537" y="2357905"/>
            <a:ext cx="4502727" cy="3509495"/>
            <a:chOff x="3810000" y="2743200"/>
            <a:chExt cx="5054190" cy="3920641"/>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2743200"/>
              <a:ext cx="5054190" cy="10543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3797516"/>
              <a:ext cx="5054190" cy="2866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6" name="Rectangle 5"/>
          <p:cNvSpPr/>
          <p:nvPr/>
        </p:nvSpPr>
        <p:spPr>
          <a:xfrm>
            <a:off x="4187536" y="5943600"/>
            <a:ext cx="4499263" cy="646331"/>
          </a:xfrm>
          <a:prstGeom prst="rect">
            <a:avLst/>
          </a:prstGeom>
          <a:solidFill>
            <a:srgbClr val="99CCFF"/>
          </a:solidFill>
          <a:ln>
            <a:solidFill>
              <a:schemeClr val="bg2"/>
            </a:solidFill>
          </a:ln>
        </p:spPr>
        <p:txBody>
          <a:bodyPr wrap="square">
            <a:spAutoFit/>
          </a:bodyPr>
          <a:lstStyle/>
          <a:p>
            <a:r>
              <a:rPr lang="en-US" b="1" dirty="0"/>
              <a:t>https://www.usps.com/business/political-mail.htm</a:t>
            </a:r>
          </a:p>
        </p:txBody>
      </p:sp>
      <p:sp>
        <p:nvSpPr>
          <p:cNvPr id="10" name="TextBox 9"/>
          <p:cNvSpPr txBox="1"/>
          <p:nvPr/>
        </p:nvSpPr>
        <p:spPr>
          <a:xfrm>
            <a:off x="4251376" y="1600200"/>
            <a:ext cx="4476238" cy="646331"/>
          </a:xfrm>
          <a:prstGeom prst="rect">
            <a:avLst/>
          </a:prstGeom>
          <a:noFill/>
          <a:ln>
            <a:solidFill>
              <a:srgbClr val="FF0000"/>
            </a:solidFill>
          </a:ln>
        </p:spPr>
        <p:txBody>
          <a:bodyPr wrap="square" rtlCol="0">
            <a:spAutoFit/>
          </a:bodyPr>
          <a:lstStyle/>
          <a:p>
            <a:pPr algn="ctr"/>
            <a:r>
              <a:rPr lang="en-US" dirty="0"/>
              <a:t>Contact a Mailpiece Design Analyst for additional support </a:t>
            </a:r>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21</a:t>
            </a:fld>
            <a:endParaRPr lang="en-US" dirty="0">
              <a:solidFill>
                <a:srgbClr val="000000"/>
              </a:solidFill>
            </a:endParaRPr>
          </a:p>
        </p:txBody>
      </p:sp>
      <p:sp>
        <p:nvSpPr>
          <p:cNvPr id="8" name="Rectangle 7"/>
          <p:cNvSpPr/>
          <p:nvPr/>
        </p:nvSpPr>
        <p:spPr>
          <a:xfrm>
            <a:off x="4267200" y="4724400"/>
            <a:ext cx="4343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7467600" y="2246531"/>
            <a:ext cx="984250" cy="24778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73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altLang="en-US" b="1" dirty="0"/>
              <a:t>Agenda</a:t>
            </a:r>
          </a:p>
        </p:txBody>
      </p:sp>
      <p:sp>
        <p:nvSpPr>
          <p:cNvPr id="2" name="Content Placeholder 1"/>
          <p:cNvSpPr>
            <a:spLocks noGrp="1"/>
          </p:cNvSpPr>
          <p:nvPr>
            <p:ph sz="half" idx="1"/>
          </p:nvPr>
        </p:nvSpPr>
        <p:spPr/>
        <p:txBody>
          <a:bodyPr/>
          <a:lstStyle/>
          <a:p>
            <a:pPr marL="457200" indent="-457200">
              <a:spcBef>
                <a:spcPts val="0"/>
              </a:spcBef>
              <a:defRPr/>
            </a:pPr>
            <a:r>
              <a:rPr lang="en-US" altLang="en-US" sz="2400" dirty="0">
                <a:latin typeface="Arial" charset="0"/>
                <a:cs typeface="Arial" charset="0"/>
              </a:rPr>
              <a:t>Political Campaign Mail</a:t>
            </a:r>
          </a:p>
          <a:p>
            <a:pPr lvl="1">
              <a:spcBef>
                <a:spcPts val="0"/>
              </a:spcBef>
              <a:defRPr/>
            </a:pPr>
            <a:r>
              <a:rPr lang="en-US" sz="1600" dirty="0"/>
              <a:t>What is Political Campaign Mail? </a:t>
            </a:r>
            <a:endParaRPr lang="en-US" sz="1600" dirty="0">
              <a:solidFill>
                <a:srgbClr val="FF0000"/>
              </a:solidFill>
            </a:endParaRPr>
          </a:p>
          <a:p>
            <a:pPr lvl="2">
              <a:spcBef>
                <a:spcPts val="0"/>
              </a:spcBef>
              <a:defRPr/>
            </a:pPr>
            <a:r>
              <a:rPr lang="en-US" sz="1200" dirty="0"/>
              <a:t>How important is mail to a campaign?</a:t>
            </a:r>
          </a:p>
          <a:p>
            <a:pPr lvl="2">
              <a:spcBef>
                <a:spcPts val="0"/>
              </a:spcBef>
              <a:defRPr/>
            </a:pPr>
            <a:r>
              <a:rPr lang="en-US" sz="1200" dirty="0"/>
              <a:t>6 reasons to use direct mail </a:t>
            </a:r>
          </a:p>
          <a:p>
            <a:pPr lvl="2">
              <a:spcBef>
                <a:spcPts val="0"/>
              </a:spcBef>
              <a:defRPr/>
            </a:pPr>
            <a:r>
              <a:rPr lang="en-US" sz="1200" dirty="0"/>
              <a:t>7 rules of successful direct mail </a:t>
            </a:r>
          </a:p>
          <a:p>
            <a:pPr lvl="1">
              <a:spcBef>
                <a:spcPts val="0"/>
              </a:spcBef>
              <a:defRPr/>
            </a:pPr>
            <a:r>
              <a:rPr lang="en-US" sz="1600" dirty="0"/>
              <a:t>Prepare Political Campaign Mail</a:t>
            </a:r>
          </a:p>
          <a:p>
            <a:pPr lvl="2">
              <a:spcBef>
                <a:spcPts val="0"/>
              </a:spcBef>
              <a:defRPr/>
            </a:pPr>
            <a:r>
              <a:rPr lang="en-US" sz="1200" dirty="0"/>
              <a:t>Mail classes </a:t>
            </a:r>
          </a:p>
          <a:p>
            <a:pPr lvl="2">
              <a:spcBef>
                <a:spcPts val="0"/>
              </a:spcBef>
              <a:defRPr/>
            </a:pPr>
            <a:r>
              <a:rPr lang="en-US" sz="1200" dirty="0"/>
              <a:t>Intelligent Mail Barcode (IMb) &amp; Tracing </a:t>
            </a:r>
          </a:p>
          <a:p>
            <a:pPr lvl="2">
              <a:spcBef>
                <a:spcPts val="0"/>
              </a:spcBef>
              <a:defRPr/>
            </a:pPr>
            <a:r>
              <a:rPr lang="en-US" sz="1200" dirty="0" err="1"/>
              <a:t>QR</a:t>
            </a:r>
            <a:r>
              <a:rPr lang="en-US" sz="1200" dirty="0"/>
              <a:t> codes &amp; emerging technologies </a:t>
            </a:r>
          </a:p>
          <a:p>
            <a:pPr lvl="2">
              <a:spcBef>
                <a:spcPts val="0"/>
              </a:spcBef>
              <a:defRPr/>
            </a:pPr>
            <a:r>
              <a:rPr lang="en-US" sz="1200" dirty="0"/>
              <a:t>Incentives &amp; Promotions </a:t>
            </a:r>
          </a:p>
          <a:p>
            <a:pPr lvl="2">
              <a:spcBef>
                <a:spcPts val="0"/>
              </a:spcBef>
              <a:defRPr/>
            </a:pPr>
            <a:r>
              <a:rPr lang="en-US" sz="1200" dirty="0"/>
              <a:t>Postage Statement Changes </a:t>
            </a:r>
          </a:p>
          <a:p>
            <a:pPr lvl="2">
              <a:spcBef>
                <a:spcPts val="0"/>
              </a:spcBef>
              <a:defRPr/>
            </a:pPr>
            <a:r>
              <a:rPr lang="en-US" sz="1200" dirty="0" err="1"/>
              <a:t>EDDM</a:t>
            </a:r>
            <a:r>
              <a:rPr lang="en-US" sz="1200" dirty="0"/>
              <a:t> </a:t>
            </a:r>
          </a:p>
          <a:p>
            <a:pPr lvl="2">
              <a:spcBef>
                <a:spcPts val="0"/>
              </a:spcBef>
              <a:defRPr/>
            </a:pPr>
            <a:r>
              <a:rPr lang="en-US" sz="1200" dirty="0"/>
              <a:t>Alternate Postage Program </a:t>
            </a:r>
          </a:p>
          <a:p>
            <a:pPr lvl="1">
              <a:spcBef>
                <a:spcPts val="0"/>
              </a:spcBef>
              <a:defRPr/>
            </a:pPr>
            <a:r>
              <a:rPr lang="en-US" sz="1600" dirty="0"/>
              <a:t>Design Political Campaign Mailpiece</a:t>
            </a:r>
          </a:p>
          <a:p>
            <a:pPr lvl="1">
              <a:spcBef>
                <a:spcPts val="0"/>
              </a:spcBef>
              <a:defRPr/>
            </a:pPr>
            <a:r>
              <a:rPr lang="en-US" sz="1600" dirty="0"/>
              <a:t>Submit Political Campaign Mailings for Acceptance </a:t>
            </a:r>
          </a:p>
          <a:p>
            <a:pPr lvl="2">
              <a:spcBef>
                <a:spcPts val="0"/>
              </a:spcBef>
              <a:defRPr/>
            </a:pPr>
            <a:r>
              <a:rPr lang="en-US" sz="1200" dirty="0"/>
              <a:t>5 Ways to Submit Mail </a:t>
            </a:r>
          </a:p>
          <a:p>
            <a:pPr lvl="2">
              <a:spcBef>
                <a:spcPts val="0"/>
              </a:spcBef>
              <a:defRPr/>
            </a:pPr>
            <a:r>
              <a:rPr lang="en-US" sz="1200" dirty="0"/>
              <a:t>Identifying Political Campaign Mail </a:t>
            </a:r>
          </a:p>
          <a:p>
            <a:endParaRPr lang="en-US" dirty="0"/>
          </a:p>
        </p:txBody>
      </p:sp>
      <p:sp>
        <p:nvSpPr>
          <p:cNvPr id="3" name="Content Placeholder 2"/>
          <p:cNvSpPr>
            <a:spLocks noGrp="1"/>
          </p:cNvSpPr>
          <p:nvPr>
            <p:ph sz="half" idx="2"/>
          </p:nvPr>
        </p:nvSpPr>
        <p:spPr/>
        <p:txBody>
          <a:bodyPr/>
          <a:lstStyle/>
          <a:p>
            <a:pPr marL="457200" lvl="1" indent="-457200">
              <a:spcBef>
                <a:spcPts val="0"/>
              </a:spcBef>
              <a:buClr>
                <a:schemeClr val="bg2"/>
              </a:buClr>
              <a:buFont typeface="Wingdings" pitchFamily="2" charset="2"/>
              <a:buChar char="p"/>
              <a:defRPr/>
            </a:pPr>
            <a:r>
              <a:rPr lang="en-US" altLang="en-US" dirty="0">
                <a:latin typeface="Arial" charset="0"/>
                <a:cs typeface="Arial" charset="0"/>
              </a:rPr>
              <a:t>Official Election Mail</a:t>
            </a:r>
            <a:endParaRPr lang="en-US" dirty="0">
              <a:latin typeface="Arial" charset="0"/>
              <a:cs typeface="Arial" charset="0"/>
            </a:endParaRPr>
          </a:p>
          <a:p>
            <a:pPr lvl="1">
              <a:spcBef>
                <a:spcPts val="0"/>
              </a:spcBef>
              <a:defRPr/>
            </a:pPr>
            <a:r>
              <a:rPr lang="en-US" sz="1600" dirty="0"/>
              <a:t>What is Official Election Mail?</a:t>
            </a:r>
            <a:r>
              <a:rPr lang="en-US" sz="1600" dirty="0">
                <a:solidFill>
                  <a:srgbClr val="FF0000"/>
                </a:solidFill>
              </a:rPr>
              <a:t> </a:t>
            </a:r>
            <a:endParaRPr lang="en-US" sz="1600" dirty="0"/>
          </a:p>
          <a:p>
            <a:pPr lvl="1">
              <a:spcBef>
                <a:spcPts val="0"/>
              </a:spcBef>
              <a:defRPr/>
            </a:pPr>
            <a:r>
              <a:rPr lang="en-US" sz="1600" dirty="0"/>
              <a:t>Prepare Official Election Mail</a:t>
            </a:r>
          </a:p>
          <a:p>
            <a:pPr lvl="2">
              <a:spcBef>
                <a:spcPts val="0"/>
              </a:spcBef>
              <a:defRPr/>
            </a:pPr>
            <a:r>
              <a:rPr lang="en-US" sz="1200" dirty="0"/>
              <a:t>Mail classes </a:t>
            </a:r>
          </a:p>
          <a:p>
            <a:pPr lvl="2">
              <a:spcBef>
                <a:spcPts val="0"/>
              </a:spcBef>
              <a:defRPr/>
            </a:pPr>
            <a:r>
              <a:rPr lang="en-US" sz="1200" dirty="0"/>
              <a:t>Postage Statement Changes</a:t>
            </a:r>
          </a:p>
          <a:p>
            <a:pPr lvl="2">
              <a:spcBef>
                <a:spcPts val="0"/>
              </a:spcBef>
              <a:defRPr/>
            </a:pPr>
            <a:r>
              <a:rPr lang="en-US" sz="1200" dirty="0"/>
              <a:t>Mailing Standards </a:t>
            </a:r>
          </a:p>
          <a:p>
            <a:pPr lvl="2">
              <a:spcBef>
                <a:spcPts val="0"/>
              </a:spcBef>
              <a:defRPr/>
            </a:pPr>
            <a:r>
              <a:rPr lang="en-US" sz="1200" dirty="0"/>
              <a:t>Intelligent Mail Barcode (IMb) &amp; Tracing </a:t>
            </a:r>
          </a:p>
          <a:p>
            <a:pPr lvl="2">
              <a:spcBef>
                <a:spcPts val="0"/>
              </a:spcBef>
              <a:defRPr/>
            </a:pPr>
            <a:r>
              <a:rPr lang="en-US" sz="1200" dirty="0" err="1"/>
              <a:t>AFO</a:t>
            </a:r>
            <a:r>
              <a:rPr lang="en-US" sz="1200" dirty="0"/>
              <a:t>/APO Absentee Ballots </a:t>
            </a:r>
          </a:p>
          <a:p>
            <a:pPr lvl="2">
              <a:spcBef>
                <a:spcPts val="0"/>
              </a:spcBef>
              <a:defRPr/>
            </a:pPr>
            <a:r>
              <a:rPr lang="en-US" sz="1200" dirty="0"/>
              <a:t>Requirements for Official Election Mail </a:t>
            </a:r>
          </a:p>
          <a:p>
            <a:pPr lvl="1">
              <a:spcBef>
                <a:spcPts val="0"/>
              </a:spcBef>
              <a:defRPr/>
            </a:pPr>
            <a:r>
              <a:rPr lang="en-US" sz="1600" dirty="0"/>
              <a:t>Design Official Election Mailpiece</a:t>
            </a:r>
          </a:p>
          <a:p>
            <a:pPr lvl="2">
              <a:spcBef>
                <a:spcPts val="0"/>
              </a:spcBef>
              <a:defRPr/>
            </a:pPr>
            <a:r>
              <a:rPr lang="en-US" sz="1200" dirty="0"/>
              <a:t>Publication 631</a:t>
            </a:r>
          </a:p>
          <a:p>
            <a:pPr lvl="2">
              <a:spcBef>
                <a:spcPts val="0"/>
              </a:spcBef>
              <a:defRPr/>
            </a:pPr>
            <a:r>
              <a:rPr lang="en-US" sz="1200" dirty="0"/>
              <a:t>MDA Support</a:t>
            </a:r>
          </a:p>
          <a:p>
            <a:pPr lvl="1">
              <a:spcBef>
                <a:spcPts val="0"/>
              </a:spcBef>
              <a:defRPr/>
            </a:pPr>
            <a:r>
              <a:rPr lang="en-US" sz="1600" dirty="0"/>
              <a:t>Submit Official Election Mailings for Acceptance </a:t>
            </a:r>
          </a:p>
          <a:p>
            <a:pPr lvl="2">
              <a:spcBef>
                <a:spcPts val="0"/>
              </a:spcBef>
              <a:defRPr/>
            </a:pPr>
            <a:r>
              <a:rPr lang="en-US" sz="1200" dirty="0"/>
              <a:t>5 Ways to Submit Mail </a:t>
            </a:r>
          </a:p>
          <a:p>
            <a:pPr lvl="2">
              <a:spcBef>
                <a:spcPts val="0"/>
              </a:spcBef>
              <a:defRPr/>
            </a:pPr>
            <a:r>
              <a:rPr lang="en-US" sz="1200" dirty="0"/>
              <a:t>Identifying Official Election Mail </a:t>
            </a:r>
          </a:p>
          <a:p>
            <a:pPr marL="468313" indent="-468313">
              <a:spcBef>
                <a:spcPts val="0"/>
              </a:spcBef>
              <a:defRPr/>
            </a:pPr>
            <a:r>
              <a:rPr lang="en-US" sz="2400" dirty="0"/>
              <a:t>Resources</a:t>
            </a:r>
          </a:p>
          <a:p>
            <a:endParaRPr lang="en-US" dirty="0"/>
          </a:p>
        </p:txBody>
      </p:sp>
      <p:sp>
        <p:nvSpPr>
          <p:cNvPr id="153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8CF439E6-AB31-4033-8AC3-085AB7FEF5A8}" type="slidenum">
              <a:rPr lang="en-US" altLang="en-US" sz="1000" smtClean="0">
                <a:solidFill>
                  <a:srgbClr val="000000"/>
                </a:solidFill>
                <a:latin typeface="Verdana" pitchFamily="34" charset="0"/>
              </a:rPr>
              <a:pPr/>
              <a:t>22</a:t>
            </a:fld>
            <a:endParaRPr lang="en-US" altLang="en-US" sz="1000" dirty="0">
              <a:solidFill>
                <a:srgbClr val="000000"/>
              </a:solidFill>
              <a:latin typeface="Verdana" pitchFamily="34" charset="0"/>
            </a:endParaRPr>
          </a:p>
        </p:txBody>
      </p:sp>
      <p:sp>
        <p:nvSpPr>
          <p:cNvPr id="6" name="Right Arrow 5"/>
          <p:cNvSpPr/>
          <p:nvPr/>
        </p:nvSpPr>
        <p:spPr>
          <a:xfrm>
            <a:off x="578024" y="4797152"/>
            <a:ext cx="609600" cy="349250"/>
          </a:xfrm>
          <a:prstGeom prst="rightArrow">
            <a:avLst/>
          </a:prstGeom>
          <a:solidFill>
            <a:srgbClr val="1F17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146714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73350"/>
            <a:ext cx="9073008" cy="5284650"/>
          </a:xfrm>
        </p:spPr>
        <p:txBody>
          <a:bodyPr>
            <a:normAutofit fontScale="92500" lnSpcReduction="20000"/>
          </a:bodyPr>
          <a:lstStyle/>
          <a:p>
            <a:pPr marL="0" indent="0">
              <a:buNone/>
            </a:pPr>
            <a:r>
              <a:rPr lang="en-US" sz="2200" dirty="0"/>
              <a:t>There are 5 ways that mailers can submit mail:</a:t>
            </a:r>
          </a:p>
          <a:p>
            <a:pPr marL="0" indent="0">
              <a:buNone/>
            </a:pPr>
            <a:endParaRPr lang="en-US" sz="22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2100" dirty="0"/>
          </a:p>
          <a:p>
            <a:endParaRPr lang="en-US" sz="2100" dirty="0"/>
          </a:p>
          <a:p>
            <a:r>
              <a:rPr lang="en-US" sz="2100" dirty="0"/>
              <a:t>Certified Vendors List on RIBBS: </a:t>
            </a:r>
            <a:r>
              <a:rPr lang="en-US" sz="1700" dirty="0">
                <a:solidFill>
                  <a:srgbClr val="2920E4"/>
                </a:solidFill>
              </a:rPr>
              <a:t>https://ribbs.usps.gov/uniqueimb/documents/tech_guides/VendorFullServiceCapabilities.pdf</a:t>
            </a:r>
            <a:endParaRPr lang="en-US" sz="2200" dirty="0">
              <a:solidFill>
                <a:srgbClr val="2920E4"/>
              </a:solidFill>
            </a:endParaRPr>
          </a:p>
        </p:txBody>
      </p:sp>
      <p:sp>
        <p:nvSpPr>
          <p:cNvPr id="4" name="Slide Number Placeholder 3"/>
          <p:cNvSpPr>
            <a:spLocks noGrp="1"/>
          </p:cNvSpPr>
          <p:nvPr>
            <p:ph type="sldNum" sz="quarter" idx="12"/>
          </p:nvPr>
        </p:nvSpPr>
        <p:spPr/>
        <p:txBody>
          <a:bodyPr/>
          <a:lstStyle/>
          <a:p>
            <a:pPr>
              <a:defRPr/>
            </a:pPr>
            <a:fld id="{315D2C48-1F41-4BB6-B011-CDAE29A95D96}" type="slidenum">
              <a:rPr lang="en-US" smtClean="0"/>
              <a:pPr>
                <a:defRPr/>
              </a:pPr>
              <a:t>23</a:t>
            </a:fld>
            <a:endParaRPr lang="en-US" dirty="0"/>
          </a:p>
        </p:txBody>
      </p:sp>
      <p:sp>
        <p:nvSpPr>
          <p:cNvPr id="9" name="Title 1"/>
          <p:cNvSpPr>
            <a:spLocks noGrp="1"/>
          </p:cNvSpPr>
          <p:nvPr>
            <p:ph type="title"/>
          </p:nvPr>
        </p:nvSpPr>
        <p:spPr>
          <a:xfrm>
            <a:off x="431540" y="715963"/>
            <a:ext cx="8229600" cy="731837"/>
          </a:xfrm>
        </p:spPr>
        <p:txBody>
          <a:bodyPr>
            <a:noAutofit/>
          </a:bodyPr>
          <a:lstStyle/>
          <a:p>
            <a:pPr algn="ctr"/>
            <a:r>
              <a:rPr lang="en-US" sz="3200" dirty="0">
                <a:solidFill>
                  <a:srgbClr val="5378B3"/>
                </a:solidFill>
              </a:rPr>
              <a:t>Five Ways to Submit Mail</a:t>
            </a:r>
          </a:p>
        </p:txBody>
      </p:sp>
      <p:sp>
        <p:nvSpPr>
          <p:cNvPr id="2" name="Rectangle 1"/>
          <p:cNvSpPr/>
          <p:nvPr/>
        </p:nvSpPr>
        <p:spPr>
          <a:xfrm>
            <a:off x="152400" y="2683768"/>
            <a:ext cx="8839200" cy="350520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b="1" dirty="0">
                <a:solidFill>
                  <a:schemeClr val="tx1"/>
                </a:solidFill>
              </a:rPr>
              <a:t> eDoc Submission Methods</a:t>
            </a:r>
          </a:p>
        </p:txBody>
      </p:sp>
      <p:graphicFrame>
        <p:nvGraphicFramePr>
          <p:cNvPr id="8" name="Diagram 7"/>
          <p:cNvGraphicFramePr/>
          <p:nvPr>
            <p:extLst>
              <p:ext uri="{D42A27DB-BD31-4B8C-83A1-F6EECF244321}">
                <p14:modId xmlns:p14="http://schemas.microsoft.com/office/powerpoint/2010/main" val="3253009926"/>
              </p:ext>
            </p:extLst>
          </p:nvPr>
        </p:nvGraphicFramePr>
        <p:xfrm>
          <a:off x="395536" y="1700808"/>
          <a:ext cx="8397876" cy="4528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3496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algn="ctr"/>
            <a:r>
              <a:rPr altLang="en-US" b="1" dirty="0"/>
              <a:t>Identifying Political Campaign Mail</a:t>
            </a:r>
          </a:p>
        </p:txBody>
      </p:sp>
      <p:sp>
        <p:nvSpPr>
          <p:cNvPr id="19460"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42F1B72D-619E-4BF5-B317-DC41BE5BA25F}" type="slidenum">
              <a:rPr lang="en-US" altLang="en-US" sz="1000" smtClean="0">
                <a:latin typeface="Verdana" pitchFamily="34" charset="0"/>
              </a:rPr>
              <a:pPr/>
              <a:t>24</a:t>
            </a:fld>
            <a:endParaRPr lang="en-US" altLang="en-US" sz="1000" dirty="0">
              <a:latin typeface="Verdana" pitchFamily="34" charset="0"/>
            </a:endParaRPr>
          </a:p>
        </p:txBody>
      </p:sp>
      <p:sp>
        <p:nvSpPr>
          <p:cNvPr id="7" name="TextBox 5"/>
          <p:cNvSpPr txBox="1">
            <a:spLocks noChangeArrowheads="1"/>
          </p:cNvSpPr>
          <p:nvPr/>
        </p:nvSpPr>
        <p:spPr bwMode="auto">
          <a:xfrm>
            <a:off x="457200" y="1600200"/>
            <a:ext cx="8077200" cy="49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en-US" altLang="en-US" sz="2000" dirty="0"/>
              <a:t>Mailers must use the </a:t>
            </a:r>
            <a:r>
              <a:rPr lang="en-US" altLang="en-US" sz="2000" b="1" dirty="0"/>
              <a:t>Red PS Tag 57, Political Campaign Mailing</a:t>
            </a:r>
            <a:r>
              <a:rPr lang="en-US" altLang="en-US" sz="2000" dirty="0"/>
              <a:t>, to identify trays and sacks that contain Political Campaign Mail </a:t>
            </a:r>
          </a:p>
          <a:p>
            <a:endParaRPr lang="en-US" altLang="en-US" sz="1000" dirty="0"/>
          </a:p>
          <a:p>
            <a:endParaRPr lang="en-US" altLang="en-US" sz="2400" dirty="0"/>
          </a:p>
          <a:p>
            <a:endParaRPr lang="en-US" altLang="en-US" sz="2400" dirty="0"/>
          </a:p>
          <a:p>
            <a:endParaRPr lang="en-US" altLang="en-US" sz="1600" dirty="0"/>
          </a:p>
          <a:p>
            <a:endParaRPr lang="en-US" altLang="en-US" sz="1600" dirty="0"/>
          </a:p>
          <a:p>
            <a:endParaRPr lang="en-US" altLang="en-US" sz="1600" dirty="0"/>
          </a:p>
          <a:p>
            <a:endParaRPr lang="en-US" altLang="en-US" sz="1600" dirty="0"/>
          </a:p>
          <a:p>
            <a:endParaRPr lang="en-US" altLang="en-US" sz="2000" dirty="0"/>
          </a:p>
          <a:p>
            <a:endParaRPr lang="en-US" altLang="en-US" sz="2000" dirty="0"/>
          </a:p>
          <a:p>
            <a:endParaRPr lang="en-US" altLang="en-US" sz="2000" dirty="0"/>
          </a:p>
          <a:p>
            <a:r>
              <a:rPr lang="en-US" altLang="en-US" sz="2000" dirty="0"/>
              <a:t>Eligible mailings include:</a:t>
            </a:r>
          </a:p>
          <a:p>
            <a:pPr marL="742950" lvl="1" indent="-285750" eaLnBrk="0" hangingPunct="0">
              <a:spcBef>
                <a:spcPct val="20000"/>
              </a:spcBef>
              <a:buClr>
                <a:schemeClr val="tx2"/>
              </a:buClr>
              <a:buSzPct val="75000"/>
              <a:buFont typeface="Wingdings" pitchFamily="2" charset="2"/>
              <a:buChar char="n"/>
            </a:pPr>
            <a:r>
              <a:rPr lang="en-US" altLang="en-US" sz="1600" dirty="0"/>
              <a:t>Registered political candidates and their associated campaign committees</a:t>
            </a:r>
          </a:p>
          <a:p>
            <a:pPr marL="742950" lvl="1" indent="-285750" eaLnBrk="0" hangingPunct="0">
              <a:spcBef>
                <a:spcPct val="20000"/>
              </a:spcBef>
              <a:buClr>
                <a:schemeClr val="tx2"/>
              </a:buClr>
              <a:buSzPct val="75000"/>
              <a:buFont typeface="Wingdings" pitchFamily="2" charset="2"/>
              <a:buChar char="n"/>
            </a:pPr>
            <a:r>
              <a:rPr lang="en-US" altLang="en-US" sz="1600" dirty="0"/>
              <a:t>Political party committees</a:t>
            </a:r>
          </a:p>
          <a:p>
            <a:pPr marL="742950" lvl="1" indent="-285750" eaLnBrk="0" hangingPunct="0">
              <a:spcBef>
                <a:spcPct val="20000"/>
              </a:spcBef>
              <a:buClr>
                <a:schemeClr val="tx2"/>
              </a:buClr>
              <a:buSzPct val="75000"/>
              <a:buFont typeface="Wingdings" pitchFamily="2" charset="2"/>
              <a:buChar char="n"/>
            </a:pPr>
            <a:r>
              <a:rPr lang="en-US" altLang="en-US" sz="1600" dirty="0"/>
              <a:t>Political message mailings by Political Action Committees, Surplus PACs, or other organizations that engage in issue advocacy or voter mobilization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8188" y="2892425"/>
            <a:ext cx="25876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altLang="en-US" b="1" dirty="0"/>
              <a:t>Agenda</a:t>
            </a:r>
          </a:p>
        </p:txBody>
      </p:sp>
      <p:sp>
        <p:nvSpPr>
          <p:cNvPr id="2" name="Content Placeholder 1"/>
          <p:cNvSpPr>
            <a:spLocks noGrp="1"/>
          </p:cNvSpPr>
          <p:nvPr>
            <p:ph sz="half" idx="1"/>
          </p:nvPr>
        </p:nvSpPr>
        <p:spPr/>
        <p:txBody>
          <a:bodyPr/>
          <a:lstStyle/>
          <a:p>
            <a:pPr marL="457200" indent="-457200">
              <a:spcBef>
                <a:spcPts val="0"/>
              </a:spcBef>
              <a:defRPr/>
            </a:pPr>
            <a:r>
              <a:rPr lang="en-US" altLang="en-US" sz="2400" dirty="0">
                <a:latin typeface="Arial" charset="0"/>
                <a:cs typeface="Arial" charset="0"/>
              </a:rPr>
              <a:t>Political Campaign Mail</a:t>
            </a:r>
          </a:p>
          <a:p>
            <a:pPr lvl="1">
              <a:spcBef>
                <a:spcPts val="0"/>
              </a:spcBef>
              <a:defRPr/>
            </a:pPr>
            <a:r>
              <a:rPr lang="en-US" sz="1600" dirty="0"/>
              <a:t>What is Political Campaign Mail? </a:t>
            </a:r>
            <a:endParaRPr lang="en-US" sz="1600" dirty="0">
              <a:solidFill>
                <a:srgbClr val="FF0000"/>
              </a:solidFill>
            </a:endParaRPr>
          </a:p>
          <a:p>
            <a:pPr lvl="2">
              <a:spcBef>
                <a:spcPts val="0"/>
              </a:spcBef>
              <a:defRPr/>
            </a:pPr>
            <a:r>
              <a:rPr lang="en-US" sz="1200" dirty="0"/>
              <a:t>How important is mail to a campaign?</a:t>
            </a:r>
          </a:p>
          <a:p>
            <a:pPr lvl="2">
              <a:spcBef>
                <a:spcPts val="0"/>
              </a:spcBef>
              <a:defRPr/>
            </a:pPr>
            <a:r>
              <a:rPr lang="en-US" sz="1200" dirty="0"/>
              <a:t>6 reasons to use direct mail </a:t>
            </a:r>
          </a:p>
          <a:p>
            <a:pPr lvl="2">
              <a:spcBef>
                <a:spcPts val="0"/>
              </a:spcBef>
              <a:defRPr/>
            </a:pPr>
            <a:r>
              <a:rPr lang="en-US" sz="1200" dirty="0"/>
              <a:t>7 rules of successful direct mail </a:t>
            </a:r>
          </a:p>
          <a:p>
            <a:pPr lvl="1">
              <a:spcBef>
                <a:spcPts val="0"/>
              </a:spcBef>
              <a:defRPr/>
            </a:pPr>
            <a:r>
              <a:rPr lang="en-US" sz="1600" dirty="0"/>
              <a:t>Prepare Political Campaign Mail</a:t>
            </a:r>
          </a:p>
          <a:p>
            <a:pPr lvl="2">
              <a:spcBef>
                <a:spcPts val="0"/>
              </a:spcBef>
              <a:defRPr/>
            </a:pPr>
            <a:r>
              <a:rPr lang="en-US" sz="1200" dirty="0"/>
              <a:t>Mail classes </a:t>
            </a:r>
          </a:p>
          <a:p>
            <a:pPr lvl="2">
              <a:spcBef>
                <a:spcPts val="0"/>
              </a:spcBef>
              <a:defRPr/>
            </a:pPr>
            <a:r>
              <a:rPr lang="en-US" sz="1200" dirty="0"/>
              <a:t>Intelligent Mail Barcode (IMb) &amp; Tracing </a:t>
            </a:r>
          </a:p>
          <a:p>
            <a:pPr lvl="2">
              <a:spcBef>
                <a:spcPts val="0"/>
              </a:spcBef>
              <a:defRPr/>
            </a:pPr>
            <a:r>
              <a:rPr lang="en-US" sz="1200" dirty="0" err="1"/>
              <a:t>QR</a:t>
            </a:r>
            <a:r>
              <a:rPr lang="en-US" sz="1200" dirty="0"/>
              <a:t> codes &amp; emerging technologies </a:t>
            </a:r>
          </a:p>
          <a:p>
            <a:pPr lvl="2">
              <a:spcBef>
                <a:spcPts val="0"/>
              </a:spcBef>
              <a:defRPr/>
            </a:pPr>
            <a:r>
              <a:rPr lang="en-US" sz="1200" dirty="0"/>
              <a:t>Incentives &amp; Promotions </a:t>
            </a:r>
          </a:p>
          <a:p>
            <a:pPr lvl="2">
              <a:spcBef>
                <a:spcPts val="0"/>
              </a:spcBef>
              <a:defRPr/>
            </a:pPr>
            <a:r>
              <a:rPr lang="en-US" sz="1200" dirty="0"/>
              <a:t>Postage Statement Changes </a:t>
            </a:r>
          </a:p>
          <a:p>
            <a:pPr lvl="2">
              <a:spcBef>
                <a:spcPts val="0"/>
              </a:spcBef>
              <a:defRPr/>
            </a:pPr>
            <a:r>
              <a:rPr lang="en-US" sz="1200" dirty="0" err="1"/>
              <a:t>EDDM</a:t>
            </a:r>
            <a:r>
              <a:rPr lang="en-US" sz="1200" dirty="0"/>
              <a:t> </a:t>
            </a:r>
          </a:p>
          <a:p>
            <a:pPr lvl="2">
              <a:spcBef>
                <a:spcPts val="0"/>
              </a:spcBef>
              <a:defRPr/>
            </a:pPr>
            <a:r>
              <a:rPr lang="en-US" sz="1200" dirty="0"/>
              <a:t>Alternate Postage Program </a:t>
            </a:r>
          </a:p>
          <a:p>
            <a:pPr lvl="1">
              <a:spcBef>
                <a:spcPts val="0"/>
              </a:spcBef>
              <a:defRPr/>
            </a:pPr>
            <a:r>
              <a:rPr lang="en-US" sz="1600" dirty="0"/>
              <a:t>Design Political Campaign Mailpiece</a:t>
            </a:r>
          </a:p>
          <a:p>
            <a:pPr lvl="1">
              <a:spcBef>
                <a:spcPts val="0"/>
              </a:spcBef>
              <a:defRPr/>
            </a:pPr>
            <a:r>
              <a:rPr lang="en-US" sz="1600" dirty="0"/>
              <a:t>Submit Political Campaign Mailings for Acceptance </a:t>
            </a:r>
          </a:p>
          <a:p>
            <a:pPr lvl="2">
              <a:spcBef>
                <a:spcPts val="0"/>
              </a:spcBef>
              <a:defRPr/>
            </a:pPr>
            <a:r>
              <a:rPr lang="en-US" sz="1200" dirty="0"/>
              <a:t>5 Ways to Submit Mail </a:t>
            </a:r>
          </a:p>
          <a:p>
            <a:pPr lvl="2">
              <a:spcBef>
                <a:spcPts val="0"/>
              </a:spcBef>
              <a:defRPr/>
            </a:pPr>
            <a:r>
              <a:rPr lang="en-US" sz="1200" dirty="0"/>
              <a:t>Identifying Political Campaign Mail </a:t>
            </a:r>
          </a:p>
          <a:p>
            <a:endParaRPr lang="en-US" dirty="0"/>
          </a:p>
        </p:txBody>
      </p:sp>
      <p:sp>
        <p:nvSpPr>
          <p:cNvPr id="3" name="Content Placeholder 2"/>
          <p:cNvSpPr>
            <a:spLocks noGrp="1"/>
          </p:cNvSpPr>
          <p:nvPr>
            <p:ph sz="half" idx="2"/>
          </p:nvPr>
        </p:nvSpPr>
        <p:spPr/>
        <p:txBody>
          <a:bodyPr/>
          <a:lstStyle/>
          <a:p>
            <a:pPr marL="457200" lvl="1" indent="-457200">
              <a:spcBef>
                <a:spcPts val="0"/>
              </a:spcBef>
              <a:buClr>
                <a:schemeClr val="bg2"/>
              </a:buClr>
              <a:buFont typeface="Wingdings" pitchFamily="2" charset="2"/>
              <a:buChar char="p"/>
              <a:defRPr/>
            </a:pPr>
            <a:r>
              <a:rPr lang="en-US" altLang="en-US" dirty="0">
                <a:latin typeface="Arial" charset="0"/>
                <a:cs typeface="Arial" charset="0"/>
              </a:rPr>
              <a:t>Official Election Mail</a:t>
            </a:r>
            <a:endParaRPr lang="en-US" dirty="0">
              <a:latin typeface="Arial" charset="0"/>
              <a:cs typeface="Arial" charset="0"/>
            </a:endParaRPr>
          </a:p>
          <a:p>
            <a:pPr lvl="1">
              <a:spcBef>
                <a:spcPts val="0"/>
              </a:spcBef>
              <a:defRPr/>
            </a:pPr>
            <a:r>
              <a:rPr lang="en-US" sz="1600" dirty="0"/>
              <a:t>What is Official Election Mail?</a:t>
            </a:r>
            <a:r>
              <a:rPr lang="en-US" sz="1600" dirty="0">
                <a:solidFill>
                  <a:srgbClr val="FF0000"/>
                </a:solidFill>
              </a:rPr>
              <a:t> </a:t>
            </a:r>
            <a:endParaRPr lang="en-US" sz="1600" dirty="0"/>
          </a:p>
          <a:p>
            <a:pPr lvl="1">
              <a:spcBef>
                <a:spcPts val="0"/>
              </a:spcBef>
              <a:defRPr/>
            </a:pPr>
            <a:r>
              <a:rPr lang="en-US" sz="1600" dirty="0"/>
              <a:t>Prepare Official Election Mail</a:t>
            </a:r>
          </a:p>
          <a:p>
            <a:pPr lvl="2">
              <a:spcBef>
                <a:spcPts val="0"/>
              </a:spcBef>
              <a:defRPr/>
            </a:pPr>
            <a:r>
              <a:rPr lang="en-US" sz="1200" dirty="0"/>
              <a:t>Mail classes </a:t>
            </a:r>
          </a:p>
          <a:p>
            <a:pPr lvl="2">
              <a:spcBef>
                <a:spcPts val="0"/>
              </a:spcBef>
              <a:defRPr/>
            </a:pPr>
            <a:r>
              <a:rPr lang="en-US" sz="1200" dirty="0"/>
              <a:t>Postage Statement Changes</a:t>
            </a:r>
          </a:p>
          <a:p>
            <a:pPr lvl="2">
              <a:spcBef>
                <a:spcPts val="0"/>
              </a:spcBef>
              <a:defRPr/>
            </a:pPr>
            <a:r>
              <a:rPr lang="en-US" sz="1200" dirty="0"/>
              <a:t>Mailing Standards </a:t>
            </a:r>
          </a:p>
          <a:p>
            <a:pPr lvl="2">
              <a:spcBef>
                <a:spcPts val="0"/>
              </a:spcBef>
              <a:defRPr/>
            </a:pPr>
            <a:r>
              <a:rPr lang="en-US" sz="1200" dirty="0"/>
              <a:t>Intelligent Mail Barcode (IMb) &amp; Tracing </a:t>
            </a:r>
          </a:p>
          <a:p>
            <a:pPr lvl="2">
              <a:spcBef>
                <a:spcPts val="0"/>
              </a:spcBef>
              <a:defRPr/>
            </a:pPr>
            <a:r>
              <a:rPr lang="en-US" sz="1200" dirty="0" err="1"/>
              <a:t>AFO</a:t>
            </a:r>
            <a:r>
              <a:rPr lang="en-US" sz="1200" dirty="0"/>
              <a:t>/APO Absentee Ballots </a:t>
            </a:r>
          </a:p>
          <a:p>
            <a:pPr lvl="2">
              <a:spcBef>
                <a:spcPts val="0"/>
              </a:spcBef>
              <a:defRPr/>
            </a:pPr>
            <a:r>
              <a:rPr lang="en-US" sz="1200" dirty="0"/>
              <a:t>Requirements for Official Election Mail </a:t>
            </a:r>
          </a:p>
          <a:p>
            <a:pPr lvl="1">
              <a:spcBef>
                <a:spcPts val="0"/>
              </a:spcBef>
              <a:defRPr/>
            </a:pPr>
            <a:r>
              <a:rPr lang="en-US" sz="1600" dirty="0"/>
              <a:t>Design Official Election Mailpiece</a:t>
            </a:r>
          </a:p>
          <a:p>
            <a:pPr lvl="2">
              <a:spcBef>
                <a:spcPts val="0"/>
              </a:spcBef>
              <a:defRPr/>
            </a:pPr>
            <a:r>
              <a:rPr lang="en-US" sz="1200" dirty="0"/>
              <a:t>Publication 631</a:t>
            </a:r>
          </a:p>
          <a:p>
            <a:pPr lvl="2">
              <a:spcBef>
                <a:spcPts val="0"/>
              </a:spcBef>
              <a:defRPr/>
            </a:pPr>
            <a:r>
              <a:rPr lang="en-US" sz="1200" dirty="0"/>
              <a:t>MDA Support</a:t>
            </a:r>
          </a:p>
          <a:p>
            <a:pPr lvl="1">
              <a:spcBef>
                <a:spcPts val="0"/>
              </a:spcBef>
              <a:defRPr/>
            </a:pPr>
            <a:r>
              <a:rPr lang="en-US" sz="1600" dirty="0"/>
              <a:t>Submit Official Election Mailings for Acceptance </a:t>
            </a:r>
          </a:p>
          <a:p>
            <a:pPr lvl="2">
              <a:spcBef>
                <a:spcPts val="0"/>
              </a:spcBef>
              <a:defRPr/>
            </a:pPr>
            <a:r>
              <a:rPr lang="en-US" sz="1200" dirty="0"/>
              <a:t>5 Ways to Submit Mail </a:t>
            </a:r>
          </a:p>
          <a:p>
            <a:pPr lvl="2">
              <a:spcBef>
                <a:spcPts val="0"/>
              </a:spcBef>
              <a:defRPr/>
            </a:pPr>
            <a:r>
              <a:rPr lang="en-US" sz="1200" dirty="0"/>
              <a:t>Identifying Official Election Mail </a:t>
            </a:r>
          </a:p>
          <a:p>
            <a:pPr marL="468313" indent="-468313">
              <a:spcBef>
                <a:spcPts val="0"/>
              </a:spcBef>
              <a:defRPr/>
            </a:pPr>
            <a:r>
              <a:rPr lang="en-US" sz="2400" dirty="0"/>
              <a:t>Resources</a:t>
            </a:r>
          </a:p>
          <a:p>
            <a:endParaRPr lang="en-US" dirty="0"/>
          </a:p>
        </p:txBody>
      </p:sp>
      <p:sp>
        <p:nvSpPr>
          <p:cNvPr id="153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8CF439E6-AB31-4033-8AC3-085AB7FEF5A8}" type="slidenum">
              <a:rPr lang="en-US" altLang="en-US" sz="1000" smtClean="0">
                <a:solidFill>
                  <a:srgbClr val="000000"/>
                </a:solidFill>
                <a:latin typeface="Verdana" pitchFamily="34" charset="0"/>
              </a:rPr>
              <a:pPr/>
              <a:t>25</a:t>
            </a:fld>
            <a:endParaRPr lang="en-US" altLang="en-US" sz="1000" dirty="0">
              <a:solidFill>
                <a:srgbClr val="000000"/>
              </a:solidFill>
              <a:latin typeface="Verdana" pitchFamily="34" charset="0"/>
            </a:endParaRPr>
          </a:p>
        </p:txBody>
      </p:sp>
      <p:sp>
        <p:nvSpPr>
          <p:cNvPr id="6" name="Right Arrow 5"/>
          <p:cNvSpPr/>
          <p:nvPr/>
        </p:nvSpPr>
        <p:spPr>
          <a:xfrm>
            <a:off x="4716016" y="1988840"/>
            <a:ext cx="609600" cy="349250"/>
          </a:xfrm>
          <a:prstGeom prst="rightArrow">
            <a:avLst/>
          </a:prstGeom>
          <a:solidFill>
            <a:srgbClr val="1F17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315243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noGrp="1"/>
          </p:cNvSpPr>
          <p:nvPr>
            <p:ph type="title"/>
          </p:nvPr>
        </p:nvSpPr>
        <p:spPr/>
        <p:txBody>
          <a:bodyPr/>
          <a:lstStyle/>
          <a:p>
            <a:pPr algn="ctr"/>
            <a:r>
              <a:rPr altLang="en-US" b="1" dirty="0"/>
              <a:t>What is Official Election Mail?</a:t>
            </a:r>
          </a:p>
        </p:txBody>
      </p:sp>
      <p:sp>
        <p:nvSpPr>
          <p:cNvPr id="2048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F9B8E20D-0CC0-4602-85E5-2351DD88E665}" type="slidenum">
              <a:rPr lang="en-US" altLang="en-US" sz="1000" smtClean="0">
                <a:latin typeface="Verdana" pitchFamily="34" charset="0"/>
              </a:rPr>
              <a:pPr/>
              <a:t>26</a:t>
            </a:fld>
            <a:endParaRPr lang="en-US" altLang="en-US" sz="1000" dirty="0">
              <a:latin typeface="Verdana" pitchFamily="34" charset="0"/>
            </a:endParaRPr>
          </a:p>
        </p:txBody>
      </p:sp>
      <p:sp>
        <p:nvSpPr>
          <p:cNvPr id="20486" name="TextBox 5"/>
          <p:cNvSpPr txBox="1">
            <a:spLocks noChangeArrowheads="1"/>
          </p:cNvSpPr>
          <p:nvPr/>
        </p:nvSpPr>
        <p:spPr bwMode="auto">
          <a:xfrm>
            <a:off x="381000" y="1571625"/>
            <a:ext cx="8229600" cy="506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200" dirty="0"/>
              <a:t>Official Election Mail is any mailing created by an authorized voting registration official mailed to a U.S. citizen for the purpose of voting </a:t>
            </a:r>
          </a:p>
          <a:p>
            <a:endParaRPr lang="en-US" altLang="en-US" sz="2200" dirty="0"/>
          </a:p>
          <a:p>
            <a:endParaRPr lang="en-US" altLang="en-US" sz="2200" dirty="0"/>
          </a:p>
          <a:p>
            <a:endParaRPr lang="en-US" altLang="en-US" sz="2200" dirty="0"/>
          </a:p>
          <a:p>
            <a:endParaRPr lang="en-US" altLang="en-US" sz="2200" dirty="0"/>
          </a:p>
          <a:p>
            <a:endParaRPr lang="en-US" altLang="en-US" sz="2200" dirty="0"/>
          </a:p>
          <a:p>
            <a:endParaRPr lang="en-US" altLang="en-US" sz="1000" dirty="0"/>
          </a:p>
          <a:p>
            <a:r>
              <a:rPr lang="en-US" altLang="en-US" sz="2200" dirty="0"/>
              <a:t>These include:</a:t>
            </a:r>
          </a:p>
          <a:p>
            <a:pPr marL="742950" lvl="1" indent="-285750" eaLnBrk="0" hangingPunct="0">
              <a:spcBef>
                <a:spcPct val="20000"/>
              </a:spcBef>
              <a:buClr>
                <a:schemeClr val="tx2"/>
              </a:buClr>
              <a:buSzPct val="75000"/>
              <a:buFont typeface="Wingdings" pitchFamily="2" charset="2"/>
              <a:buChar char="n"/>
            </a:pPr>
            <a:r>
              <a:rPr lang="en-US" altLang="en-US" sz="1600" dirty="0"/>
              <a:t>Mail-In Ballots</a:t>
            </a:r>
          </a:p>
          <a:p>
            <a:pPr marL="742950" lvl="1" indent="-285750" eaLnBrk="0" hangingPunct="0">
              <a:spcBef>
                <a:spcPct val="20000"/>
              </a:spcBef>
              <a:buClr>
                <a:schemeClr val="tx2"/>
              </a:buClr>
              <a:buSzPct val="75000"/>
              <a:buFont typeface="Wingdings" pitchFamily="2" charset="2"/>
              <a:buChar char="n"/>
            </a:pPr>
            <a:r>
              <a:rPr lang="en-US" altLang="en-US" sz="1600" dirty="0"/>
              <a:t>Absentee Ballots</a:t>
            </a:r>
          </a:p>
          <a:p>
            <a:pPr marL="742950" lvl="1" indent="-285750" eaLnBrk="0" hangingPunct="0">
              <a:spcBef>
                <a:spcPct val="20000"/>
              </a:spcBef>
              <a:buClr>
                <a:schemeClr val="tx2"/>
              </a:buClr>
              <a:buSzPct val="75000"/>
              <a:buFont typeface="Wingdings" pitchFamily="2" charset="2"/>
              <a:buChar char="n"/>
            </a:pPr>
            <a:r>
              <a:rPr lang="en-US" altLang="en-US" sz="1600" dirty="0"/>
              <a:t>Ballot Materials</a:t>
            </a:r>
          </a:p>
          <a:p>
            <a:pPr marL="742950" lvl="1" indent="-285750" eaLnBrk="0" hangingPunct="0">
              <a:spcBef>
                <a:spcPct val="20000"/>
              </a:spcBef>
              <a:buClr>
                <a:schemeClr val="tx2"/>
              </a:buClr>
              <a:buSzPct val="75000"/>
              <a:buFont typeface="Wingdings" pitchFamily="2" charset="2"/>
              <a:buChar char="n"/>
            </a:pPr>
            <a:r>
              <a:rPr lang="en-US" altLang="en-US" sz="1600" dirty="0"/>
              <a:t>Voter Registration Cards</a:t>
            </a:r>
          </a:p>
          <a:p>
            <a:pPr marL="742950" lvl="1" indent="-285750" eaLnBrk="0" hangingPunct="0">
              <a:spcBef>
                <a:spcPct val="20000"/>
              </a:spcBef>
              <a:buClr>
                <a:schemeClr val="tx2"/>
              </a:buClr>
              <a:buSzPct val="75000"/>
              <a:buFont typeface="Wingdings" pitchFamily="2" charset="2"/>
              <a:buChar char="n"/>
            </a:pPr>
            <a:r>
              <a:rPr lang="en-US" altLang="en-US" sz="1600" dirty="0"/>
              <a:t>Absentee Applications</a:t>
            </a:r>
          </a:p>
          <a:p>
            <a:pPr marL="742950" lvl="1" indent="-285750" eaLnBrk="0" hangingPunct="0">
              <a:spcBef>
                <a:spcPct val="20000"/>
              </a:spcBef>
              <a:buClr>
                <a:schemeClr val="tx2"/>
              </a:buClr>
              <a:buSzPct val="75000"/>
              <a:buFont typeface="Wingdings" pitchFamily="2" charset="2"/>
              <a:buChar char="n"/>
            </a:pPr>
            <a:r>
              <a:rPr lang="en-US" altLang="en-US" sz="1600" dirty="0"/>
              <a:t>Polling Place Notifications</a:t>
            </a:r>
            <a:endParaRPr lang="en-US" altLang="en-US" sz="2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2743200"/>
            <a:ext cx="358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5029200" y="4800600"/>
            <a:ext cx="3402013" cy="1298575"/>
          </a:xfrm>
          <a:prstGeom prst="wedgeRoundRectCallout">
            <a:avLst>
              <a:gd name="adj1" fmla="val -43549"/>
              <a:gd name="adj2" fmla="val -8670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anose="020B0604020202020204" pitchFamily="34" charset="0"/>
              </a:rPr>
              <a:t>Official Election Mail™ logo can be used on </a:t>
            </a:r>
            <a:r>
              <a:rPr lang="en-US" b="1" u="sng" dirty="0">
                <a:latin typeface="Arial" panose="020B0604020202020204" pitchFamily="34" charset="0"/>
              </a:rPr>
              <a:t>all classes of mail</a:t>
            </a:r>
            <a:r>
              <a:rPr lang="en-US" b="1" dirty="0">
                <a:latin typeface="Arial" panose="020B0604020202020204" pitchFamily="34" charset="0"/>
              </a:rPr>
              <a:t> and </a:t>
            </a:r>
            <a:r>
              <a:rPr lang="en-US" b="1" u="sng" dirty="0">
                <a:latin typeface="Arial" panose="020B0604020202020204" pitchFamily="34" charset="0"/>
              </a:rPr>
              <a:t>all processing categories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altLang="en-US" b="1" dirty="0"/>
              <a:t>Agenda</a:t>
            </a:r>
          </a:p>
        </p:txBody>
      </p:sp>
      <p:sp>
        <p:nvSpPr>
          <p:cNvPr id="2" name="Content Placeholder 1"/>
          <p:cNvSpPr>
            <a:spLocks noGrp="1"/>
          </p:cNvSpPr>
          <p:nvPr>
            <p:ph sz="half" idx="1"/>
          </p:nvPr>
        </p:nvSpPr>
        <p:spPr/>
        <p:txBody>
          <a:bodyPr/>
          <a:lstStyle/>
          <a:p>
            <a:pPr marL="457200" indent="-457200">
              <a:spcBef>
                <a:spcPts val="0"/>
              </a:spcBef>
              <a:defRPr/>
            </a:pPr>
            <a:r>
              <a:rPr lang="en-US" altLang="en-US" sz="2400" dirty="0">
                <a:latin typeface="Arial" charset="0"/>
                <a:cs typeface="Arial" charset="0"/>
              </a:rPr>
              <a:t>Political Campaign Mail</a:t>
            </a:r>
          </a:p>
          <a:p>
            <a:pPr lvl="1">
              <a:spcBef>
                <a:spcPts val="0"/>
              </a:spcBef>
              <a:defRPr/>
            </a:pPr>
            <a:r>
              <a:rPr lang="en-US" sz="1600" dirty="0"/>
              <a:t>What is Political Campaign Mail? </a:t>
            </a:r>
            <a:endParaRPr lang="en-US" sz="1600" dirty="0">
              <a:solidFill>
                <a:srgbClr val="FF0000"/>
              </a:solidFill>
            </a:endParaRPr>
          </a:p>
          <a:p>
            <a:pPr lvl="2">
              <a:spcBef>
                <a:spcPts val="0"/>
              </a:spcBef>
              <a:defRPr/>
            </a:pPr>
            <a:r>
              <a:rPr lang="en-US" sz="1200" dirty="0"/>
              <a:t>How important is mail to a campaign?</a:t>
            </a:r>
          </a:p>
          <a:p>
            <a:pPr lvl="2">
              <a:spcBef>
                <a:spcPts val="0"/>
              </a:spcBef>
              <a:defRPr/>
            </a:pPr>
            <a:r>
              <a:rPr lang="en-US" sz="1200" dirty="0"/>
              <a:t>6 reasons to use direct mail </a:t>
            </a:r>
          </a:p>
          <a:p>
            <a:pPr lvl="2">
              <a:spcBef>
                <a:spcPts val="0"/>
              </a:spcBef>
              <a:defRPr/>
            </a:pPr>
            <a:r>
              <a:rPr lang="en-US" sz="1200" dirty="0"/>
              <a:t>7 rules of successful direct mail </a:t>
            </a:r>
          </a:p>
          <a:p>
            <a:pPr lvl="1">
              <a:spcBef>
                <a:spcPts val="0"/>
              </a:spcBef>
              <a:defRPr/>
            </a:pPr>
            <a:r>
              <a:rPr lang="en-US" sz="1600" dirty="0"/>
              <a:t>Prepare Political Campaign Mail</a:t>
            </a:r>
          </a:p>
          <a:p>
            <a:pPr lvl="2">
              <a:spcBef>
                <a:spcPts val="0"/>
              </a:spcBef>
              <a:defRPr/>
            </a:pPr>
            <a:r>
              <a:rPr lang="en-US" sz="1200" dirty="0"/>
              <a:t>Mail classes </a:t>
            </a:r>
          </a:p>
          <a:p>
            <a:pPr lvl="2">
              <a:spcBef>
                <a:spcPts val="0"/>
              </a:spcBef>
              <a:defRPr/>
            </a:pPr>
            <a:r>
              <a:rPr lang="en-US" sz="1200" dirty="0"/>
              <a:t>Intelligent Mail Barcode (IMb) &amp; Tracing </a:t>
            </a:r>
          </a:p>
          <a:p>
            <a:pPr lvl="2">
              <a:spcBef>
                <a:spcPts val="0"/>
              </a:spcBef>
              <a:defRPr/>
            </a:pPr>
            <a:r>
              <a:rPr lang="en-US" sz="1200" dirty="0" err="1"/>
              <a:t>QR</a:t>
            </a:r>
            <a:r>
              <a:rPr lang="en-US" sz="1200" dirty="0"/>
              <a:t> codes &amp; emerging technologies </a:t>
            </a:r>
          </a:p>
          <a:p>
            <a:pPr lvl="2">
              <a:spcBef>
                <a:spcPts val="0"/>
              </a:spcBef>
              <a:defRPr/>
            </a:pPr>
            <a:r>
              <a:rPr lang="en-US" sz="1200" dirty="0"/>
              <a:t>Incentives &amp; Promotions </a:t>
            </a:r>
          </a:p>
          <a:p>
            <a:pPr lvl="2">
              <a:spcBef>
                <a:spcPts val="0"/>
              </a:spcBef>
              <a:defRPr/>
            </a:pPr>
            <a:r>
              <a:rPr lang="en-US" sz="1200" dirty="0"/>
              <a:t>Postage Statement Changes </a:t>
            </a:r>
          </a:p>
          <a:p>
            <a:pPr lvl="2">
              <a:spcBef>
                <a:spcPts val="0"/>
              </a:spcBef>
              <a:defRPr/>
            </a:pPr>
            <a:r>
              <a:rPr lang="en-US" sz="1200" dirty="0" err="1"/>
              <a:t>EDDM</a:t>
            </a:r>
            <a:r>
              <a:rPr lang="en-US" sz="1200" dirty="0"/>
              <a:t> </a:t>
            </a:r>
          </a:p>
          <a:p>
            <a:pPr lvl="2">
              <a:spcBef>
                <a:spcPts val="0"/>
              </a:spcBef>
              <a:defRPr/>
            </a:pPr>
            <a:r>
              <a:rPr lang="en-US" sz="1200" dirty="0"/>
              <a:t>Alternate Postage Program </a:t>
            </a:r>
          </a:p>
          <a:p>
            <a:pPr lvl="1">
              <a:spcBef>
                <a:spcPts val="0"/>
              </a:spcBef>
              <a:defRPr/>
            </a:pPr>
            <a:r>
              <a:rPr lang="en-US" sz="1600" dirty="0"/>
              <a:t>Design Political Campaign Mailpiece</a:t>
            </a:r>
          </a:p>
          <a:p>
            <a:pPr lvl="1">
              <a:spcBef>
                <a:spcPts val="0"/>
              </a:spcBef>
              <a:defRPr/>
            </a:pPr>
            <a:r>
              <a:rPr lang="en-US" sz="1600" dirty="0"/>
              <a:t>Submit Political Campaign Mailings for Acceptance </a:t>
            </a:r>
          </a:p>
          <a:p>
            <a:pPr lvl="2">
              <a:spcBef>
                <a:spcPts val="0"/>
              </a:spcBef>
              <a:defRPr/>
            </a:pPr>
            <a:r>
              <a:rPr lang="en-US" sz="1200" dirty="0"/>
              <a:t>5 Ways to Submit Mail </a:t>
            </a:r>
          </a:p>
          <a:p>
            <a:pPr lvl="2">
              <a:spcBef>
                <a:spcPts val="0"/>
              </a:spcBef>
              <a:defRPr/>
            </a:pPr>
            <a:r>
              <a:rPr lang="en-US" sz="1200" dirty="0"/>
              <a:t>Identifying Political Campaign Mail </a:t>
            </a:r>
          </a:p>
          <a:p>
            <a:endParaRPr lang="en-US" dirty="0"/>
          </a:p>
        </p:txBody>
      </p:sp>
      <p:sp>
        <p:nvSpPr>
          <p:cNvPr id="3" name="Content Placeholder 2"/>
          <p:cNvSpPr>
            <a:spLocks noGrp="1"/>
          </p:cNvSpPr>
          <p:nvPr>
            <p:ph sz="half" idx="2"/>
          </p:nvPr>
        </p:nvSpPr>
        <p:spPr/>
        <p:txBody>
          <a:bodyPr/>
          <a:lstStyle/>
          <a:p>
            <a:pPr marL="457200" lvl="1" indent="-457200">
              <a:spcBef>
                <a:spcPts val="0"/>
              </a:spcBef>
              <a:buClr>
                <a:schemeClr val="bg2"/>
              </a:buClr>
              <a:buFont typeface="Wingdings" pitchFamily="2" charset="2"/>
              <a:buChar char="p"/>
              <a:defRPr/>
            </a:pPr>
            <a:r>
              <a:rPr lang="en-US" altLang="en-US" dirty="0">
                <a:latin typeface="Arial" charset="0"/>
                <a:cs typeface="Arial" charset="0"/>
              </a:rPr>
              <a:t>Official Election Mail</a:t>
            </a:r>
            <a:endParaRPr lang="en-US" dirty="0">
              <a:latin typeface="Arial" charset="0"/>
              <a:cs typeface="Arial" charset="0"/>
            </a:endParaRPr>
          </a:p>
          <a:p>
            <a:pPr lvl="1">
              <a:spcBef>
                <a:spcPts val="0"/>
              </a:spcBef>
              <a:defRPr/>
            </a:pPr>
            <a:r>
              <a:rPr lang="en-US" sz="1600" dirty="0"/>
              <a:t>What is Official Election Mail?</a:t>
            </a:r>
            <a:r>
              <a:rPr lang="en-US" sz="1600" dirty="0">
                <a:solidFill>
                  <a:srgbClr val="FF0000"/>
                </a:solidFill>
              </a:rPr>
              <a:t> </a:t>
            </a:r>
            <a:endParaRPr lang="en-US" sz="1600" dirty="0"/>
          </a:p>
          <a:p>
            <a:pPr lvl="1">
              <a:spcBef>
                <a:spcPts val="0"/>
              </a:spcBef>
              <a:defRPr/>
            </a:pPr>
            <a:r>
              <a:rPr lang="en-US" sz="1600" dirty="0"/>
              <a:t>Prepare Official Election Mail</a:t>
            </a:r>
          </a:p>
          <a:p>
            <a:pPr lvl="2">
              <a:spcBef>
                <a:spcPts val="0"/>
              </a:spcBef>
              <a:defRPr/>
            </a:pPr>
            <a:r>
              <a:rPr lang="en-US" sz="1200" dirty="0"/>
              <a:t>Mail classes </a:t>
            </a:r>
          </a:p>
          <a:p>
            <a:pPr lvl="2">
              <a:spcBef>
                <a:spcPts val="0"/>
              </a:spcBef>
              <a:defRPr/>
            </a:pPr>
            <a:r>
              <a:rPr lang="en-US" sz="1200" dirty="0"/>
              <a:t>Postage Statement Changes</a:t>
            </a:r>
          </a:p>
          <a:p>
            <a:pPr lvl="2">
              <a:spcBef>
                <a:spcPts val="0"/>
              </a:spcBef>
              <a:defRPr/>
            </a:pPr>
            <a:r>
              <a:rPr lang="en-US" sz="1200" dirty="0"/>
              <a:t>Mailing Standards </a:t>
            </a:r>
          </a:p>
          <a:p>
            <a:pPr lvl="2">
              <a:spcBef>
                <a:spcPts val="0"/>
              </a:spcBef>
              <a:defRPr/>
            </a:pPr>
            <a:r>
              <a:rPr lang="en-US" sz="1200" dirty="0"/>
              <a:t>Intelligent Mail Barcode (IMb) &amp; Tracing </a:t>
            </a:r>
          </a:p>
          <a:p>
            <a:pPr lvl="2">
              <a:spcBef>
                <a:spcPts val="0"/>
              </a:spcBef>
              <a:defRPr/>
            </a:pPr>
            <a:r>
              <a:rPr lang="en-US" sz="1200" dirty="0" err="1"/>
              <a:t>AFO</a:t>
            </a:r>
            <a:r>
              <a:rPr lang="en-US" sz="1200" dirty="0"/>
              <a:t>/APO Absentee Ballots </a:t>
            </a:r>
          </a:p>
          <a:p>
            <a:pPr lvl="2">
              <a:spcBef>
                <a:spcPts val="0"/>
              </a:spcBef>
              <a:defRPr/>
            </a:pPr>
            <a:r>
              <a:rPr lang="en-US" sz="1200" dirty="0"/>
              <a:t>Requirements for Official Election Mail </a:t>
            </a:r>
          </a:p>
          <a:p>
            <a:pPr lvl="1">
              <a:spcBef>
                <a:spcPts val="0"/>
              </a:spcBef>
              <a:defRPr/>
            </a:pPr>
            <a:r>
              <a:rPr lang="en-US" sz="1600" dirty="0"/>
              <a:t>Design Official Election Mailpiece</a:t>
            </a:r>
          </a:p>
          <a:p>
            <a:pPr lvl="2">
              <a:spcBef>
                <a:spcPts val="0"/>
              </a:spcBef>
              <a:defRPr/>
            </a:pPr>
            <a:r>
              <a:rPr lang="en-US" sz="1200" dirty="0"/>
              <a:t>Publication 631</a:t>
            </a:r>
          </a:p>
          <a:p>
            <a:pPr lvl="2">
              <a:spcBef>
                <a:spcPts val="0"/>
              </a:spcBef>
              <a:defRPr/>
            </a:pPr>
            <a:r>
              <a:rPr lang="en-US" sz="1200" dirty="0"/>
              <a:t>MDA Support</a:t>
            </a:r>
          </a:p>
          <a:p>
            <a:pPr lvl="1">
              <a:spcBef>
                <a:spcPts val="0"/>
              </a:spcBef>
              <a:defRPr/>
            </a:pPr>
            <a:r>
              <a:rPr lang="en-US" sz="1600" dirty="0"/>
              <a:t>Submit Official Election Mailings for Acceptance </a:t>
            </a:r>
          </a:p>
          <a:p>
            <a:pPr lvl="2">
              <a:spcBef>
                <a:spcPts val="0"/>
              </a:spcBef>
              <a:defRPr/>
            </a:pPr>
            <a:r>
              <a:rPr lang="en-US" sz="1200" dirty="0"/>
              <a:t>5 Ways to Submit Mail </a:t>
            </a:r>
          </a:p>
          <a:p>
            <a:pPr lvl="2">
              <a:spcBef>
                <a:spcPts val="0"/>
              </a:spcBef>
              <a:defRPr/>
            </a:pPr>
            <a:r>
              <a:rPr lang="en-US" sz="1200" dirty="0"/>
              <a:t>Identifying Official Election Mail </a:t>
            </a:r>
          </a:p>
          <a:p>
            <a:pPr marL="468313" indent="-468313">
              <a:spcBef>
                <a:spcPts val="0"/>
              </a:spcBef>
              <a:defRPr/>
            </a:pPr>
            <a:r>
              <a:rPr lang="en-US" sz="2400" dirty="0"/>
              <a:t>Resources</a:t>
            </a:r>
          </a:p>
          <a:p>
            <a:endParaRPr lang="en-US" dirty="0"/>
          </a:p>
        </p:txBody>
      </p:sp>
      <p:sp>
        <p:nvSpPr>
          <p:cNvPr id="153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8CF439E6-AB31-4033-8AC3-085AB7FEF5A8}" type="slidenum">
              <a:rPr lang="en-US" altLang="en-US" sz="1000" smtClean="0">
                <a:solidFill>
                  <a:srgbClr val="000000"/>
                </a:solidFill>
                <a:latin typeface="Verdana" pitchFamily="34" charset="0"/>
              </a:rPr>
              <a:pPr/>
              <a:t>27</a:t>
            </a:fld>
            <a:endParaRPr lang="en-US" altLang="en-US" sz="1000" dirty="0">
              <a:solidFill>
                <a:srgbClr val="000000"/>
              </a:solidFill>
              <a:latin typeface="Verdana" pitchFamily="34" charset="0"/>
            </a:endParaRPr>
          </a:p>
        </p:txBody>
      </p:sp>
      <p:sp>
        <p:nvSpPr>
          <p:cNvPr id="6" name="Right Arrow 5"/>
          <p:cNvSpPr/>
          <p:nvPr/>
        </p:nvSpPr>
        <p:spPr>
          <a:xfrm>
            <a:off x="4752020" y="2240868"/>
            <a:ext cx="609600" cy="349250"/>
          </a:xfrm>
          <a:prstGeom prst="rightArrow">
            <a:avLst/>
          </a:prstGeom>
          <a:solidFill>
            <a:srgbClr val="1F17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315243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Mail Classes for Official Election Mail</a:t>
            </a:r>
          </a:p>
        </p:txBody>
      </p:sp>
      <p:sp>
        <p:nvSpPr>
          <p:cNvPr id="5" name="Content Placeholder 4"/>
          <p:cNvSpPr>
            <a:spLocks noGrp="1"/>
          </p:cNvSpPr>
          <p:nvPr>
            <p:ph idx="1"/>
          </p:nvPr>
        </p:nvSpPr>
        <p:spPr>
          <a:xfrm>
            <a:off x="762000" y="1676400"/>
            <a:ext cx="7848600" cy="4953000"/>
          </a:xfrm>
        </p:spPr>
        <p:txBody>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000" dirty="0"/>
              <a:t>* 2015 Prices</a:t>
            </a:r>
          </a:p>
          <a:p>
            <a:pPr marL="0" indent="0">
              <a:buNone/>
            </a:pPr>
            <a:r>
              <a:rPr lang="en-US" sz="2000" dirty="0"/>
              <a:t>** For presorted First-Class Mail letters, the 2</a:t>
            </a:r>
            <a:r>
              <a:rPr lang="en-US" sz="2000" baseline="30000" dirty="0"/>
              <a:t>nd</a:t>
            </a:r>
            <a:r>
              <a:rPr lang="en-US" sz="2000" dirty="0"/>
              <a:t> </a:t>
            </a:r>
            <a:r>
              <a:rPr lang="en-US" sz="2000" dirty="0" err="1"/>
              <a:t>oz</a:t>
            </a:r>
            <a:r>
              <a:rPr lang="en-US" sz="2000" dirty="0"/>
              <a:t> is free</a:t>
            </a:r>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28</a:t>
            </a:fld>
            <a:endParaRPr lang="en-US" dirty="0">
              <a:solidFill>
                <a:srgbClr val="000000"/>
              </a:solidFill>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87399" y="1828800"/>
            <a:ext cx="7366001"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6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762000"/>
            <a:ext cx="8229600" cy="652463"/>
          </a:xfrm>
        </p:spPr>
        <p:txBody>
          <a:bodyPr/>
          <a:lstStyle/>
          <a:p>
            <a:pPr algn="ctr"/>
            <a:r>
              <a:rPr altLang="en-US" b="1" dirty="0"/>
              <a:t>Postage Statements Changes</a:t>
            </a:r>
          </a:p>
        </p:txBody>
      </p:sp>
      <p:sp>
        <p:nvSpPr>
          <p:cNvPr id="35843" name="Slide Number Placeholder 3"/>
          <p:cNvSpPr>
            <a:spLocks noGrp="1"/>
          </p:cNvSpPr>
          <p:nvPr>
            <p:ph type="sldNum" sz="quarter" idx="12"/>
          </p:nvPr>
        </p:nvSpPr>
        <p:spPr>
          <a:xfrm>
            <a:off x="6858000" y="6535738"/>
            <a:ext cx="2133600"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E61DD64C-34CC-4A32-B7AE-223DF322C4BD}" type="slidenum">
              <a:rPr lang="en-US" altLang="en-US" sz="1000" smtClean="0">
                <a:latin typeface="Verdana" pitchFamily="34" charset="0"/>
              </a:rPr>
              <a:pPr/>
              <a:t>29</a:t>
            </a:fld>
            <a:endParaRPr lang="en-US" altLang="en-US" sz="1000" dirty="0">
              <a:latin typeface="Verdana" pitchFamily="34" charset="0"/>
            </a:endParaRPr>
          </a:p>
        </p:txBody>
      </p:sp>
      <p:sp>
        <p:nvSpPr>
          <p:cNvPr id="197635" name="TextBox 4"/>
          <p:cNvSpPr txBox="1">
            <a:spLocks noChangeArrowheads="1"/>
          </p:cNvSpPr>
          <p:nvPr/>
        </p:nvSpPr>
        <p:spPr bwMode="auto">
          <a:xfrm>
            <a:off x="457200" y="1501775"/>
            <a:ext cx="8153400" cy="3207032"/>
          </a:xfrm>
          <a:prstGeom prst="rect">
            <a:avLst/>
          </a:prstGeom>
          <a:noFill/>
          <a:ln w="9525">
            <a:noFill/>
            <a:miter lim="800000"/>
            <a:headEnd/>
            <a:tailEnd/>
          </a:ln>
        </p:spPr>
        <p:txBody>
          <a:bodyPr>
            <a:spAutoFit/>
          </a:bodyPr>
          <a:lstStyle/>
          <a:p>
            <a:pPr marL="342900" indent="-342900" eaLnBrk="0" hangingPunct="0">
              <a:spcBef>
                <a:spcPct val="20000"/>
              </a:spcBef>
              <a:buClr>
                <a:schemeClr val="bg2"/>
              </a:buClr>
              <a:buSzPct val="75000"/>
              <a:buFont typeface="Wingdings" pitchFamily="2" charset="2"/>
              <a:buChar char="p"/>
              <a:defRPr/>
            </a:pPr>
            <a:r>
              <a:rPr lang="en-US" sz="2200" dirty="0">
                <a:latin typeface="Arial" charset="0"/>
              </a:rPr>
              <a:t>Beginning in 2014, USPS enabled an OEM / PCM checkboxes on PS Forms 3602R &amp; N, 3600PM, 3600FCM</a:t>
            </a: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a:p>
            <a:pPr marL="342900" indent="-342900" eaLnBrk="0" hangingPunct="0">
              <a:spcBef>
                <a:spcPct val="20000"/>
              </a:spcBef>
              <a:buClr>
                <a:schemeClr val="bg2"/>
              </a:buClr>
              <a:buSzPct val="75000"/>
              <a:buFont typeface="Wingdings" pitchFamily="2" charset="2"/>
              <a:buChar char="p"/>
              <a:defRPr/>
            </a:pPr>
            <a:endParaRPr lang="en-US" sz="2200" dirty="0">
              <a:latin typeface="Arial" charset="0"/>
            </a:endParaRPr>
          </a:p>
        </p:txBody>
      </p:sp>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5800" y="2993571"/>
            <a:ext cx="4644571" cy="211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00400" y="4572000"/>
            <a:ext cx="5126669" cy="209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7"/>
          <p:cNvSpPr txBox="1">
            <a:spLocks noChangeArrowheads="1"/>
          </p:cNvSpPr>
          <p:nvPr/>
        </p:nvSpPr>
        <p:spPr bwMode="auto">
          <a:xfrm>
            <a:off x="533400" y="2438400"/>
            <a:ext cx="6372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sz="1400" b="1" dirty="0"/>
              <a:t>PS Form 3600-FCM, Postage Statement—First-Class Mail and First-Class</a:t>
            </a:r>
          </a:p>
          <a:p>
            <a:r>
              <a:rPr lang="en-US" sz="1400" b="1" dirty="0"/>
              <a:t>Package Service</a:t>
            </a:r>
            <a:endParaRPr lang="en-US" altLang="en-US" sz="1400" b="1" dirty="0">
              <a:solidFill>
                <a:srgbClr val="000000"/>
              </a:solidFill>
              <a:latin typeface="Arial" panose="020B0604020202020204" pitchFamily="34" charset="0"/>
              <a:cs typeface="Arial" panose="020B0604020202020204" pitchFamily="34" charset="0"/>
            </a:endParaRPr>
          </a:p>
        </p:txBody>
      </p:sp>
      <p:sp>
        <p:nvSpPr>
          <p:cNvPr id="13" name="TextBox 7"/>
          <p:cNvSpPr txBox="1">
            <a:spLocks noChangeArrowheads="1"/>
          </p:cNvSpPr>
          <p:nvPr/>
        </p:nvSpPr>
        <p:spPr bwMode="auto">
          <a:xfrm>
            <a:off x="3200400" y="4264223"/>
            <a:ext cx="5562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sz="1400" b="1" dirty="0"/>
              <a:t>PS Form 3602-R1, Postage Statement - Standard Mail</a:t>
            </a:r>
            <a:endParaRPr lang="en-US" altLang="en-US" sz="1400" b="1"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7816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0"/>
            <a:ext cx="8229600" cy="731838"/>
          </a:xfrm>
        </p:spPr>
        <p:txBody>
          <a:bodyPr/>
          <a:lstStyle/>
          <a:p>
            <a:pPr algn="ctr"/>
            <a:r>
              <a:rPr altLang="en-US" b="1" dirty="0"/>
              <a:t>What is Political Campaign Mail?</a:t>
            </a:r>
          </a:p>
        </p:txBody>
      </p:sp>
      <p:sp>
        <p:nvSpPr>
          <p:cNvPr id="1843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071FD09A-2703-43B9-915D-74B45DF37442}" type="slidenum">
              <a:rPr lang="en-US" altLang="en-US" sz="1000" smtClean="0">
                <a:latin typeface="Verdana" pitchFamily="34" charset="0"/>
              </a:rPr>
              <a:pPr/>
              <a:t>3</a:t>
            </a:fld>
            <a:endParaRPr lang="en-US" altLang="en-US" sz="1000" dirty="0">
              <a:latin typeface="Verdana" pitchFamily="34" charset="0"/>
            </a:endParaRPr>
          </a:p>
        </p:txBody>
      </p:sp>
      <p:sp>
        <p:nvSpPr>
          <p:cNvPr id="8" name="TextBox 5"/>
          <p:cNvSpPr txBox="1">
            <a:spLocks noChangeArrowheads="1"/>
          </p:cNvSpPr>
          <p:nvPr/>
        </p:nvSpPr>
        <p:spPr bwMode="auto">
          <a:xfrm>
            <a:off x="457200" y="1447800"/>
            <a:ext cx="80772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000" dirty="0"/>
              <a:t>Political Campaign Mail is mail created by a candidate or other Political Message organization and is presented at a BMEU or DMU then distributed prior to an election</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r>
              <a:rPr lang="en-US" altLang="en-US" sz="2000" dirty="0"/>
              <a:t>The Political Campaign Mail definition is expanded to include: </a:t>
            </a:r>
          </a:p>
          <a:p>
            <a:pPr marL="742950" lvl="1" indent="-285750" eaLnBrk="0" hangingPunct="0">
              <a:spcBef>
                <a:spcPct val="20000"/>
              </a:spcBef>
              <a:buClr>
                <a:schemeClr val="tx2"/>
              </a:buClr>
              <a:buSzPct val="75000"/>
              <a:buFont typeface="Wingdings" pitchFamily="2" charset="2"/>
              <a:buChar char="n"/>
            </a:pPr>
            <a:r>
              <a:rPr lang="en-US" altLang="en-US" sz="1600" dirty="0"/>
              <a:t>Political Action Committees (PAC)</a:t>
            </a:r>
          </a:p>
          <a:p>
            <a:pPr marL="742950" lvl="1" indent="-285750" eaLnBrk="0" hangingPunct="0">
              <a:spcBef>
                <a:spcPct val="20000"/>
              </a:spcBef>
              <a:buClr>
                <a:schemeClr val="tx2"/>
              </a:buClr>
              <a:buSzPct val="75000"/>
              <a:buFont typeface="Wingdings" pitchFamily="2" charset="2"/>
              <a:buChar char="n"/>
            </a:pPr>
            <a:r>
              <a:rPr lang="en-US" altLang="en-US" sz="1600" dirty="0"/>
              <a:t>Super-PACs</a:t>
            </a:r>
          </a:p>
          <a:p>
            <a:pPr marL="742950" lvl="1" indent="-285750" eaLnBrk="0" hangingPunct="0">
              <a:spcBef>
                <a:spcPct val="20000"/>
              </a:spcBef>
              <a:buClr>
                <a:schemeClr val="tx2"/>
              </a:buClr>
              <a:buSzPct val="75000"/>
              <a:buFont typeface="Wingdings" pitchFamily="2" charset="2"/>
              <a:buChar char="n"/>
            </a:pPr>
            <a:r>
              <a:rPr lang="en-US" altLang="en-US" sz="1600" dirty="0"/>
              <a:t>Other organizations engaging in issue advocacy or voter mobilization</a:t>
            </a:r>
          </a:p>
          <a:p>
            <a:pPr marL="742950" lvl="1" indent="-285750" eaLnBrk="0" hangingPunct="0">
              <a:spcBef>
                <a:spcPct val="20000"/>
              </a:spcBef>
              <a:buClr>
                <a:schemeClr val="tx2"/>
              </a:buClr>
              <a:buSzPct val="75000"/>
              <a:buFont typeface="Wingdings" pitchFamily="2" charset="2"/>
              <a:buChar char="n"/>
            </a:pPr>
            <a:endParaRPr lang="en-US" altLang="en-US" sz="1600" dirty="0"/>
          </a:p>
          <a:p>
            <a:pPr eaLnBrk="0" hangingPunct="0">
              <a:spcBef>
                <a:spcPct val="20000"/>
              </a:spcBef>
              <a:buClr>
                <a:schemeClr val="tx2"/>
              </a:buClr>
              <a:buSzPct val="75000"/>
            </a:pPr>
            <a:r>
              <a:rPr lang="en-US" altLang="en-US" sz="1600" dirty="0"/>
              <a:t>*All mailings presented by these Political Messaging Organizations are now eligible to use Tag 57 on their mailings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3575" y="2819400"/>
            <a:ext cx="27368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04800" y="533400"/>
            <a:ext cx="8610600" cy="914400"/>
          </a:xfrm>
        </p:spPr>
        <p:txBody>
          <a:bodyPr/>
          <a:lstStyle/>
          <a:p>
            <a:pPr algn="ctr"/>
            <a:r>
              <a:rPr altLang="en-US" b="1" dirty="0"/>
              <a:t>Mailing Standards </a:t>
            </a:r>
          </a:p>
        </p:txBody>
      </p:sp>
      <p:sp>
        <p:nvSpPr>
          <p:cNvPr id="3" name="Content Placeholder 2"/>
          <p:cNvSpPr>
            <a:spLocks noGrp="1"/>
          </p:cNvSpPr>
          <p:nvPr>
            <p:ph idx="1"/>
          </p:nvPr>
        </p:nvSpPr>
        <p:spPr/>
        <p:txBody>
          <a:bodyPr/>
          <a:lstStyle/>
          <a:p>
            <a:pPr>
              <a:defRPr/>
            </a:pPr>
            <a:r>
              <a:rPr lang="en-US" sz="2400" dirty="0"/>
              <a:t>Official Election Ballot mailpieces sent to and returned by voters must have full postage paid</a:t>
            </a:r>
          </a:p>
          <a:p>
            <a:pPr lvl="1" indent="-342900">
              <a:defRPr/>
            </a:pPr>
            <a:r>
              <a:rPr lang="en-US" sz="2000" dirty="0"/>
              <a:t>DMM requires all </a:t>
            </a:r>
            <a:r>
              <a:rPr lang="en-US" altLang="en-US" sz="2000" dirty="0"/>
              <a:t>balloting materials to indicate the proper amount of First-Class Mail postage that must be paid </a:t>
            </a:r>
            <a:endParaRPr lang="en-US" sz="2000" dirty="0"/>
          </a:p>
          <a:p>
            <a:pPr>
              <a:defRPr/>
            </a:pPr>
            <a:r>
              <a:rPr lang="en-US" sz="2400" dirty="0"/>
              <a:t>There are four exceptions to this requirement:</a:t>
            </a:r>
          </a:p>
          <a:p>
            <a:pPr lvl="1">
              <a:defRPr/>
            </a:pPr>
            <a:r>
              <a:rPr lang="en-US" sz="2000" dirty="0"/>
              <a:t>The balloting materials are qualified under the special exemption for military and overseas voting</a:t>
            </a:r>
          </a:p>
          <a:p>
            <a:pPr lvl="1">
              <a:defRPr/>
            </a:pPr>
            <a:r>
              <a:rPr lang="en-US" sz="2000" dirty="0"/>
              <a:t>The ballot is returned under Business Reply Mail® service</a:t>
            </a:r>
          </a:p>
          <a:p>
            <a:pPr lvl="1">
              <a:defRPr/>
            </a:pPr>
            <a:r>
              <a:rPr lang="en-US" sz="2000" dirty="0"/>
              <a:t>Return postage is guaranteed through a postage due account</a:t>
            </a:r>
          </a:p>
          <a:p>
            <a:pPr lvl="1">
              <a:defRPr/>
            </a:pPr>
            <a:r>
              <a:rPr lang="en-US" sz="2000" dirty="0"/>
              <a:t>Postage on the ballot is prepaid by stamps, meter, or Permit Reply Mail</a:t>
            </a:r>
          </a:p>
        </p:txBody>
      </p:sp>
      <p:sp>
        <p:nvSpPr>
          <p:cNvPr id="5530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015AF4D4-87C7-4745-895C-99D97E569660}" type="slidenum">
              <a:rPr lang="en-US" altLang="en-US" sz="1000" smtClean="0">
                <a:solidFill>
                  <a:srgbClr val="000000"/>
                </a:solidFill>
                <a:latin typeface="Verdana" pitchFamily="34" charset="0"/>
              </a:rPr>
              <a:pPr/>
              <a:t>30</a:t>
            </a:fld>
            <a:endParaRPr lang="en-US" altLang="en-US" sz="1000" dirty="0">
              <a:solidFill>
                <a:srgbClr val="000000"/>
              </a:solidFill>
              <a:latin typeface="Verdana" pitchFamily="34" charset="0"/>
            </a:endParaRPr>
          </a:p>
        </p:txBody>
      </p:sp>
      <p:sp>
        <p:nvSpPr>
          <p:cNvPr id="5" name="TextBox 4"/>
          <p:cNvSpPr txBox="1"/>
          <p:nvPr/>
        </p:nvSpPr>
        <p:spPr>
          <a:xfrm>
            <a:off x="457200" y="5638800"/>
            <a:ext cx="8153400" cy="1015663"/>
          </a:xfrm>
          <a:prstGeom prst="rect">
            <a:avLst/>
          </a:prstGeom>
          <a:solidFill>
            <a:srgbClr val="99CCFF"/>
          </a:solidFill>
          <a:ln>
            <a:solidFill>
              <a:srgbClr val="0070C0"/>
            </a:solidFill>
          </a:ln>
        </p:spPr>
        <p:txBody>
          <a:bodyPr wrap="square" rtlCol="0">
            <a:spAutoFit/>
          </a:bodyPr>
          <a:lstStyle>
            <a:defPPr>
              <a:defRPr lang="en-US"/>
            </a:defPPr>
            <a:lvl1pPr algn="ctr">
              <a:defRPr sz="2000" b="1">
                <a:solidFill>
                  <a:schemeClr val="tx1"/>
                </a:solidFill>
                <a:latin typeface="Verdana" pitchFamily="34" charset="0"/>
                <a:cs typeface="Arial" charset="0"/>
              </a:defRPr>
            </a:lvl1pPr>
            <a:lvl2pPr>
              <a:defRPr>
                <a:solidFill>
                  <a:schemeClr val="tx1"/>
                </a:solidFill>
                <a:latin typeface="Verdana" pitchFamily="34" charset="0"/>
                <a:cs typeface="Arial" charset="0"/>
              </a:defRPr>
            </a:lvl2pPr>
            <a:lvl3pPr>
              <a:defRPr>
                <a:solidFill>
                  <a:schemeClr val="tx1"/>
                </a:solidFill>
                <a:latin typeface="Verdana" pitchFamily="34" charset="0"/>
                <a:cs typeface="Arial" charset="0"/>
              </a:defRPr>
            </a:lvl3pPr>
            <a:lvl4pPr>
              <a:defRPr>
                <a:solidFill>
                  <a:schemeClr val="tx1"/>
                </a:solidFill>
                <a:latin typeface="Verdana" pitchFamily="34" charset="0"/>
                <a:cs typeface="Arial" charset="0"/>
              </a:defRPr>
            </a:lvl4pPr>
            <a:lvl5pPr>
              <a:defRPr>
                <a:solidFill>
                  <a:schemeClr val="tx1"/>
                </a:solidFill>
                <a:latin typeface="Verdana" pitchFamily="34" charset="0"/>
                <a:cs typeface="Arial" charset="0"/>
              </a:defRPr>
            </a:lvl5pPr>
            <a:lvl6pPr>
              <a:defRPr>
                <a:solidFill>
                  <a:schemeClr val="tx1"/>
                </a:solidFill>
                <a:latin typeface="Verdana" pitchFamily="34" charset="0"/>
                <a:cs typeface="Arial" charset="0"/>
              </a:defRPr>
            </a:lvl6pPr>
            <a:lvl7pPr>
              <a:defRPr>
                <a:solidFill>
                  <a:schemeClr val="tx1"/>
                </a:solidFill>
                <a:latin typeface="Verdana" pitchFamily="34" charset="0"/>
                <a:cs typeface="Arial" charset="0"/>
              </a:defRPr>
            </a:lvl7pPr>
            <a:lvl8pPr>
              <a:defRPr>
                <a:solidFill>
                  <a:schemeClr val="tx1"/>
                </a:solidFill>
                <a:latin typeface="Verdana" pitchFamily="34" charset="0"/>
                <a:cs typeface="Arial" charset="0"/>
              </a:defRPr>
            </a:lvl8pPr>
            <a:lvl9pPr>
              <a:defRPr>
                <a:solidFill>
                  <a:schemeClr val="tx1"/>
                </a:solidFill>
                <a:latin typeface="Verdana" pitchFamily="34" charset="0"/>
                <a:cs typeface="Arial" charset="0"/>
              </a:defRPr>
            </a:lvl9pPr>
          </a:lstStyle>
          <a:p>
            <a:r>
              <a:rPr lang="en-US" dirty="0">
                <a:latin typeface="Arial" panose="020B0604020202020204" pitchFamily="34" charset="0"/>
                <a:cs typeface="Arial" panose="020B0604020202020204" pitchFamily="34" charset="0"/>
              </a:rPr>
              <a:t>Mailers who submit Election Ballot mailings that are noncompliant with current return postage requirements can request a one-time-exception to MBME </a:t>
            </a:r>
          </a:p>
        </p:txBody>
      </p:sp>
    </p:spTree>
    <p:extLst>
      <p:ext uri="{BB962C8B-B14F-4D97-AF65-F5344CB8AC3E}">
        <p14:creationId xmlns:p14="http://schemas.microsoft.com/office/powerpoint/2010/main" val="1740892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0" y="0"/>
            <a:ext cx="6096000" cy="762000"/>
          </a:xfrm>
        </p:spPr>
        <p:txBody>
          <a:bodyPr/>
          <a:lstStyle/>
          <a:p>
            <a:pPr algn="r"/>
            <a:r>
              <a:rPr altLang="en-US" sz="2800" b="1" dirty="0">
                <a:solidFill>
                  <a:schemeClr val="bg1"/>
                </a:solidFill>
              </a:rPr>
              <a:t>BME Roles</a:t>
            </a:r>
          </a:p>
        </p:txBody>
      </p:sp>
      <p:sp>
        <p:nvSpPr>
          <p:cNvPr id="27653" name="Rectangle 3"/>
          <p:cNvSpPr>
            <a:spLocks noGrp="1" noChangeArrowheads="1"/>
          </p:cNvSpPr>
          <p:nvPr>
            <p:ph type="body" idx="1"/>
          </p:nvPr>
        </p:nvSpPr>
        <p:spPr>
          <a:xfrm>
            <a:off x="381000" y="1600200"/>
            <a:ext cx="8458200" cy="4953000"/>
          </a:xfrm>
        </p:spPr>
        <p:txBody>
          <a:bodyPr anchor="ctr"/>
          <a:lstStyle/>
          <a:p>
            <a:r>
              <a:rPr lang="en-US" sz="2400" dirty="0"/>
              <a:t>Intelligent Mail barcode (IMb) is used to sort and provide visibility on letters and flats </a:t>
            </a:r>
          </a:p>
          <a:p>
            <a:pPr lvl="1"/>
            <a:r>
              <a:rPr lang="en-US" sz="2000" dirty="0"/>
              <a:t>Ability to identify individual </a:t>
            </a:r>
            <a:r>
              <a:rPr lang="en-US" sz="2000" dirty="0" err="1"/>
              <a:t>mailpieces</a:t>
            </a:r>
            <a:r>
              <a:rPr lang="en-US" sz="2000" dirty="0"/>
              <a:t> </a:t>
            </a:r>
          </a:p>
          <a:p>
            <a:pPr lvl="1"/>
            <a:r>
              <a:rPr lang="en-US" sz="2000" dirty="0"/>
              <a:t>Offers the potential to combine multiple services using one barcode</a:t>
            </a:r>
          </a:p>
          <a:p>
            <a:r>
              <a:rPr lang="en-US" sz="2400" dirty="0"/>
              <a:t>IMb Tracing provides near real-time tracking information for automation-compatible letters and flats</a:t>
            </a:r>
          </a:p>
          <a:p>
            <a:pPr lvl="1"/>
            <a:r>
              <a:rPr lang="en-US" sz="2000" dirty="0"/>
              <a:t>Offers advance notice for both incoming and outgoing mail</a:t>
            </a:r>
          </a:p>
          <a:p>
            <a:pPr lvl="1"/>
            <a:r>
              <a:rPr lang="en-US" sz="2000" dirty="0"/>
              <a:t>First-Class Mail, Periodicals, and Standard Mail flats with Intelligent Mail barcodes eligible to participate in IMb Tracing</a:t>
            </a:r>
          </a:p>
          <a:p>
            <a:pPr lvl="1"/>
            <a:endParaRPr lang="en-US" sz="2000" dirty="0"/>
          </a:p>
          <a:p>
            <a:pPr marL="457200" lvl="1" indent="0" algn="ctr">
              <a:buNone/>
            </a:pPr>
            <a:br>
              <a:rPr lang="en-US" sz="2000" dirty="0"/>
            </a:br>
            <a:endParaRPr lang="en-US" sz="2000" dirty="0"/>
          </a:p>
        </p:txBody>
      </p:sp>
      <p:sp>
        <p:nvSpPr>
          <p:cNvPr id="6" name="Title 1"/>
          <p:cNvSpPr txBox="1">
            <a:spLocks/>
          </p:cNvSpPr>
          <p:nvPr/>
        </p:nvSpPr>
        <p:spPr bwMode="auto">
          <a:xfrm>
            <a:off x="457200" y="715963"/>
            <a:ext cx="8229600" cy="731837"/>
          </a:xfrm>
          <a:prstGeom prst="rect">
            <a:avLst/>
          </a:prstGeom>
          <a:noFill/>
          <a:ln w="9525">
            <a:noFill/>
            <a:miter lim="800000"/>
            <a:headEnd/>
            <a:tailEnd/>
          </a:ln>
        </p:spPr>
        <p:txBody>
          <a:bodyPr anchor="b"/>
          <a:lstStyle/>
          <a:p>
            <a:pPr algn="ctr" eaLnBrk="0" fontAlgn="base" hangingPunct="0">
              <a:spcBef>
                <a:spcPct val="0"/>
              </a:spcBef>
              <a:spcAft>
                <a:spcPct val="0"/>
              </a:spcAft>
              <a:defRPr/>
            </a:pPr>
            <a:r>
              <a:rPr lang="en-US" sz="3200" b="1" dirty="0">
                <a:solidFill>
                  <a:srgbClr val="5378B3"/>
                </a:solidFill>
                <a:latin typeface="Arial" charset="0"/>
              </a:rPr>
              <a:t>Intelligent Mail barcode (IMb) &amp; Tracing</a:t>
            </a:r>
          </a:p>
        </p:txBody>
      </p:sp>
      <p:sp>
        <p:nvSpPr>
          <p:cNvPr id="24581"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0F70DB1E-75BA-4366-B392-FF3B34A18DF4}" type="slidenum">
              <a:rPr lang="en-US" altLang="en-US" sz="1000" smtClean="0">
                <a:solidFill>
                  <a:srgbClr val="000000"/>
                </a:solidFill>
                <a:latin typeface="Verdana" pitchFamily="34" charset="0"/>
              </a:rPr>
              <a:pPr/>
              <a:t>31</a:t>
            </a:fld>
            <a:endParaRPr lang="en-US" altLang="en-US" sz="1000" dirty="0">
              <a:solidFill>
                <a:srgbClr val="000000"/>
              </a:solidFill>
              <a:latin typeface="Verdan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48150" y="5791200"/>
            <a:ext cx="42862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124200" y="5634688"/>
            <a:ext cx="5812810" cy="461665"/>
          </a:xfrm>
          <a:prstGeom prst="rect">
            <a:avLst/>
          </a:prstGeom>
        </p:spPr>
        <p:txBody>
          <a:bodyPr wrap="none">
            <a:spAutoFit/>
          </a:bodyPr>
          <a:lstStyle/>
          <a:p>
            <a:pPr lvl="1"/>
            <a:r>
              <a:rPr lang="en-US" sz="2400" b="1" dirty="0">
                <a:solidFill>
                  <a:srgbClr val="0070C0"/>
                </a:solidFill>
                <a:hlinkClick r:id="rId4"/>
              </a:rPr>
              <a:t>http://mailtracking.usps.com</a:t>
            </a:r>
            <a:endParaRPr lang="en-US" sz="2400" b="1" dirty="0">
              <a:solidFill>
                <a:srgbClr val="0070C0"/>
              </a:solidFill>
            </a:endParaRPr>
          </a:p>
        </p:txBody>
      </p:sp>
    </p:spTree>
    <p:extLst>
      <p:ext uri="{BB962C8B-B14F-4D97-AF65-F5344CB8AC3E}">
        <p14:creationId xmlns:p14="http://schemas.microsoft.com/office/powerpoint/2010/main" val="4249234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0" y="0"/>
            <a:ext cx="6096000" cy="762000"/>
          </a:xfrm>
        </p:spPr>
        <p:txBody>
          <a:bodyPr/>
          <a:lstStyle/>
          <a:p>
            <a:pPr algn="r"/>
            <a:r>
              <a:rPr altLang="en-US" sz="2800" b="1" dirty="0">
                <a:solidFill>
                  <a:schemeClr val="bg1"/>
                </a:solidFill>
              </a:rPr>
              <a:t>BME Roles</a:t>
            </a:r>
          </a:p>
        </p:txBody>
      </p:sp>
      <p:sp>
        <p:nvSpPr>
          <p:cNvPr id="27653" name="Rectangle 3"/>
          <p:cNvSpPr>
            <a:spLocks noGrp="1" noChangeArrowheads="1"/>
          </p:cNvSpPr>
          <p:nvPr>
            <p:ph type="body" idx="1"/>
          </p:nvPr>
        </p:nvSpPr>
        <p:spPr>
          <a:xfrm>
            <a:off x="381000" y="1600200"/>
            <a:ext cx="8458200" cy="4953000"/>
          </a:xfrm>
        </p:spPr>
        <p:txBody>
          <a:bodyPr anchor="t"/>
          <a:lstStyle/>
          <a:p>
            <a:pPr marL="0" indent="0">
              <a:buNone/>
            </a:pPr>
            <a:r>
              <a:rPr lang="en-US" sz="2200" dirty="0"/>
              <a:t>How do I get started with IMb Tracing™? </a:t>
            </a:r>
          </a:p>
          <a:p>
            <a:r>
              <a:rPr lang="en-US" sz="2000" dirty="0"/>
              <a:t>To learn more or get started with IMb Tracing™, visit our website or contact our customer support center </a:t>
            </a:r>
          </a:p>
          <a:p>
            <a:pPr marL="457200" lvl="1" indent="0" algn="ctr">
              <a:buNone/>
            </a:pPr>
            <a:br>
              <a:rPr lang="en-US" sz="2000" dirty="0"/>
            </a:br>
            <a:endParaRPr lang="en-US" sz="2000" dirty="0"/>
          </a:p>
        </p:txBody>
      </p:sp>
      <p:sp>
        <p:nvSpPr>
          <p:cNvPr id="6" name="Title 1"/>
          <p:cNvSpPr txBox="1">
            <a:spLocks/>
          </p:cNvSpPr>
          <p:nvPr/>
        </p:nvSpPr>
        <p:spPr bwMode="auto">
          <a:xfrm>
            <a:off x="457200" y="715963"/>
            <a:ext cx="8229600" cy="731837"/>
          </a:xfrm>
          <a:prstGeom prst="rect">
            <a:avLst/>
          </a:prstGeom>
          <a:noFill/>
          <a:ln w="9525">
            <a:noFill/>
            <a:miter lim="800000"/>
            <a:headEnd/>
            <a:tailEnd/>
          </a:ln>
        </p:spPr>
        <p:txBody>
          <a:bodyPr anchor="b"/>
          <a:lstStyle/>
          <a:p>
            <a:pPr algn="ctr" eaLnBrk="0" hangingPunct="0">
              <a:defRPr/>
            </a:pPr>
            <a:r>
              <a:rPr lang="en-US" sz="3200" b="1" dirty="0">
                <a:solidFill>
                  <a:srgbClr val="5378B3"/>
                </a:solidFill>
                <a:latin typeface="Arial" charset="0"/>
              </a:rPr>
              <a:t>Intelligent Mail barcode (IMb) &amp; Tracing</a:t>
            </a:r>
          </a:p>
        </p:txBody>
      </p:sp>
      <p:sp>
        <p:nvSpPr>
          <p:cNvPr id="24581"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0F70DB1E-75BA-4366-B392-FF3B34A18DF4}" type="slidenum">
              <a:rPr lang="en-US" altLang="en-US" sz="1000" smtClean="0">
                <a:solidFill>
                  <a:srgbClr val="000000"/>
                </a:solidFill>
                <a:latin typeface="Verdana" pitchFamily="34" charset="0"/>
              </a:rPr>
              <a:pPr/>
              <a:t>32</a:t>
            </a:fld>
            <a:endParaRPr lang="en-US" altLang="en-US" sz="1000" dirty="0">
              <a:solidFill>
                <a:srgbClr val="000000"/>
              </a:solidFill>
              <a:latin typeface="Verdana" pitchFamily="34" charset="0"/>
            </a:endParaRP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1600" y="2744924"/>
            <a:ext cx="7086489" cy="394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561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a typeface="+mn-ea"/>
              </a:rPr>
              <a:t>APO/FPO Absentee Ballots</a:t>
            </a:r>
          </a:p>
        </p:txBody>
      </p:sp>
      <p:sp>
        <p:nvSpPr>
          <p:cNvPr id="3" name="Content Placeholder 2"/>
          <p:cNvSpPr>
            <a:spLocks noGrp="1"/>
          </p:cNvSpPr>
          <p:nvPr>
            <p:ph idx="1"/>
          </p:nvPr>
        </p:nvSpPr>
        <p:spPr>
          <a:xfrm>
            <a:off x="457200" y="1600200"/>
            <a:ext cx="6719992" cy="4530725"/>
          </a:xfrm>
        </p:spPr>
        <p:txBody>
          <a:bodyPr/>
          <a:lstStyle/>
          <a:p>
            <a:r>
              <a:rPr lang="en-US" sz="2400" dirty="0"/>
              <a:t>Election officials should mail absentee ballots at least 45 days prior November 8, 2016, Mid-Term Election</a:t>
            </a:r>
          </a:p>
          <a:p>
            <a:r>
              <a:rPr lang="en-US" sz="2400" dirty="0"/>
              <a:t>Local election offices are requested to segregate military absentee ballots to: </a:t>
            </a:r>
          </a:p>
          <a:p>
            <a:pPr lvl="1"/>
            <a:r>
              <a:rPr lang="en-US" sz="2000" dirty="0"/>
              <a:t>Chicago International/Military Service Center Gateway</a:t>
            </a:r>
          </a:p>
          <a:p>
            <a:pPr lvl="1"/>
            <a:r>
              <a:rPr lang="en-US" sz="2000" dirty="0"/>
              <a:t>Miami International Service Center</a:t>
            </a:r>
          </a:p>
          <a:p>
            <a:pPr lvl="1"/>
            <a:endParaRPr lang="en-US" sz="2000" dirty="0"/>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33</a:t>
            </a:fld>
            <a:endParaRPr lang="en-US" dirty="0">
              <a:solidFill>
                <a:srgbClr val="000000"/>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4741985"/>
            <a:ext cx="4267200" cy="2039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62917" y="1752600"/>
            <a:ext cx="1652483" cy="4316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727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APO/FPO Absentee Ballots</a:t>
            </a:r>
            <a:endParaRPr lang="en-US" dirty="0"/>
          </a:p>
        </p:txBody>
      </p:sp>
      <p:sp>
        <p:nvSpPr>
          <p:cNvPr id="3" name="Content Placeholder 2"/>
          <p:cNvSpPr>
            <a:spLocks noGrp="1"/>
          </p:cNvSpPr>
          <p:nvPr>
            <p:ph idx="1"/>
          </p:nvPr>
        </p:nvSpPr>
        <p:spPr/>
        <p:txBody>
          <a:bodyPr/>
          <a:lstStyle/>
          <a:p>
            <a:r>
              <a:rPr lang="en-US" sz="2400" dirty="0"/>
              <a:t>Joint effort by </a:t>
            </a:r>
            <a:r>
              <a:rPr lang="en-US" sz="2400" dirty="0" err="1"/>
              <a:t>USPS</a:t>
            </a:r>
            <a:r>
              <a:rPr lang="en-US" sz="2400" dirty="0"/>
              <a:t> and Military Postal Service Agency in response to Military Overseas Empowerment (MOVE) Act</a:t>
            </a:r>
          </a:p>
          <a:p>
            <a:r>
              <a:rPr lang="en-US" sz="2400" dirty="0"/>
              <a:t>Military personnel in APO/FPO locations can now return absentee ballots via EM Label 11-DOD</a:t>
            </a:r>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pPr>
                <a:defRPr/>
              </a:pPr>
              <a:t>34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36952" y="3933056"/>
            <a:ext cx="46863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164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altLang="en-US" b="1" dirty="0"/>
              <a:t>Agenda</a:t>
            </a:r>
          </a:p>
        </p:txBody>
      </p:sp>
      <p:sp>
        <p:nvSpPr>
          <p:cNvPr id="2" name="Content Placeholder 1"/>
          <p:cNvSpPr>
            <a:spLocks noGrp="1"/>
          </p:cNvSpPr>
          <p:nvPr>
            <p:ph sz="half" idx="1"/>
          </p:nvPr>
        </p:nvSpPr>
        <p:spPr/>
        <p:txBody>
          <a:bodyPr/>
          <a:lstStyle/>
          <a:p>
            <a:pPr marL="457200" indent="-457200">
              <a:spcBef>
                <a:spcPts val="0"/>
              </a:spcBef>
              <a:defRPr/>
            </a:pPr>
            <a:r>
              <a:rPr lang="en-US" altLang="en-US" sz="2400" dirty="0">
                <a:latin typeface="Arial" charset="0"/>
                <a:cs typeface="Arial" charset="0"/>
              </a:rPr>
              <a:t>Political Campaign Mail</a:t>
            </a:r>
          </a:p>
          <a:p>
            <a:pPr lvl="1">
              <a:spcBef>
                <a:spcPts val="0"/>
              </a:spcBef>
              <a:defRPr/>
            </a:pPr>
            <a:r>
              <a:rPr lang="en-US" sz="1600" dirty="0"/>
              <a:t>What is Political Campaign Mail? </a:t>
            </a:r>
            <a:endParaRPr lang="en-US" sz="1600" dirty="0">
              <a:solidFill>
                <a:srgbClr val="FF0000"/>
              </a:solidFill>
            </a:endParaRPr>
          </a:p>
          <a:p>
            <a:pPr lvl="2">
              <a:spcBef>
                <a:spcPts val="0"/>
              </a:spcBef>
              <a:defRPr/>
            </a:pPr>
            <a:r>
              <a:rPr lang="en-US" sz="1200" dirty="0"/>
              <a:t>How important is mail to a campaign?</a:t>
            </a:r>
          </a:p>
          <a:p>
            <a:pPr lvl="2">
              <a:spcBef>
                <a:spcPts val="0"/>
              </a:spcBef>
              <a:defRPr/>
            </a:pPr>
            <a:r>
              <a:rPr lang="en-US" sz="1200" dirty="0"/>
              <a:t>6 reasons to use direct mail </a:t>
            </a:r>
          </a:p>
          <a:p>
            <a:pPr lvl="2">
              <a:spcBef>
                <a:spcPts val="0"/>
              </a:spcBef>
              <a:defRPr/>
            </a:pPr>
            <a:r>
              <a:rPr lang="en-US" sz="1200" dirty="0"/>
              <a:t>7 rules of successful direct mail </a:t>
            </a:r>
          </a:p>
          <a:p>
            <a:pPr lvl="1">
              <a:spcBef>
                <a:spcPts val="0"/>
              </a:spcBef>
              <a:defRPr/>
            </a:pPr>
            <a:r>
              <a:rPr lang="en-US" sz="1600" dirty="0"/>
              <a:t>Prepare Political Campaign Mail</a:t>
            </a:r>
          </a:p>
          <a:p>
            <a:pPr lvl="2">
              <a:spcBef>
                <a:spcPts val="0"/>
              </a:spcBef>
              <a:defRPr/>
            </a:pPr>
            <a:r>
              <a:rPr lang="en-US" sz="1200" dirty="0"/>
              <a:t>Mail classes </a:t>
            </a:r>
          </a:p>
          <a:p>
            <a:pPr lvl="2">
              <a:spcBef>
                <a:spcPts val="0"/>
              </a:spcBef>
              <a:defRPr/>
            </a:pPr>
            <a:r>
              <a:rPr lang="en-US" sz="1200" dirty="0"/>
              <a:t>Intelligent Mail Barcode (IMb) &amp; Tracing </a:t>
            </a:r>
          </a:p>
          <a:p>
            <a:pPr lvl="2">
              <a:spcBef>
                <a:spcPts val="0"/>
              </a:spcBef>
              <a:defRPr/>
            </a:pPr>
            <a:r>
              <a:rPr lang="en-US" sz="1200" dirty="0" err="1"/>
              <a:t>QR</a:t>
            </a:r>
            <a:r>
              <a:rPr lang="en-US" sz="1200" dirty="0"/>
              <a:t> codes &amp; emerging technologies </a:t>
            </a:r>
          </a:p>
          <a:p>
            <a:pPr lvl="2">
              <a:spcBef>
                <a:spcPts val="0"/>
              </a:spcBef>
              <a:defRPr/>
            </a:pPr>
            <a:r>
              <a:rPr lang="en-US" sz="1200" dirty="0"/>
              <a:t>Incentives &amp; Promotions </a:t>
            </a:r>
          </a:p>
          <a:p>
            <a:pPr lvl="2">
              <a:spcBef>
                <a:spcPts val="0"/>
              </a:spcBef>
              <a:defRPr/>
            </a:pPr>
            <a:r>
              <a:rPr lang="en-US" sz="1200" dirty="0"/>
              <a:t>Postage Statement Changes </a:t>
            </a:r>
          </a:p>
          <a:p>
            <a:pPr lvl="2">
              <a:spcBef>
                <a:spcPts val="0"/>
              </a:spcBef>
              <a:defRPr/>
            </a:pPr>
            <a:r>
              <a:rPr lang="en-US" sz="1200" dirty="0" err="1"/>
              <a:t>EDDM</a:t>
            </a:r>
            <a:r>
              <a:rPr lang="en-US" sz="1200" dirty="0"/>
              <a:t> </a:t>
            </a:r>
          </a:p>
          <a:p>
            <a:pPr lvl="2">
              <a:spcBef>
                <a:spcPts val="0"/>
              </a:spcBef>
              <a:defRPr/>
            </a:pPr>
            <a:r>
              <a:rPr lang="en-US" sz="1200" dirty="0"/>
              <a:t>Alternate Postage Program </a:t>
            </a:r>
          </a:p>
          <a:p>
            <a:pPr lvl="1">
              <a:spcBef>
                <a:spcPts val="0"/>
              </a:spcBef>
              <a:defRPr/>
            </a:pPr>
            <a:r>
              <a:rPr lang="en-US" sz="1600" dirty="0"/>
              <a:t>Design Political Campaign Mailpiece</a:t>
            </a:r>
          </a:p>
          <a:p>
            <a:pPr lvl="1">
              <a:spcBef>
                <a:spcPts val="0"/>
              </a:spcBef>
              <a:defRPr/>
            </a:pPr>
            <a:r>
              <a:rPr lang="en-US" sz="1600" dirty="0"/>
              <a:t>Submit Political Campaign Mailings for Acceptance </a:t>
            </a:r>
          </a:p>
          <a:p>
            <a:pPr lvl="2">
              <a:spcBef>
                <a:spcPts val="0"/>
              </a:spcBef>
              <a:defRPr/>
            </a:pPr>
            <a:r>
              <a:rPr lang="en-US" sz="1200" dirty="0"/>
              <a:t>5 Ways to Submit Mail </a:t>
            </a:r>
          </a:p>
          <a:p>
            <a:pPr lvl="2">
              <a:spcBef>
                <a:spcPts val="0"/>
              </a:spcBef>
              <a:defRPr/>
            </a:pPr>
            <a:r>
              <a:rPr lang="en-US" sz="1200" dirty="0"/>
              <a:t>Identifying Political Campaign Mail </a:t>
            </a:r>
          </a:p>
          <a:p>
            <a:endParaRPr lang="en-US" dirty="0"/>
          </a:p>
        </p:txBody>
      </p:sp>
      <p:sp>
        <p:nvSpPr>
          <p:cNvPr id="3" name="Content Placeholder 2"/>
          <p:cNvSpPr>
            <a:spLocks noGrp="1"/>
          </p:cNvSpPr>
          <p:nvPr>
            <p:ph sz="half" idx="2"/>
          </p:nvPr>
        </p:nvSpPr>
        <p:spPr/>
        <p:txBody>
          <a:bodyPr/>
          <a:lstStyle/>
          <a:p>
            <a:pPr marL="457200" lvl="1" indent="-457200">
              <a:spcBef>
                <a:spcPts val="0"/>
              </a:spcBef>
              <a:buClr>
                <a:schemeClr val="bg2"/>
              </a:buClr>
              <a:buFont typeface="Wingdings" pitchFamily="2" charset="2"/>
              <a:buChar char="p"/>
              <a:defRPr/>
            </a:pPr>
            <a:r>
              <a:rPr lang="en-US" altLang="en-US" dirty="0">
                <a:latin typeface="Arial" charset="0"/>
                <a:cs typeface="Arial" charset="0"/>
              </a:rPr>
              <a:t>Official Election Mail</a:t>
            </a:r>
            <a:endParaRPr lang="en-US" dirty="0">
              <a:latin typeface="Arial" charset="0"/>
              <a:cs typeface="Arial" charset="0"/>
            </a:endParaRPr>
          </a:p>
          <a:p>
            <a:pPr lvl="1">
              <a:spcBef>
                <a:spcPts val="0"/>
              </a:spcBef>
              <a:defRPr/>
            </a:pPr>
            <a:r>
              <a:rPr lang="en-US" sz="1600" dirty="0"/>
              <a:t>What is Official Election Mail?</a:t>
            </a:r>
            <a:r>
              <a:rPr lang="en-US" sz="1600" dirty="0">
                <a:solidFill>
                  <a:srgbClr val="FF0000"/>
                </a:solidFill>
              </a:rPr>
              <a:t> </a:t>
            </a:r>
            <a:endParaRPr lang="en-US" sz="1600" dirty="0"/>
          </a:p>
          <a:p>
            <a:pPr lvl="1">
              <a:spcBef>
                <a:spcPts val="0"/>
              </a:spcBef>
              <a:defRPr/>
            </a:pPr>
            <a:r>
              <a:rPr lang="en-US" sz="1600" dirty="0"/>
              <a:t>Prepare Official Election Mail</a:t>
            </a:r>
          </a:p>
          <a:p>
            <a:pPr lvl="2">
              <a:spcBef>
                <a:spcPts val="0"/>
              </a:spcBef>
              <a:defRPr/>
            </a:pPr>
            <a:r>
              <a:rPr lang="en-US" sz="1200" dirty="0"/>
              <a:t>Mail classes </a:t>
            </a:r>
          </a:p>
          <a:p>
            <a:pPr lvl="2">
              <a:spcBef>
                <a:spcPts val="0"/>
              </a:spcBef>
              <a:defRPr/>
            </a:pPr>
            <a:r>
              <a:rPr lang="en-US" sz="1200" dirty="0"/>
              <a:t>Postage Statement Changes</a:t>
            </a:r>
          </a:p>
          <a:p>
            <a:pPr lvl="2">
              <a:spcBef>
                <a:spcPts val="0"/>
              </a:spcBef>
              <a:defRPr/>
            </a:pPr>
            <a:r>
              <a:rPr lang="en-US" sz="1200" dirty="0"/>
              <a:t>Mailing Standards </a:t>
            </a:r>
          </a:p>
          <a:p>
            <a:pPr lvl="2">
              <a:spcBef>
                <a:spcPts val="0"/>
              </a:spcBef>
              <a:defRPr/>
            </a:pPr>
            <a:r>
              <a:rPr lang="en-US" sz="1200" dirty="0"/>
              <a:t>Intelligent Mail Barcode (IMb) &amp; Tracing </a:t>
            </a:r>
          </a:p>
          <a:p>
            <a:pPr lvl="2">
              <a:spcBef>
                <a:spcPts val="0"/>
              </a:spcBef>
              <a:defRPr/>
            </a:pPr>
            <a:r>
              <a:rPr lang="en-US" sz="1200" dirty="0" err="1"/>
              <a:t>AFO</a:t>
            </a:r>
            <a:r>
              <a:rPr lang="en-US" sz="1200" dirty="0"/>
              <a:t>/APO Absentee Ballots </a:t>
            </a:r>
          </a:p>
          <a:p>
            <a:pPr lvl="2">
              <a:spcBef>
                <a:spcPts val="0"/>
              </a:spcBef>
              <a:defRPr/>
            </a:pPr>
            <a:r>
              <a:rPr lang="en-US" sz="1200" dirty="0"/>
              <a:t>Requirements for Official Election Mail </a:t>
            </a:r>
          </a:p>
          <a:p>
            <a:pPr lvl="1">
              <a:spcBef>
                <a:spcPts val="0"/>
              </a:spcBef>
              <a:defRPr/>
            </a:pPr>
            <a:r>
              <a:rPr lang="en-US" sz="1600" dirty="0"/>
              <a:t>Design Official Election Mailpiece</a:t>
            </a:r>
          </a:p>
          <a:p>
            <a:pPr lvl="2">
              <a:spcBef>
                <a:spcPts val="0"/>
              </a:spcBef>
              <a:defRPr/>
            </a:pPr>
            <a:r>
              <a:rPr lang="en-US" sz="1200" dirty="0"/>
              <a:t>Publication 631</a:t>
            </a:r>
          </a:p>
          <a:p>
            <a:pPr lvl="2">
              <a:spcBef>
                <a:spcPts val="0"/>
              </a:spcBef>
              <a:defRPr/>
            </a:pPr>
            <a:r>
              <a:rPr lang="en-US" sz="1200" dirty="0"/>
              <a:t>MDA Support</a:t>
            </a:r>
          </a:p>
          <a:p>
            <a:pPr lvl="1">
              <a:spcBef>
                <a:spcPts val="0"/>
              </a:spcBef>
              <a:defRPr/>
            </a:pPr>
            <a:r>
              <a:rPr lang="en-US" sz="1600" dirty="0"/>
              <a:t>Submit Official Election Mailings for Acceptance </a:t>
            </a:r>
          </a:p>
          <a:p>
            <a:pPr lvl="2">
              <a:spcBef>
                <a:spcPts val="0"/>
              </a:spcBef>
              <a:defRPr/>
            </a:pPr>
            <a:r>
              <a:rPr lang="en-US" sz="1200" dirty="0"/>
              <a:t>5 Ways to Submit Mail </a:t>
            </a:r>
          </a:p>
          <a:p>
            <a:pPr lvl="2">
              <a:spcBef>
                <a:spcPts val="0"/>
              </a:spcBef>
              <a:defRPr/>
            </a:pPr>
            <a:r>
              <a:rPr lang="en-US" sz="1200" dirty="0"/>
              <a:t>Identifying Official Election Mail </a:t>
            </a:r>
          </a:p>
          <a:p>
            <a:pPr marL="468313" indent="-468313">
              <a:spcBef>
                <a:spcPts val="0"/>
              </a:spcBef>
              <a:defRPr/>
            </a:pPr>
            <a:r>
              <a:rPr lang="en-US" sz="2400" dirty="0"/>
              <a:t>Resources</a:t>
            </a:r>
          </a:p>
          <a:p>
            <a:endParaRPr lang="en-US" dirty="0"/>
          </a:p>
        </p:txBody>
      </p:sp>
      <p:sp>
        <p:nvSpPr>
          <p:cNvPr id="153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8CF439E6-AB31-4033-8AC3-085AB7FEF5A8}" type="slidenum">
              <a:rPr lang="en-US" altLang="en-US" sz="1000" smtClean="0">
                <a:solidFill>
                  <a:srgbClr val="000000"/>
                </a:solidFill>
                <a:latin typeface="Verdana" pitchFamily="34" charset="0"/>
              </a:rPr>
              <a:pPr/>
              <a:t>35</a:t>
            </a:fld>
            <a:endParaRPr lang="en-US" altLang="en-US" sz="1000" dirty="0">
              <a:solidFill>
                <a:srgbClr val="000000"/>
              </a:solidFill>
              <a:latin typeface="Verdana" pitchFamily="34" charset="0"/>
            </a:endParaRPr>
          </a:p>
        </p:txBody>
      </p:sp>
      <p:sp>
        <p:nvSpPr>
          <p:cNvPr id="6" name="Right Arrow 5"/>
          <p:cNvSpPr/>
          <p:nvPr/>
        </p:nvSpPr>
        <p:spPr>
          <a:xfrm>
            <a:off x="4824028" y="3573016"/>
            <a:ext cx="609600" cy="349250"/>
          </a:xfrm>
          <a:prstGeom prst="rightArrow">
            <a:avLst/>
          </a:prstGeom>
          <a:solidFill>
            <a:srgbClr val="1F17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3152431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3950" y="2499321"/>
            <a:ext cx="4476238" cy="29503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ctr"/>
            <a:r>
              <a:rPr lang="en-US" b="1" dirty="0"/>
              <a:t>Design Election Mail </a:t>
            </a:r>
          </a:p>
        </p:txBody>
      </p:sp>
      <p:sp>
        <p:nvSpPr>
          <p:cNvPr id="3" name="Content Placeholder 2"/>
          <p:cNvSpPr>
            <a:spLocks noGrp="1"/>
          </p:cNvSpPr>
          <p:nvPr>
            <p:ph idx="1"/>
          </p:nvPr>
        </p:nvSpPr>
        <p:spPr>
          <a:xfrm>
            <a:off x="457200" y="1600200"/>
            <a:ext cx="3886200" cy="1408331"/>
          </a:xfrm>
        </p:spPr>
        <p:txBody>
          <a:bodyPr/>
          <a:lstStyle/>
          <a:p>
            <a:pPr marL="457200" indent="-457200">
              <a:buFont typeface="+mj-lt"/>
              <a:buAutoNum type="arabicPeriod"/>
            </a:pPr>
            <a:r>
              <a:rPr lang="en-US" sz="2400" b="1" dirty="0"/>
              <a:t>PLAN: </a:t>
            </a:r>
            <a:r>
              <a:rPr lang="en-US" sz="2400" dirty="0"/>
              <a:t>Determine which mail service to use and the best way to get return mail 	</a:t>
            </a:r>
          </a:p>
          <a:p>
            <a:pPr marL="457200" indent="-457200">
              <a:buFont typeface="+mj-lt"/>
              <a:buAutoNum type="arabicPeriod"/>
            </a:pPr>
            <a:r>
              <a:rPr lang="en-US" sz="2400" b="1" dirty="0"/>
              <a:t>ADDRESS: </a:t>
            </a:r>
            <a:r>
              <a:rPr lang="en-US" sz="2400" dirty="0"/>
              <a:t>Ensure election mail is addressed properly and your lists are up-to-date </a:t>
            </a:r>
          </a:p>
          <a:p>
            <a:pPr marL="457200" indent="-457200">
              <a:buFont typeface="+mj-lt"/>
              <a:buAutoNum type="arabicPeriod"/>
            </a:pPr>
            <a:r>
              <a:rPr lang="en-US" sz="2400" b="1" dirty="0"/>
              <a:t>DESIGN: </a:t>
            </a:r>
            <a:r>
              <a:rPr lang="en-US" sz="2400" dirty="0"/>
              <a:t>Design </a:t>
            </a:r>
            <a:r>
              <a:rPr lang="en-US" sz="2400" dirty="0" err="1"/>
              <a:t>mailpiece</a:t>
            </a:r>
            <a:r>
              <a:rPr lang="en-US" sz="2400" dirty="0"/>
              <a:t> and business reply return envelopes to </a:t>
            </a:r>
            <a:r>
              <a:rPr lang="en-US" sz="2400" dirty="0" err="1"/>
              <a:t>USPS</a:t>
            </a:r>
            <a:r>
              <a:rPr lang="en-US" sz="2400" dirty="0"/>
              <a:t> standards</a:t>
            </a:r>
            <a:endParaRPr lang="en-US" sz="2400" b="1" dirty="0"/>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36</a:t>
            </a:fld>
            <a:endParaRPr lang="en-US" dirty="0">
              <a:solidFill>
                <a:srgbClr val="000000"/>
              </a:solidFill>
            </a:endParaRPr>
          </a:p>
        </p:txBody>
      </p:sp>
      <p:sp>
        <p:nvSpPr>
          <p:cNvPr id="5" name="Rectangle 4"/>
          <p:cNvSpPr/>
          <p:nvPr/>
        </p:nvSpPr>
        <p:spPr>
          <a:xfrm>
            <a:off x="4443950" y="5602069"/>
            <a:ext cx="4500478" cy="646331"/>
          </a:xfrm>
          <a:prstGeom prst="rect">
            <a:avLst/>
          </a:prstGeom>
          <a:solidFill>
            <a:srgbClr val="99CCFF"/>
          </a:solidFill>
          <a:ln>
            <a:solidFill>
              <a:schemeClr val="accent1"/>
            </a:solidFill>
          </a:ln>
        </p:spPr>
        <p:txBody>
          <a:bodyPr wrap="square">
            <a:spAutoFit/>
          </a:bodyPr>
          <a:lstStyle/>
          <a:p>
            <a:r>
              <a:rPr lang="en-US" b="1" dirty="0"/>
              <a:t>https://about.usps.com/election-mail/creating-election-mail.htm</a:t>
            </a:r>
          </a:p>
        </p:txBody>
      </p:sp>
      <p:sp>
        <p:nvSpPr>
          <p:cNvPr id="7" name="Rectangle 6"/>
          <p:cNvSpPr/>
          <p:nvPr/>
        </p:nvSpPr>
        <p:spPr>
          <a:xfrm>
            <a:off x="5638800" y="3392269"/>
            <a:ext cx="1981200" cy="582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43950" y="1676400"/>
            <a:ext cx="4476238" cy="646331"/>
          </a:xfrm>
          <a:prstGeom prst="rect">
            <a:avLst/>
          </a:prstGeom>
          <a:noFill/>
          <a:ln>
            <a:solidFill>
              <a:srgbClr val="FF0000"/>
            </a:solidFill>
          </a:ln>
        </p:spPr>
        <p:txBody>
          <a:bodyPr wrap="square" rtlCol="0">
            <a:spAutoFit/>
          </a:bodyPr>
          <a:lstStyle/>
          <a:p>
            <a:pPr algn="ctr"/>
            <a:r>
              <a:rPr lang="en-US" dirty="0"/>
              <a:t>Contact a Mailpiece Design Analyst for additional support </a:t>
            </a:r>
          </a:p>
        </p:txBody>
      </p:sp>
      <p:cxnSp>
        <p:nvCxnSpPr>
          <p:cNvPr id="10" name="Straight Arrow Connector 9"/>
          <p:cNvCxnSpPr/>
          <p:nvPr/>
        </p:nvCxnSpPr>
        <p:spPr>
          <a:xfrm flipH="1">
            <a:off x="7086600" y="2322731"/>
            <a:ext cx="647700" cy="10695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724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Election Mailpiece Design: Support </a:t>
            </a:r>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37</a:t>
            </a:fld>
            <a:endParaRPr lang="en-US" dirty="0">
              <a:solidFill>
                <a:srgbClr val="000000"/>
              </a:solidFill>
            </a:endParaRPr>
          </a:p>
        </p:txBody>
      </p:sp>
      <p:sp>
        <p:nvSpPr>
          <p:cNvPr id="5" name="Content Placeholder 4"/>
          <p:cNvSpPr>
            <a:spLocks noGrp="1"/>
          </p:cNvSpPr>
          <p:nvPr>
            <p:ph idx="1"/>
          </p:nvPr>
        </p:nvSpPr>
        <p:spPr>
          <a:xfrm>
            <a:off x="457200" y="1600200"/>
            <a:ext cx="8229600" cy="4530725"/>
          </a:xfrm>
        </p:spPr>
        <p:txBody>
          <a:bodyPr/>
          <a:lstStyle/>
          <a:p>
            <a:r>
              <a:rPr lang="en-US" sz="2400" b="1" dirty="0"/>
              <a:t>Work with Mailpiece Design Analyst (MDA) </a:t>
            </a:r>
            <a:endParaRPr lang="en-US" sz="2400" dirty="0"/>
          </a:p>
          <a:p>
            <a:pPr lvl="1"/>
            <a:r>
              <a:rPr lang="en-US" sz="2000" dirty="0"/>
              <a:t>Verify ZIP+4 &amp; Barcode </a:t>
            </a:r>
          </a:p>
          <a:p>
            <a:pPr lvl="1"/>
            <a:r>
              <a:rPr lang="en-US" sz="2000" dirty="0"/>
              <a:t>Logo placement </a:t>
            </a:r>
          </a:p>
          <a:p>
            <a:pPr lvl="1"/>
            <a:r>
              <a:rPr lang="en-US" sz="2000" dirty="0"/>
              <a:t>Endorsements </a:t>
            </a:r>
          </a:p>
          <a:p>
            <a:pPr lvl="1"/>
            <a:r>
              <a:rPr lang="en-US" sz="2000" dirty="0"/>
              <a:t>Size, shape, weight </a:t>
            </a:r>
          </a:p>
          <a:p>
            <a:pPr lvl="1"/>
            <a:r>
              <a:rPr lang="en-US" sz="2000" dirty="0"/>
              <a:t>Barcode clearances </a:t>
            </a:r>
          </a:p>
          <a:p>
            <a:pPr lvl="1"/>
            <a:r>
              <a:rPr lang="en-US" sz="2000" dirty="0"/>
              <a:t>Review before printing </a:t>
            </a:r>
          </a:p>
        </p:txBody>
      </p:sp>
      <p:sp>
        <p:nvSpPr>
          <p:cNvPr id="6" name="Rectangle 5"/>
          <p:cNvSpPr/>
          <p:nvPr/>
        </p:nvSpPr>
        <p:spPr>
          <a:xfrm>
            <a:off x="4191000" y="3699467"/>
            <a:ext cx="4495800" cy="1828193"/>
          </a:xfrm>
          <a:prstGeom prst="rect">
            <a:avLst/>
          </a:prstGeom>
          <a:ln w="133350" cmpd="thickThin">
            <a:solidFill>
              <a:srgbClr val="0070C0"/>
            </a:solidFill>
          </a:ln>
        </p:spPr>
        <p:txBody>
          <a:bodyPr wrap="square">
            <a:spAutoFit/>
          </a:bodyPr>
          <a:lstStyle/>
          <a:p>
            <a:pPr algn="ctr" eaLnBrk="0" fontAlgn="base" hangingPunct="0">
              <a:spcBef>
                <a:spcPct val="20000"/>
              </a:spcBef>
              <a:spcAft>
                <a:spcPct val="0"/>
              </a:spcAft>
              <a:buClr>
                <a:srgbClr val="101000"/>
              </a:buClr>
              <a:buSzPct val="75000"/>
            </a:pPr>
            <a:endParaRPr lang="en-US" sz="1000" b="1" kern="0" dirty="0">
              <a:solidFill>
                <a:srgbClr val="000000"/>
              </a:solidFill>
              <a:latin typeface="Arial" pitchFamily="34" charset="0"/>
            </a:endParaRPr>
          </a:p>
          <a:p>
            <a:pPr algn="ctr" eaLnBrk="0" fontAlgn="base" hangingPunct="0">
              <a:spcBef>
                <a:spcPct val="20000"/>
              </a:spcBef>
              <a:spcAft>
                <a:spcPct val="0"/>
              </a:spcAft>
              <a:buClr>
                <a:srgbClr val="101000"/>
              </a:buClr>
              <a:buSzPct val="75000"/>
            </a:pPr>
            <a:r>
              <a:rPr lang="en-US" sz="2400" b="1" kern="0" dirty="0">
                <a:solidFill>
                  <a:srgbClr val="000000"/>
                </a:solidFill>
                <a:latin typeface="Arial" pitchFamily="34" charset="0"/>
              </a:rPr>
              <a:t>MDA Support Center</a:t>
            </a:r>
            <a:r>
              <a:rPr lang="en-US" sz="2000" b="1" kern="0" dirty="0">
                <a:solidFill>
                  <a:srgbClr val="000000"/>
                </a:solidFill>
                <a:latin typeface="Arial" pitchFamily="34" charset="0"/>
              </a:rPr>
              <a:t> </a:t>
            </a:r>
          </a:p>
          <a:p>
            <a:pPr algn="ctr" eaLnBrk="0" fontAlgn="base" hangingPunct="0">
              <a:spcBef>
                <a:spcPct val="20000"/>
              </a:spcBef>
              <a:spcAft>
                <a:spcPct val="0"/>
              </a:spcAft>
              <a:buClr>
                <a:srgbClr val="101000"/>
              </a:buClr>
              <a:buSzPct val="75000"/>
            </a:pPr>
            <a:r>
              <a:rPr lang="en-US" sz="2000" kern="0" dirty="0">
                <a:solidFill>
                  <a:srgbClr val="000000"/>
                </a:solidFill>
                <a:latin typeface="Arial" pitchFamily="34" charset="0"/>
              </a:rPr>
              <a:t>Monday – Friday</a:t>
            </a:r>
          </a:p>
          <a:p>
            <a:pPr algn="ctr" eaLnBrk="0" fontAlgn="base" hangingPunct="0">
              <a:spcBef>
                <a:spcPct val="20000"/>
              </a:spcBef>
              <a:spcAft>
                <a:spcPct val="0"/>
              </a:spcAft>
              <a:buClr>
                <a:srgbClr val="101000"/>
              </a:buClr>
              <a:buSzPct val="75000"/>
            </a:pPr>
            <a:r>
              <a:rPr lang="en-US" sz="2000" kern="0" dirty="0">
                <a:solidFill>
                  <a:srgbClr val="000000"/>
                </a:solidFill>
                <a:latin typeface="Arial" pitchFamily="34" charset="0"/>
              </a:rPr>
              <a:t>7 am-5 pm CT</a:t>
            </a:r>
          </a:p>
          <a:p>
            <a:pPr algn="ctr" eaLnBrk="0" fontAlgn="base" hangingPunct="0">
              <a:spcBef>
                <a:spcPct val="20000"/>
              </a:spcBef>
              <a:spcAft>
                <a:spcPct val="0"/>
              </a:spcAft>
              <a:buClr>
                <a:srgbClr val="101000"/>
              </a:buClr>
              <a:buSzPct val="75000"/>
            </a:pPr>
            <a:r>
              <a:rPr lang="en-US" sz="2000" kern="0" dirty="0">
                <a:solidFill>
                  <a:srgbClr val="000000"/>
                </a:solidFill>
                <a:latin typeface="Arial" pitchFamily="34" charset="0"/>
              </a:rPr>
              <a:t>855-593-6093 	mda@usps.gov</a:t>
            </a:r>
          </a:p>
        </p:txBody>
      </p:sp>
    </p:spTree>
    <p:extLst>
      <p:ext uri="{BB962C8B-B14F-4D97-AF65-F5344CB8AC3E}">
        <p14:creationId xmlns:p14="http://schemas.microsoft.com/office/powerpoint/2010/main" val="2052287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Election Mailpiece Design: Logo</a:t>
            </a:r>
          </a:p>
        </p:txBody>
      </p:sp>
      <p:sp>
        <p:nvSpPr>
          <p:cNvPr id="3" name="Slide Number Placeholder 2"/>
          <p:cNvSpPr>
            <a:spLocks noGrp="1"/>
          </p:cNvSpPr>
          <p:nvPr>
            <p:ph type="sldNum" sz="quarter" idx="12"/>
          </p:nvPr>
        </p:nvSpPr>
        <p:spPr>
          <a:xfrm>
            <a:off x="6938900" y="6320172"/>
            <a:ext cx="2133600" cy="457200"/>
          </a:xfrm>
        </p:spPr>
        <p:txBody>
          <a:bodyPr anchor="b"/>
          <a:lstStyle/>
          <a:p>
            <a:pPr>
              <a:defRPr/>
            </a:pPr>
            <a:fld id="{5B7EF6F3-0F73-436C-9BC4-6A7B9986F5C1}" type="slidenum">
              <a:rPr lang="en-US" smtClean="0"/>
              <a:pPr>
                <a:defRPr/>
              </a:pPr>
              <a:t>38</a:t>
            </a:fld>
            <a:endParaRPr lang="en-US" dirty="0"/>
          </a:p>
        </p:txBody>
      </p:sp>
      <p:sp>
        <p:nvSpPr>
          <p:cNvPr id="8" name="Content Placeholder 6"/>
          <p:cNvSpPr>
            <a:spLocks noGrp="1"/>
          </p:cNvSpPr>
          <p:nvPr>
            <p:ph idx="1"/>
          </p:nvPr>
        </p:nvSpPr>
        <p:spPr>
          <a:xfrm>
            <a:off x="323528" y="1520788"/>
            <a:ext cx="8316924" cy="5076564"/>
          </a:xfrm>
        </p:spPr>
        <p:txBody>
          <a:bodyPr/>
          <a:lstStyle/>
          <a:p>
            <a:pPr marL="0" indent="0">
              <a:spcAft>
                <a:spcPts val="1200"/>
              </a:spcAft>
              <a:buNone/>
            </a:pPr>
            <a:r>
              <a:rPr lang="en-US" sz="2000" b="1" dirty="0"/>
              <a:t>Using the Official Election Logo</a:t>
            </a:r>
          </a:p>
          <a:p>
            <a:pPr marL="0" indent="0">
              <a:spcAft>
                <a:spcPts val="1200"/>
              </a:spcAft>
              <a:buNone/>
            </a:pPr>
            <a:endParaRPr lang="en-US" sz="2000" b="1" dirty="0"/>
          </a:p>
          <a:p>
            <a:pPr marL="0" indent="0">
              <a:spcAft>
                <a:spcPts val="1200"/>
              </a:spcAft>
              <a:buNone/>
            </a:pPr>
            <a:endParaRPr lang="en-US" sz="2000" b="1" dirty="0"/>
          </a:p>
          <a:p>
            <a:pPr marL="0" indent="0">
              <a:spcAft>
                <a:spcPts val="1200"/>
              </a:spcAft>
              <a:buNone/>
            </a:pPr>
            <a:endParaRPr lang="en-US" sz="2000" b="1" dirty="0"/>
          </a:p>
          <a:p>
            <a:pPr marL="0" indent="0">
              <a:spcAft>
                <a:spcPts val="1200"/>
              </a:spcAft>
              <a:buNone/>
            </a:pPr>
            <a:endParaRPr lang="en-US" sz="2000" b="1" dirty="0"/>
          </a:p>
          <a:p>
            <a:pPr marL="0" indent="0">
              <a:spcAft>
                <a:spcPts val="1200"/>
              </a:spcAft>
              <a:buNone/>
            </a:pPr>
            <a:endParaRPr lang="en-US" sz="2000" b="1" dirty="0"/>
          </a:p>
          <a:p>
            <a:pPr>
              <a:spcAft>
                <a:spcPts val="1200"/>
              </a:spcAft>
            </a:pPr>
            <a:r>
              <a:rPr lang="en-US" sz="2000" dirty="0"/>
              <a:t>The Postal Service grants a limited license to use the Official Election Mail logo only under the certain conditions. </a:t>
            </a:r>
          </a:p>
          <a:p>
            <a:pPr>
              <a:spcAft>
                <a:spcPts val="600"/>
              </a:spcAft>
            </a:pPr>
            <a:r>
              <a:rPr lang="en-US" sz="2000" dirty="0"/>
              <a:t>The Postal Service views any use of the logo inconsistent with these conditions as an infringement of its intellectual property rights.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81300" y="2517068"/>
            <a:ext cx="358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342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Publication 631</a:t>
            </a:r>
          </a:p>
        </p:txBody>
      </p:sp>
      <p:sp>
        <p:nvSpPr>
          <p:cNvPr id="3" name="Slide Number Placeholder 2"/>
          <p:cNvSpPr>
            <a:spLocks noGrp="1"/>
          </p:cNvSpPr>
          <p:nvPr>
            <p:ph type="sldNum" sz="quarter" idx="12"/>
          </p:nvPr>
        </p:nvSpPr>
        <p:spPr>
          <a:xfrm>
            <a:off x="6938900" y="6320172"/>
            <a:ext cx="2133600" cy="457200"/>
          </a:xfrm>
        </p:spPr>
        <p:txBody>
          <a:bodyPr anchor="b"/>
          <a:lstStyle/>
          <a:p>
            <a:pPr>
              <a:defRPr/>
            </a:pPr>
            <a:fld id="{5B7EF6F3-0F73-436C-9BC4-6A7B9986F5C1}" type="slidenum">
              <a:rPr lang="en-US" smtClean="0"/>
              <a:pPr>
                <a:defRPr/>
              </a:pPr>
              <a:t>39</a:t>
            </a:fld>
            <a:endParaRPr lang="en-US" dirty="0"/>
          </a:p>
        </p:txBody>
      </p:sp>
      <p:pic>
        <p:nvPicPr>
          <p:cNvPr id="1026"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82504" y="1638300"/>
            <a:ext cx="4826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6"/>
          <p:cNvSpPr>
            <a:spLocks noGrp="1"/>
          </p:cNvSpPr>
          <p:nvPr>
            <p:ph idx="1"/>
          </p:nvPr>
        </p:nvSpPr>
        <p:spPr>
          <a:xfrm>
            <a:off x="323528" y="1520788"/>
            <a:ext cx="4495800" cy="4530725"/>
          </a:xfrm>
        </p:spPr>
        <p:txBody>
          <a:bodyPr/>
          <a:lstStyle/>
          <a:p>
            <a:pPr marL="0" indent="0">
              <a:spcAft>
                <a:spcPts val="1200"/>
              </a:spcAft>
              <a:buNone/>
            </a:pPr>
            <a:r>
              <a:rPr lang="en-US" sz="2000" b="1" dirty="0"/>
              <a:t>Logo Sizing</a:t>
            </a:r>
          </a:p>
          <a:p>
            <a:pPr>
              <a:spcAft>
                <a:spcPts val="600"/>
              </a:spcAft>
            </a:pPr>
            <a:r>
              <a:rPr lang="en-US" sz="2000" dirty="0"/>
              <a:t>Small Use:</a:t>
            </a:r>
          </a:p>
          <a:p>
            <a:pPr lvl="1">
              <a:spcAft>
                <a:spcPts val="600"/>
              </a:spcAft>
            </a:pPr>
            <a:r>
              <a:rPr lang="en-US" sz="1800" dirty="0"/>
              <a:t>Use the small application only on labels, postcards, and envelopes that do not exceed 4 1/8” x 9 1/2” (Standard #10 envelope)</a:t>
            </a:r>
          </a:p>
          <a:p>
            <a:pPr>
              <a:spcBef>
                <a:spcPts val="600"/>
              </a:spcBef>
              <a:spcAft>
                <a:spcPts val="600"/>
              </a:spcAft>
            </a:pPr>
            <a:r>
              <a:rPr lang="en-US" sz="2000" dirty="0"/>
              <a:t>Medium Use:</a:t>
            </a:r>
          </a:p>
          <a:p>
            <a:pPr lvl="1">
              <a:spcAft>
                <a:spcPts val="600"/>
              </a:spcAft>
            </a:pPr>
            <a:r>
              <a:rPr lang="en-US" sz="1800" dirty="0"/>
              <a:t>Use the medium application on small-to medium-sized envelopes that exceed 4 1/8” x 9 1/2”</a:t>
            </a:r>
          </a:p>
          <a:p>
            <a:pPr>
              <a:spcAft>
                <a:spcPts val="600"/>
              </a:spcAft>
            </a:pPr>
            <a:r>
              <a:rPr lang="en-US" sz="2000" dirty="0"/>
              <a:t>Large Use:</a:t>
            </a:r>
          </a:p>
          <a:p>
            <a:pPr lvl="1">
              <a:spcAft>
                <a:spcPts val="0"/>
              </a:spcAft>
            </a:pPr>
            <a:r>
              <a:rPr lang="en-US" sz="1800" dirty="0"/>
              <a:t>Use the large application on placards and all other envelopes, which are large and oversized</a:t>
            </a:r>
          </a:p>
        </p:txBody>
      </p:sp>
    </p:spTree>
    <p:extLst>
      <p:ext uri="{BB962C8B-B14F-4D97-AF65-F5344CB8AC3E}">
        <p14:creationId xmlns:p14="http://schemas.microsoft.com/office/powerpoint/2010/main" val="94068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0"/>
            <a:ext cx="8229600" cy="731838"/>
          </a:xfrm>
        </p:spPr>
        <p:txBody>
          <a:bodyPr/>
          <a:lstStyle/>
          <a:p>
            <a:pPr algn="ctr"/>
            <a:r>
              <a:rPr lang="en-US" altLang="en-US" b="1" dirty="0"/>
              <a:t>How Important is Mail to a Campaign</a:t>
            </a:r>
            <a:r>
              <a:rPr altLang="en-US" b="1" dirty="0"/>
              <a:t>?</a:t>
            </a:r>
          </a:p>
        </p:txBody>
      </p:sp>
      <p:sp>
        <p:nvSpPr>
          <p:cNvPr id="1843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071FD09A-2703-43B9-915D-74B45DF37442}" type="slidenum">
              <a:rPr lang="en-US" altLang="en-US" sz="1000" smtClean="0">
                <a:latin typeface="Verdana" pitchFamily="34" charset="0"/>
              </a:rPr>
              <a:pPr/>
              <a:t>4</a:t>
            </a:fld>
            <a:endParaRPr lang="en-US" altLang="en-US" sz="1000" dirty="0">
              <a:latin typeface="Verdana" pitchFamily="34" charset="0"/>
            </a:endParaRPr>
          </a:p>
        </p:txBody>
      </p:sp>
      <p:sp>
        <p:nvSpPr>
          <p:cNvPr id="8" name="TextBox 5"/>
          <p:cNvSpPr txBox="1">
            <a:spLocks noChangeArrowheads="1"/>
          </p:cNvSpPr>
          <p:nvPr/>
        </p:nvSpPr>
        <p:spPr bwMode="auto">
          <a:xfrm>
            <a:off x="457200" y="1447800"/>
            <a:ext cx="8077200" cy="435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000" dirty="0"/>
              <a:t>Voters read mail!</a:t>
            </a:r>
          </a:p>
          <a:p>
            <a:pPr marL="742950" lvl="1" indent="-285750" eaLnBrk="0" hangingPunct="0">
              <a:spcBef>
                <a:spcPct val="20000"/>
              </a:spcBef>
              <a:buClr>
                <a:schemeClr val="tx2"/>
              </a:buClr>
              <a:buSzPct val="75000"/>
              <a:buFont typeface="Wingdings" pitchFamily="2" charset="2"/>
              <a:buChar char="n"/>
            </a:pPr>
            <a:r>
              <a:rPr lang="en-US" altLang="en-US" sz="1600" b="1" dirty="0"/>
              <a:t>79% of recipients </a:t>
            </a:r>
            <a:r>
              <a:rPr lang="en-US" altLang="en-US" sz="1600" dirty="0"/>
              <a:t>at least scan their mail daily and 55% read it all</a:t>
            </a:r>
          </a:p>
          <a:p>
            <a:pPr marL="742950" lvl="1" indent="-285750" eaLnBrk="0" hangingPunct="0">
              <a:spcBef>
                <a:spcPct val="20000"/>
              </a:spcBef>
              <a:buClr>
                <a:schemeClr val="tx2"/>
              </a:buClr>
              <a:buSzPct val="75000"/>
              <a:buFont typeface="Wingdings" pitchFamily="2" charset="2"/>
              <a:buChar char="n"/>
            </a:pPr>
            <a:r>
              <a:rPr lang="en-US" altLang="en-US" sz="1600" b="1" dirty="0"/>
              <a:t>40% of 18- to 34-year-olds </a:t>
            </a:r>
            <a:r>
              <a:rPr lang="en-US" altLang="en-US" sz="1600" dirty="0"/>
              <a:t>said they read mail immediately and find it useful</a:t>
            </a:r>
          </a:p>
          <a:p>
            <a:pPr marL="742950" lvl="1" indent="-285750" eaLnBrk="0" hangingPunct="0">
              <a:spcBef>
                <a:spcPct val="20000"/>
              </a:spcBef>
              <a:buClr>
                <a:schemeClr val="tx2"/>
              </a:buClr>
              <a:buSzPct val="75000"/>
              <a:buFont typeface="Wingdings" pitchFamily="2" charset="2"/>
              <a:buChar char="n"/>
            </a:pPr>
            <a:endParaRPr lang="en-US" altLang="en-US" sz="1600" dirty="0"/>
          </a:p>
          <a:p>
            <a:pPr eaLnBrk="0" hangingPunct="0">
              <a:buClr>
                <a:schemeClr val="tx2"/>
              </a:buClr>
              <a:buSzPct val="75000"/>
            </a:pPr>
            <a:r>
              <a:rPr lang="en-US" altLang="en-US" sz="2000" dirty="0"/>
              <a:t>Political Mail offers unique marketing advantages:</a:t>
            </a:r>
          </a:p>
          <a:p>
            <a:pPr marL="742950" lvl="1" indent="-285750" eaLnBrk="0" hangingPunct="0">
              <a:spcBef>
                <a:spcPct val="20000"/>
              </a:spcBef>
              <a:buClr>
                <a:schemeClr val="tx2"/>
              </a:buClr>
              <a:buSzPct val="75000"/>
              <a:buFont typeface="Wingdings" pitchFamily="2" charset="2"/>
              <a:buChar char="n"/>
            </a:pPr>
            <a:r>
              <a:rPr lang="en-US" sz="1600" dirty="0"/>
              <a:t>Mail is BEST at targeting specific voters and telling a deeper story</a:t>
            </a:r>
          </a:p>
          <a:p>
            <a:pPr marL="742950" lvl="1" indent="-285750" eaLnBrk="0" hangingPunct="0">
              <a:spcBef>
                <a:spcPct val="20000"/>
              </a:spcBef>
              <a:buClr>
                <a:schemeClr val="tx2"/>
              </a:buClr>
              <a:buSzPct val="75000"/>
              <a:buFont typeface="Wingdings" pitchFamily="2" charset="2"/>
              <a:buChar char="n"/>
            </a:pPr>
            <a:r>
              <a:rPr lang="en-US" sz="1600" dirty="0"/>
              <a:t>Nearly ALL mailpieces are at least viewed</a:t>
            </a:r>
          </a:p>
          <a:p>
            <a:pPr marL="742950" lvl="1" indent="-285750" eaLnBrk="0" hangingPunct="0">
              <a:spcBef>
                <a:spcPct val="20000"/>
              </a:spcBef>
              <a:buClr>
                <a:schemeClr val="tx2"/>
              </a:buClr>
              <a:buSzPct val="75000"/>
              <a:buFont typeface="Wingdings" pitchFamily="2" charset="2"/>
              <a:buChar char="n"/>
            </a:pPr>
            <a:r>
              <a:rPr lang="en-US" sz="1600" dirty="0"/>
              <a:t>Mailpieces can be saved for future reference, taken to the polls, and shared with like-minded voters</a:t>
            </a:r>
          </a:p>
          <a:p>
            <a:pPr marL="742950" lvl="1" indent="-285750" eaLnBrk="0" hangingPunct="0">
              <a:spcBef>
                <a:spcPct val="20000"/>
              </a:spcBef>
              <a:buClr>
                <a:schemeClr val="tx2"/>
              </a:buClr>
              <a:buSzPct val="75000"/>
              <a:buFont typeface="Wingdings" pitchFamily="2" charset="2"/>
              <a:buChar char="n"/>
            </a:pPr>
            <a:r>
              <a:rPr lang="en-US" altLang="en-US" sz="1600" dirty="0"/>
              <a:t>Hit home with 100% of your electorate – USPS delivers to virtually every address in the U.S.</a:t>
            </a:r>
          </a:p>
          <a:p>
            <a:pPr marL="742950" lvl="1" indent="-285750" eaLnBrk="0" hangingPunct="0">
              <a:spcBef>
                <a:spcPct val="20000"/>
              </a:spcBef>
              <a:buClr>
                <a:schemeClr val="tx2"/>
              </a:buClr>
              <a:buSzPct val="75000"/>
              <a:buFont typeface="Wingdings" pitchFamily="2" charset="2"/>
              <a:buChar char="n"/>
            </a:pPr>
            <a:r>
              <a:rPr lang="en-US" altLang="en-US" sz="1600" dirty="0"/>
              <a:t>Customizable message to appeal to specific voter groups and swing voters – Emphasize the points that are most relevant to each voter and most likely to increase support for your candidate or cause</a:t>
            </a:r>
          </a:p>
          <a:p>
            <a:pPr marL="742950" lvl="1" indent="-285750" eaLnBrk="0" hangingPunct="0">
              <a:spcBef>
                <a:spcPct val="20000"/>
              </a:spcBef>
              <a:buClr>
                <a:schemeClr val="tx2"/>
              </a:buClr>
              <a:buSzPct val="75000"/>
              <a:buFont typeface="Wingdings" pitchFamily="2" charset="2"/>
              <a:buChar char="n"/>
            </a:pPr>
            <a:r>
              <a:rPr lang="en-US" altLang="en-US" sz="1600" dirty="0"/>
              <a:t>Mail helps to micro-target specific audiences</a:t>
            </a:r>
          </a:p>
        </p:txBody>
      </p:sp>
    </p:spTree>
    <p:extLst>
      <p:ext uri="{BB962C8B-B14F-4D97-AF65-F5344CB8AC3E}">
        <p14:creationId xmlns:p14="http://schemas.microsoft.com/office/powerpoint/2010/main" val="528918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Publication 631</a:t>
            </a:r>
          </a:p>
        </p:txBody>
      </p:sp>
      <p:sp>
        <p:nvSpPr>
          <p:cNvPr id="7" name="Content Placeholder 6"/>
          <p:cNvSpPr>
            <a:spLocks noGrp="1"/>
          </p:cNvSpPr>
          <p:nvPr>
            <p:ph idx="1"/>
          </p:nvPr>
        </p:nvSpPr>
        <p:spPr>
          <a:xfrm>
            <a:off x="381000" y="1592796"/>
            <a:ext cx="4495800" cy="4530725"/>
          </a:xfrm>
        </p:spPr>
        <p:txBody>
          <a:bodyPr/>
          <a:lstStyle/>
          <a:p>
            <a:pPr marL="0" indent="0">
              <a:buNone/>
            </a:pPr>
            <a:r>
              <a:rPr lang="en-US" sz="2000" b="1" dirty="0"/>
              <a:t>Color &amp; Print Specifications</a:t>
            </a:r>
          </a:p>
          <a:p>
            <a:pPr marL="0" indent="0">
              <a:buNone/>
            </a:pPr>
            <a:endParaRPr lang="en-US" sz="2000" b="1" dirty="0"/>
          </a:p>
          <a:p>
            <a:pPr>
              <a:spcAft>
                <a:spcPts val="600"/>
              </a:spcAft>
            </a:pPr>
            <a:r>
              <a:rPr lang="en-US" sz="2000" dirty="0"/>
              <a:t>Print the Official Election Mail logo using one of these color options:</a:t>
            </a:r>
          </a:p>
          <a:p>
            <a:pPr lvl="1">
              <a:spcAft>
                <a:spcPts val="0"/>
              </a:spcAft>
            </a:pPr>
            <a:r>
              <a:rPr lang="en-US" sz="1800" dirty="0"/>
              <a:t>Black</a:t>
            </a:r>
          </a:p>
          <a:p>
            <a:pPr lvl="1">
              <a:spcAft>
                <a:spcPts val="0"/>
              </a:spcAft>
            </a:pPr>
            <a:r>
              <a:rPr lang="en-US" sz="1800" dirty="0"/>
              <a:t>PMS 294 Blue</a:t>
            </a:r>
          </a:p>
          <a:p>
            <a:pPr lvl="1">
              <a:spcAft>
                <a:spcPts val="600"/>
              </a:spcAft>
            </a:pPr>
            <a:r>
              <a:rPr lang="en-US" sz="1800" dirty="0"/>
              <a:t>PMS 485 Red</a:t>
            </a:r>
          </a:p>
          <a:p>
            <a:pPr>
              <a:spcBef>
                <a:spcPts val="600"/>
              </a:spcBef>
              <a:spcAft>
                <a:spcPts val="600"/>
              </a:spcAft>
            </a:pPr>
            <a:r>
              <a:rPr lang="en-US" sz="2000" dirty="0"/>
              <a:t>Print the logo only on a light colored background</a:t>
            </a:r>
          </a:p>
          <a:p>
            <a:pPr>
              <a:spcAft>
                <a:spcPts val="600"/>
              </a:spcAft>
            </a:pPr>
            <a:r>
              <a:rPr lang="en-US" sz="2000" dirty="0"/>
              <a:t>Print the stripes/waves at 40 percent of the selected color</a:t>
            </a:r>
          </a:p>
        </p:txBody>
      </p:sp>
      <p:sp>
        <p:nvSpPr>
          <p:cNvPr id="3" name="Slide Number Placeholder 2"/>
          <p:cNvSpPr>
            <a:spLocks noGrp="1"/>
          </p:cNvSpPr>
          <p:nvPr>
            <p:ph type="sldNum" sz="quarter" idx="12"/>
          </p:nvPr>
        </p:nvSpPr>
        <p:spPr/>
        <p:txBody>
          <a:bodyPr/>
          <a:lstStyle/>
          <a:p>
            <a:pPr>
              <a:defRPr/>
            </a:pPr>
            <a:fld id="{5B7EF6F3-0F73-436C-9BC4-6A7B9986F5C1}" type="slidenum">
              <a:rPr lang="en-US" smtClean="0"/>
              <a:pPr>
                <a:defRPr/>
              </a:pPr>
              <a:t>40</a:t>
            </a:fld>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00600" y="1828800"/>
            <a:ext cx="3873500"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166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Publication 631</a:t>
            </a:r>
          </a:p>
        </p:txBody>
      </p:sp>
      <p:sp>
        <p:nvSpPr>
          <p:cNvPr id="7" name="Content Placeholder 6"/>
          <p:cNvSpPr>
            <a:spLocks noGrp="1"/>
          </p:cNvSpPr>
          <p:nvPr>
            <p:ph idx="1"/>
          </p:nvPr>
        </p:nvSpPr>
        <p:spPr>
          <a:xfrm>
            <a:off x="381000" y="3609020"/>
            <a:ext cx="8439472" cy="2082453"/>
          </a:xfrm>
        </p:spPr>
        <p:txBody>
          <a:bodyPr/>
          <a:lstStyle/>
          <a:p>
            <a:pPr marL="0" indent="0">
              <a:buNone/>
            </a:pPr>
            <a:r>
              <a:rPr lang="en-US" sz="2000" b="1" dirty="0"/>
              <a:t>Clearance Area</a:t>
            </a:r>
          </a:p>
          <a:p>
            <a:pPr>
              <a:spcAft>
                <a:spcPts val="600"/>
              </a:spcAft>
            </a:pPr>
            <a:r>
              <a:rPr lang="en-US" sz="2000" dirty="0"/>
              <a:t>For the small, medium, and large logo, use a minimum 1X clearance area around the entire logo</a:t>
            </a:r>
          </a:p>
          <a:p>
            <a:pPr>
              <a:spcAft>
                <a:spcPts val="600"/>
              </a:spcAft>
            </a:pPr>
            <a:r>
              <a:rPr lang="en-US" sz="2000" dirty="0"/>
              <a:t>Do not place other graphics inside the clearance area, this includes the address, postage, and return information</a:t>
            </a:r>
          </a:p>
          <a:p>
            <a:pPr>
              <a:spcAft>
                <a:spcPts val="600"/>
              </a:spcAft>
            </a:pPr>
            <a:r>
              <a:rPr lang="en-US" sz="2000" dirty="0"/>
              <a:t>There must be at least 1X clearance area between the top of the logo and top of the envelope, postcard, or label</a:t>
            </a:r>
          </a:p>
        </p:txBody>
      </p:sp>
      <p:sp>
        <p:nvSpPr>
          <p:cNvPr id="3" name="Slide Number Placeholder 2"/>
          <p:cNvSpPr>
            <a:spLocks noGrp="1"/>
          </p:cNvSpPr>
          <p:nvPr>
            <p:ph type="sldNum" sz="quarter" idx="12"/>
          </p:nvPr>
        </p:nvSpPr>
        <p:spPr>
          <a:xfrm>
            <a:off x="8424428" y="6248400"/>
            <a:ext cx="567172" cy="457200"/>
          </a:xfrm>
        </p:spPr>
        <p:txBody>
          <a:bodyPr/>
          <a:lstStyle/>
          <a:p>
            <a:pPr>
              <a:defRPr/>
            </a:pPr>
            <a:fld id="{5B7EF6F3-0F73-436C-9BC4-6A7B9986F5C1}" type="slidenum">
              <a:rPr lang="en-US" smtClean="0"/>
              <a:pPr>
                <a:defRPr/>
              </a:pPr>
              <a:t>41</a:t>
            </a:fld>
            <a:endParaRPr lang="en-US" dirty="0"/>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43708" y="1520788"/>
            <a:ext cx="4932548" cy="202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886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Publication 631</a:t>
            </a:r>
          </a:p>
        </p:txBody>
      </p:sp>
      <p:sp>
        <p:nvSpPr>
          <p:cNvPr id="3" name="Slide Number Placeholder 2"/>
          <p:cNvSpPr>
            <a:spLocks noGrp="1"/>
          </p:cNvSpPr>
          <p:nvPr>
            <p:ph type="sldNum" sz="quarter" idx="12"/>
          </p:nvPr>
        </p:nvSpPr>
        <p:spPr>
          <a:xfrm>
            <a:off x="6974904" y="6392180"/>
            <a:ext cx="2133600" cy="457200"/>
          </a:xfrm>
        </p:spPr>
        <p:txBody>
          <a:bodyPr anchor="b"/>
          <a:lstStyle/>
          <a:p>
            <a:pPr>
              <a:defRPr/>
            </a:pPr>
            <a:fld id="{5B7EF6F3-0F73-436C-9BC4-6A7B9986F5C1}" type="slidenum">
              <a:rPr lang="en-US" smtClean="0"/>
              <a:pPr>
                <a:defRPr/>
              </a:pPr>
              <a:t>42</a:t>
            </a:fld>
            <a:endParaRPr lang="en-US"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7524" y="1668996"/>
            <a:ext cx="5131520" cy="467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96136" y="1988840"/>
            <a:ext cx="2183656" cy="125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9512" y="1556792"/>
            <a:ext cx="5328592" cy="50045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7524" y="1844824"/>
            <a:ext cx="720080"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6873" y="1628800"/>
            <a:ext cx="1096775"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Correct</a:t>
            </a:r>
          </a:p>
        </p:txBody>
      </p:sp>
      <p:sp>
        <p:nvSpPr>
          <p:cNvPr id="13" name="Rectangle 12"/>
          <p:cNvSpPr/>
          <p:nvPr/>
        </p:nvSpPr>
        <p:spPr>
          <a:xfrm>
            <a:off x="5688124" y="1556792"/>
            <a:ext cx="3312368" cy="50045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11160" y="1664804"/>
            <a:ext cx="128112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Incorrect</a:t>
            </a:r>
          </a:p>
        </p:txBody>
      </p:sp>
      <p:pic>
        <p:nvPicPr>
          <p:cNvPr id="15" name="Picture 3"/>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200292" y="5193196"/>
            <a:ext cx="18034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707696" y="3039864"/>
            <a:ext cx="2217564" cy="110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60132" y="4041068"/>
            <a:ext cx="1938164" cy="144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208404" y="4077072"/>
            <a:ext cx="585056" cy="2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171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Design Election Mail </a:t>
            </a:r>
          </a:p>
        </p:txBody>
      </p:sp>
      <p:sp>
        <p:nvSpPr>
          <p:cNvPr id="3" name="Content Placeholder 2"/>
          <p:cNvSpPr>
            <a:spLocks noGrp="1"/>
          </p:cNvSpPr>
          <p:nvPr>
            <p:ph idx="1"/>
          </p:nvPr>
        </p:nvSpPr>
        <p:spPr>
          <a:xfrm>
            <a:off x="457200" y="1600200"/>
            <a:ext cx="4495800" cy="4530725"/>
          </a:xfrm>
        </p:spPr>
        <p:txBody>
          <a:bodyPr/>
          <a:lstStyle/>
          <a:p>
            <a:r>
              <a:rPr lang="en-US" dirty="0"/>
              <a:t>Mailing Permit </a:t>
            </a:r>
          </a:p>
          <a:p>
            <a:r>
              <a:rPr lang="en-US" dirty="0"/>
              <a:t>Business Reply Mail </a:t>
            </a:r>
          </a:p>
          <a:p>
            <a:r>
              <a:rPr lang="en-US" dirty="0"/>
              <a:t>Nonprofit </a:t>
            </a:r>
          </a:p>
          <a:p>
            <a:endParaRPr lang="en-US" dirty="0"/>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43</a:t>
            </a:fld>
            <a:endParaRPr lang="en-US" dirty="0">
              <a:solidFill>
                <a:srgbClr val="000000"/>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00956" y="4495800"/>
            <a:ext cx="4056888" cy="201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343400" y="3581400"/>
            <a:ext cx="4572000" cy="646331"/>
          </a:xfrm>
          <a:prstGeom prst="rect">
            <a:avLst/>
          </a:prstGeom>
        </p:spPr>
        <p:txBody>
          <a:bodyPr>
            <a:spAutoFit/>
          </a:bodyPr>
          <a:lstStyle/>
          <a:p>
            <a:r>
              <a:rPr lang="en-US" b="1" dirty="0">
                <a:solidFill>
                  <a:srgbClr val="000000"/>
                </a:solidFill>
              </a:rPr>
              <a:t>First-Class Mail Auto US Postage Paid Washington, DC Permit 423 </a:t>
            </a:r>
            <a:endParaRPr lang="en-US" dirty="0">
              <a:solidFill>
                <a:srgbClr val="000000"/>
              </a:solidFill>
            </a:endParaRPr>
          </a:p>
        </p:txBody>
      </p:sp>
    </p:spTree>
    <p:extLst>
      <p:ext uri="{BB962C8B-B14F-4D97-AF65-F5344CB8AC3E}">
        <p14:creationId xmlns:p14="http://schemas.microsoft.com/office/powerpoint/2010/main" val="3108253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t>Design Election Mail </a:t>
            </a:r>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768392" y="2052562"/>
            <a:ext cx="3927835" cy="17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44</a:t>
            </a:fld>
            <a:endParaRPr lang="en-US" dirty="0">
              <a:solidFill>
                <a:srgbClr val="000000"/>
              </a:solidFill>
            </a:endParaRPr>
          </a:p>
        </p:txBody>
      </p:sp>
      <p:sp>
        <p:nvSpPr>
          <p:cNvPr id="9" name="Content Placeholder 4"/>
          <p:cNvSpPr txBox="1">
            <a:spLocks/>
          </p:cNvSpPr>
          <p:nvPr/>
        </p:nvSpPr>
        <p:spPr bwMode="auto">
          <a:xfrm>
            <a:off x="457200" y="1579418"/>
            <a:ext cx="4572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a:lstStyle>
          <a:p>
            <a:pPr>
              <a:buClr>
                <a:srgbClr val="101000"/>
              </a:buClr>
            </a:pPr>
            <a:r>
              <a:rPr lang="en-US" sz="2400" b="1" dirty="0">
                <a:solidFill>
                  <a:srgbClr val="000000"/>
                </a:solidFill>
              </a:rPr>
              <a:t>Business Reply Mail </a:t>
            </a:r>
            <a:endParaRPr lang="en-US" sz="2400" dirty="0">
              <a:solidFill>
                <a:srgbClr val="000000"/>
              </a:solidFill>
            </a:endParaRPr>
          </a:p>
          <a:p>
            <a:pPr lvl="1">
              <a:buClr>
                <a:srgbClr val="080800"/>
              </a:buClr>
            </a:pPr>
            <a:r>
              <a:rPr lang="en-US" sz="2000" dirty="0">
                <a:solidFill>
                  <a:srgbClr val="000000"/>
                </a:solidFill>
              </a:rPr>
              <a:t>Permit required </a:t>
            </a:r>
          </a:p>
          <a:p>
            <a:pPr lvl="1">
              <a:buClr>
                <a:srgbClr val="080800"/>
              </a:buClr>
            </a:pPr>
            <a:r>
              <a:rPr lang="en-US" sz="2000" dirty="0">
                <a:solidFill>
                  <a:srgbClr val="000000"/>
                </a:solidFill>
              </a:rPr>
              <a:t>Only pay for returned pieces </a:t>
            </a:r>
          </a:p>
          <a:p>
            <a:pPr>
              <a:buClr>
                <a:srgbClr val="101000"/>
              </a:buClr>
            </a:pPr>
            <a:endParaRPr lang="en-US" sz="2400" dirty="0">
              <a:solidFill>
                <a:srgbClr val="000000"/>
              </a:solidFill>
            </a:endParaRPr>
          </a:p>
          <a:p>
            <a:pPr>
              <a:buClr>
                <a:srgbClr val="101000"/>
              </a:buClr>
            </a:pPr>
            <a:r>
              <a:rPr lang="en-US" sz="2400" b="1" dirty="0">
                <a:solidFill>
                  <a:srgbClr val="000000"/>
                </a:solidFill>
              </a:rPr>
              <a:t>Courtesy Reply </a:t>
            </a:r>
            <a:endParaRPr lang="en-US" sz="2400" dirty="0">
              <a:solidFill>
                <a:srgbClr val="000000"/>
              </a:solidFill>
            </a:endParaRPr>
          </a:p>
          <a:p>
            <a:pPr lvl="1">
              <a:buClr>
                <a:srgbClr val="080800"/>
              </a:buClr>
            </a:pPr>
            <a:r>
              <a:rPr lang="en-US" sz="2000" dirty="0">
                <a:solidFill>
                  <a:srgbClr val="000000"/>
                </a:solidFill>
              </a:rPr>
              <a:t>No permit required </a:t>
            </a:r>
          </a:p>
          <a:p>
            <a:pPr lvl="1">
              <a:buClr>
                <a:srgbClr val="080800"/>
              </a:buClr>
            </a:pPr>
            <a:r>
              <a:rPr lang="en-US" sz="2000" dirty="0">
                <a:solidFill>
                  <a:srgbClr val="000000"/>
                </a:solidFill>
              </a:rPr>
              <a:t>Voter pays postage </a:t>
            </a:r>
          </a:p>
          <a:p>
            <a:pPr>
              <a:buClr>
                <a:srgbClr val="101000"/>
              </a:buClr>
            </a:pPr>
            <a:endParaRPr lang="en-US" sz="2400" dirty="0">
              <a:solidFill>
                <a:srgbClr val="000000"/>
              </a:solidFill>
            </a:endParaRPr>
          </a:p>
          <a:p>
            <a:pPr>
              <a:buClr>
                <a:srgbClr val="101000"/>
              </a:buClr>
            </a:pPr>
            <a:r>
              <a:rPr lang="en-US" sz="2400" b="1" dirty="0">
                <a:solidFill>
                  <a:srgbClr val="000000"/>
                </a:solidFill>
              </a:rPr>
              <a:t>Metered Reply Mail </a:t>
            </a:r>
            <a:endParaRPr lang="en-US" sz="2400" dirty="0">
              <a:solidFill>
                <a:srgbClr val="000000"/>
              </a:solidFill>
            </a:endParaRPr>
          </a:p>
          <a:p>
            <a:pPr>
              <a:buClr>
                <a:srgbClr val="101000"/>
              </a:buClr>
            </a:pPr>
            <a:r>
              <a:rPr lang="en-US" sz="2400" b="1" dirty="0">
                <a:solidFill>
                  <a:srgbClr val="000000"/>
                </a:solidFill>
              </a:rPr>
              <a:t>Permit Reply Mail </a:t>
            </a:r>
            <a:endParaRPr lang="en-US" sz="2400" dirty="0">
              <a:solidFill>
                <a:srgbClr val="000000"/>
              </a:solidFill>
            </a:endParaRPr>
          </a:p>
          <a:p>
            <a:pPr>
              <a:buClr>
                <a:srgbClr val="101000"/>
              </a:buClr>
            </a:pPr>
            <a:endParaRPr lang="en-US" sz="2400" kern="0" dirty="0">
              <a:solidFill>
                <a:srgbClr val="000000"/>
              </a:solidFill>
            </a:endParaRP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4092644"/>
            <a:ext cx="2805259" cy="177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52220" y="3537012"/>
            <a:ext cx="1980220" cy="15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36196" y="3465004"/>
            <a:ext cx="2160240" cy="24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010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Design Election Mail </a:t>
            </a:r>
          </a:p>
        </p:txBody>
      </p:sp>
      <p:sp>
        <p:nvSpPr>
          <p:cNvPr id="3" name="Content Placeholder 2"/>
          <p:cNvSpPr>
            <a:spLocks noGrp="1"/>
          </p:cNvSpPr>
          <p:nvPr>
            <p:ph idx="1"/>
          </p:nvPr>
        </p:nvSpPr>
        <p:spPr>
          <a:xfrm>
            <a:off x="6248400" y="1752601"/>
            <a:ext cx="2667000" cy="4855782"/>
          </a:xfrm>
          <a:ln w="28575">
            <a:solidFill>
              <a:srgbClr val="FF0000"/>
            </a:solidFill>
          </a:ln>
        </p:spPr>
        <p:txBody>
          <a:bodyPr/>
          <a:lstStyle/>
          <a:p>
            <a:pPr marL="0" indent="0" algn="ctr">
              <a:buNone/>
            </a:pPr>
            <a:endParaRPr lang="en-US" sz="1050" b="1" dirty="0"/>
          </a:p>
          <a:p>
            <a:pPr marL="0" indent="0" algn="ctr">
              <a:buNone/>
            </a:pPr>
            <a:r>
              <a:rPr lang="en-US" b="1" dirty="0"/>
              <a:t>Caution</a:t>
            </a:r>
          </a:p>
          <a:p>
            <a:pPr marL="0" indent="0">
              <a:buNone/>
            </a:pPr>
            <a:endParaRPr lang="en-US" sz="1100" dirty="0"/>
          </a:p>
          <a:p>
            <a:pPr marL="0" indent="0" algn="ctr">
              <a:buNone/>
            </a:pPr>
            <a:r>
              <a:rPr lang="en-US" sz="2400" dirty="0"/>
              <a:t>Ballot Return Envelope with addresses, numbers and barcodes printed </a:t>
            </a:r>
            <a:r>
              <a:rPr lang="en-US" sz="2400" u="sng" dirty="0"/>
              <a:t>on back </a:t>
            </a:r>
            <a:r>
              <a:rPr lang="en-US" sz="2400" dirty="0"/>
              <a:t>MAY cause ballot to be misdirected or delayed! </a:t>
            </a:r>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45</a:t>
            </a:fld>
            <a:endParaRPr lang="en-US" dirty="0">
              <a:solidFill>
                <a:srgbClr val="000000"/>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622555"/>
            <a:ext cx="5313534" cy="252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4231068"/>
            <a:ext cx="4612934" cy="2377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C:\Users\TXTDQ0\AppData\Local\Microsoft\Windows\Temporary Internet Files\Content.IE5\AU9UM4WP\Exclamation_mark_red[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1828800"/>
            <a:ext cx="938465" cy="93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628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altLang="en-US" b="1" dirty="0"/>
              <a:t>Agenda</a:t>
            </a:r>
          </a:p>
        </p:txBody>
      </p:sp>
      <p:sp>
        <p:nvSpPr>
          <p:cNvPr id="2" name="Content Placeholder 1"/>
          <p:cNvSpPr>
            <a:spLocks noGrp="1"/>
          </p:cNvSpPr>
          <p:nvPr>
            <p:ph sz="half" idx="1"/>
          </p:nvPr>
        </p:nvSpPr>
        <p:spPr/>
        <p:txBody>
          <a:bodyPr/>
          <a:lstStyle/>
          <a:p>
            <a:pPr marL="457200" indent="-457200">
              <a:spcBef>
                <a:spcPts val="0"/>
              </a:spcBef>
              <a:defRPr/>
            </a:pPr>
            <a:r>
              <a:rPr lang="en-US" altLang="en-US" sz="2400" dirty="0">
                <a:latin typeface="Arial" charset="0"/>
                <a:cs typeface="Arial" charset="0"/>
              </a:rPr>
              <a:t>Political Campaign Mail</a:t>
            </a:r>
          </a:p>
          <a:p>
            <a:pPr lvl="1">
              <a:spcBef>
                <a:spcPts val="0"/>
              </a:spcBef>
              <a:defRPr/>
            </a:pPr>
            <a:r>
              <a:rPr lang="en-US" sz="1600" dirty="0"/>
              <a:t>What is Political Campaign Mail? </a:t>
            </a:r>
            <a:endParaRPr lang="en-US" sz="1600" dirty="0">
              <a:solidFill>
                <a:srgbClr val="FF0000"/>
              </a:solidFill>
            </a:endParaRPr>
          </a:p>
          <a:p>
            <a:pPr lvl="2">
              <a:spcBef>
                <a:spcPts val="0"/>
              </a:spcBef>
              <a:defRPr/>
            </a:pPr>
            <a:r>
              <a:rPr lang="en-US" sz="1200" dirty="0"/>
              <a:t>How important is mail to a campaign?</a:t>
            </a:r>
          </a:p>
          <a:p>
            <a:pPr lvl="2">
              <a:spcBef>
                <a:spcPts val="0"/>
              </a:spcBef>
              <a:defRPr/>
            </a:pPr>
            <a:r>
              <a:rPr lang="en-US" sz="1200" dirty="0"/>
              <a:t>6 reasons to use direct mail </a:t>
            </a:r>
          </a:p>
          <a:p>
            <a:pPr lvl="2">
              <a:spcBef>
                <a:spcPts val="0"/>
              </a:spcBef>
              <a:defRPr/>
            </a:pPr>
            <a:r>
              <a:rPr lang="en-US" sz="1200" dirty="0"/>
              <a:t>7 rules of successful direct mail </a:t>
            </a:r>
          </a:p>
          <a:p>
            <a:pPr lvl="1">
              <a:spcBef>
                <a:spcPts val="0"/>
              </a:spcBef>
              <a:defRPr/>
            </a:pPr>
            <a:r>
              <a:rPr lang="en-US" sz="1600" dirty="0"/>
              <a:t>Prepare Political Campaign Mail</a:t>
            </a:r>
          </a:p>
          <a:p>
            <a:pPr lvl="2">
              <a:spcBef>
                <a:spcPts val="0"/>
              </a:spcBef>
              <a:defRPr/>
            </a:pPr>
            <a:r>
              <a:rPr lang="en-US" sz="1200" dirty="0"/>
              <a:t>Mail classes </a:t>
            </a:r>
          </a:p>
          <a:p>
            <a:pPr lvl="2">
              <a:spcBef>
                <a:spcPts val="0"/>
              </a:spcBef>
              <a:defRPr/>
            </a:pPr>
            <a:r>
              <a:rPr lang="en-US" sz="1200" dirty="0"/>
              <a:t>Intelligent Mail Barcode (IMb) &amp; Tracing </a:t>
            </a:r>
          </a:p>
          <a:p>
            <a:pPr lvl="2">
              <a:spcBef>
                <a:spcPts val="0"/>
              </a:spcBef>
              <a:defRPr/>
            </a:pPr>
            <a:r>
              <a:rPr lang="en-US" sz="1200" dirty="0" err="1"/>
              <a:t>QR</a:t>
            </a:r>
            <a:r>
              <a:rPr lang="en-US" sz="1200" dirty="0"/>
              <a:t> codes &amp; emerging technologies </a:t>
            </a:r>
          </a:p>
          <a:p>
            <a:pPr lvl="2">
              <a:spcBef>
                <a:spcPts val="0"/>
              </a:spcBef>
              <a:defRPr/>
            </a:pPr>
            <a:r>
              <a:rPr lang="en-US" sz="1200" dirty="0"/>
              <a:t>Incentives &amp; Promotions </a:t>
            </a:r>
          </a:p>
          <a:p>
            <a:pPr lvl="2">
              <a:spcBef>
                <a:spcPts val="0"/>
              </a:spcBef>
              <a:defRPr/>
            </a:pPr>
            <a:r>
              <a:rPr lang="en-US" sz="1200" dirty="0"/>
              <a:t>Postage Statement Changes </a:t>
            </a:r>
          </a:p>
          <a:p>
            <a:pPr lvl="2">
              <a:spcBef>
                <a:spcPts val="0"/>
              </a:spcBef>
              <a:defRPr/>
            </a:pPr>
            <a:r>
              <a:rPr lang="en-US" sz="1200" dirty="0" err="1"/>
              <a:t>EDDM</a:t>
            </a:r>
            <a:r>
              <a:rPr lang="en-US" sz="1200" dirty="0"/>
              <a:t> </a:t>
            </a:r>
          </a:p>
          <a:p>
            <a:pPr lvl="2">
              <a:spcBef>
                <a:spcPts val="0"/>
              </a:spcBef>
              <a:defRPr/>
            </a:pPr>
            <a:r>
              <a:rPr lang="en-US" sz="1200" dirty="0"/>
              <a:t>Alternate Postage Program </a:t>
            </a:r>
          </a:p>
          <a:p>
            <a:pPr lvl="1">
              <a:spcBef>
                <a:spcPts val="0"/>
              </a:spcBef>
              <a:defRPr/>
            </a:pPr>
            <a:r>
              <a:rPr lang="en-US" sz="1600" dirty="0"/>
              <a:t>Design Political Campaign Mailpiece</a:t>
            </a:r>
          </a:p>
          <a:p>
            <a:pPr lvl="1">
              <a:spcBef>
                <a:spcPts val="0"/>
              </a:spcBef>
              <a:defRPr/>
            </a:pPr>
            <a:r>
              <a:rPr lang="en-US" sz="1600" dirty="0"/>
              <a:t>Submit Political Campaign Mailings for Acceptance </a:t>
            </a:r>
          </a:p>
          <a:p>
            <a:pPr lvl="2">
              <a:spcBef>
                <a:spcPts val="0"/>
              </a:spcBef>
              <a:defRPr/>
            </a:pPr>
            <a:r>
              <a:rPr lang="en-US" sz="1200" dirty="0"/>
              <a:t>5 Ways to Submit Mail </a:t>
            </a:r>
          </a:p>
          <a:p>
            <a:pPr lvl="2">
              <a:spcBef>
                <a:spcPts val="0"/>
              </a:spcBef>
              <a:defRPr/>
            </a:pPr>
            <a:r>
              <a:rPr lang="en-US" sz="1200" dirty="0"/>
              <a:t>Identifying Political Campaign Mail </a:t>
            </a:r>
          </a:p>
          <a:p>
            <a:endParaRPr lang="en-US" dirty="0"/>
          </a:p>
        </p:txBody>
      </p:sp>
      <p:sp>
        <p:nvSpPr>
          <p:cNvPr id="3" name="Content Placeholder 2"/>
          <p:cNvSpPr>
            <a:spLocks noGrp="1"/>
          </p:cNvSpPr>
          <p:nvPr>
            <p:ph sz="half" idx="2"/>
          </p:nvPr>
        </p:nvSpPr>
        <p:spPr/>
        <p:txBody>
          <a:bodyPr/>
          <a:lstStyle/>
          <a:p>
            <a:pPr marL="457200" lvl="1" indent="-457200">
              <a:spcBef>
                <a:spcPts val="0"/>
              </a:spcBef>
              <a:buClr>
                <a:schemeClr val="bg2"/>
              </a:buClr>
              <a:buFont typeface="Wingdings" pitchFamily="2" charset="2"/>
              <a:buChar char="p"/>
              <a:defRPr/>
            </a:pPr>
            <a:r>
              <a:rPr lang="en-US" altLang="en-US" dirty="0">
                <a:latin typeface="Arial" charset="0"/>
                <a:cs typeface="Arial" charset="0"/>
              </a:rPr>
              <a:t>Official Election Mail</a:t>
            </a:r>
            <a:endParaRPr lang="en-US" dirty="0">
              <a:latin typeface="Arial" charset="0"/>
              <a:cs typeface="Arial" charset="0"/>
            </a:endParaRPr>
          </a:p>
          <a:p>
            <a:pPr lvl="1">
              <a:spcBef>
                <a:spcPts val="0"/>
              </a:spcBef>
              <a:defRPr/>
            </a:pPr>
            <a:r>
              <a:rPr lang="en-US" sz="1600" dirty="0"/>
              <a:t>What is Official Election Mail?</a:t>
            </a:r>
            <a:r>
              <a:rPr lang="en-US" sz="1600" dirty="0">
                <a:solidFill>
                  <a:srgbClr val="FF0000"/>
                </a:solidFill>
              </a:rPr>
              <a:t> </a:t>
            </a:r>
            <a:endParaRPr lang="en-US" sz="1600" dirty="0"/>
          </a:p>
          <a:p>
            <a:pPr lvl="1">
              <a:spcBef>
                <a:spcPts val="0"/>
              </a:spcBef>
              <a:defRPr/>
            </a:pPr>
            <a:r>
              <a:rPr lang="en-US" sz="1600" dirty="0"/>
              <a:t>Prepare Official Election Mail</a:t>
            </a:r>
          </a:p>
          <a:p>
            <a:pPr lvl="2">
              <a:spcBef>
                <a:spcPts val="0"/>
              </a:spcBef>
              <a:defRPr/>
            </a:pPr>
            <a:r>
              <a:rPr lang="en-US" sz="1200" dirty="0"/>
              <a:t>Mail classes </a:t>
            </a:r>
          </a:p>
          <a:p>
            <a:pPr lvl="2">
              <a:spcBef>
                <a:spcPts val="0"/>
              </a:spcBef>
              <a:defRPr/>
            </a:pPr>
            <a:r>
              <a:rPr lang="en-US" sz="1200" dirty="0"/>
              <a:t>Postage Statement Changes</a:t>
            </a:r>
          </a:p>
          <a:p>
            <a:pPr lvl="2">
              <a:spcBef>
                <a:spcPts val="0"/>
              </a:spcBef>
              <a:defRPr/>
            </a:pPr>
            <a:r>
              <a:rPr lang="en-US" sz="1200" dirty="0"/>
              <a:t>Mailing Standards </a:t>
            </a:r>
          </a:p>
          <a:p>
            <a:pPr lvl="2">
              <a:spcBef>
                <a:spcPts val="0"/>
              </a:spcBef>
              <a:defRPr/>
            </a:pPr>
            <a:r>
              <a:rPr lang="en-US" sz="1200" dirty="0"/>
              <a:t>Intelligent Mail Barcode (IMb) &amp; Tracing </a:t>
            </a:r>
          </a:p>
          <a:p>
            <a:pPr lvl="2">
              <a:spcBef>
                <a:spcPts val="0"/>
              </a:spcBef>
              <a:defRPr/>
            </a:pPr>
            <a:r>
              <a:rPr lang="en-US" sz="1200" dirty="0" err="1"/>
              <a:t>AFO</a:t>
            </a:r>
            <a:r>
              <a:rPr lang="en-US" sz="1200" dirty="0"/>
              <a:t>/APO Absentee Ballots </a:t>
            </a:r>
          </a:p>
          <a:p>
            <a:pPr lvl="2">
              <a:spcBef>
                <a:spcPts val="0"/>
              </a:spcBef>
              <a:defRPr/>
            </a:pPr>
            <a:r>
              <a:rPr lang="en-US" sz="1200" dirty="0"/>
              <a:t>Requirements for Official Election Mail </a:t>
            </a:r>
          </a:p>
          <a:p>
            <a:pPr lvl="1">
              <a:spcBef>
                <a:spcPts val="0"/>
              </a:spcBef>
              <a:defRPr/>
            </a:pPr>
            <a:r>
              <a:rPr lang="en-US" sz="1600" dirty="0"/>
              <a:t>Design Official Election Mailpiece</a:t>
            </a:r>
          </a:p>
          <a:p>
            <a:pPr lvl="2">
              <a:spcBef>
                <a:spcPts val="0"/>
              </a:spcBef>
              <a:defRPr/>
            </a:pPr>
            <a:r>
              <a:rPr lang="en-US" sz="1200" dirty="0"/>
              <a:t>Publication 631</a:t>
            </a:r>
          </a:p>
          <a:p>
            <a:pPr lvl="2">
              <a:spcBef>
                <a:spcPts val="0"/>
              </a:spcBef>
              <a:defRPr/>
            </a:pPr>
            <a:r>
              <a:rPr lang="en-US" sz="1200" dirty="0"/>
              <a:t>MDA Support</a:t>
            </a:r>
          </a:p>
          <a:p>
            <a:pPr lvl="1">
              <a:spcBef>
                <a:spcPts val="0"/>
              </a:spcBef>
              <a:defRPr/>
            </a:pPr>
            <a:r>
              <a:rPr lang="en-US" sz="1600" dirty="0"/>
              <a:t>Submit Official Election Mailings for Acceptance </a:t>
            </a:r>
          </a:p>
          <a:p>
            <a:pPr lvl="2">
              <a:spcBef>
                <a:spcPts val="0"/>
              </a:spcBef>
              <a:defRPr/>
            </a:pPr>
            <a:r>
              <a:rPr lang="en-US" sz="1200" dirty="0"/>
              <a:t>5 Ways to Submit Mail </a:t>
            </a:r>
          </a:p>
          <a:p>
            <a:pPr lvl="2">
              <a:spcBef>
                <a:spcPts val="0"/>
              </a:spcBef>
              <a:defRPr/>
            </a:pPr>
            <a:r>
              <a:rPr lang="en-US" sz="1200" dirty="0"/>
              <a:t>Identifying Official Election Mail </a:t>
            </a:r>
          </a:p>
          <a:p>
            <a:pPr marL="468313" indent="-468313">
              <a:spcBef>
                <a:spcPts val="0"/>
              </a:spcBef>
              <a:defRPr/>
            </a:pPr>
            <a:r>
              <a:rPr lang="en-US" sz="2400" dirty="0"/>
              <a:t>Resources</a:t>
            </a:r>
          </a:p>
          <a:p>
            <a:endParaRPr lang="en-US" dirty="0"/>
          </a:p>
        </p:txBody>
      </p:sp>
      <p:sp>
        <p:nvSpPr>
          <p:cNvPr id="153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8CF439E6-AB31-4033-8AC3-085AB7FEF5A8}" type="slidenum">
              <a:rPr lang="en-US" altLang="en-US" sz="1000" smtClean="0">
                <a:solidFill>
                  <a:srgbClr val="000000"/>
                </a:solidFill>
                <a:latin typeface="Verdana" pitchFamily="34" charset="0"/>
              </a:rPr>
              <a:pPr/>
              <a:t>46</a:t>
            </a:fld>
            <a:endParaRPr lang="en-US" altLang="en-US" sz="1000" dirty="0">
              <a:solidFill>
                <a:srgbClr val="000000"/>
              </a:solidFill>
              <a:latin typeface="Verdana" pitchFamily="34" charset="0"/>
            </a:endParaRPr>
          </a:p>
        </p:txBody>
      </p:sp>
      <p:sp>
        <p:nvSpPr>
          <p:cNvPr id="6" name="Right Arrow 5"/>
          <p:cNvSpPr/>
          <p:nvPr/>
        </p:nvSpPr>
        <p:spPr>
          <a:xfrm>
            <a:off x="4752020" y="4185084"/>
            <a:ext cx="609600" cy="349250"/>
          </a:xfrm>
          <a:prstGeom prst="rightArrow">
            <a:avLst/>
          </a:prstGeom>
          <a:solidFill>
            <a:srgbClr val="1F17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3152431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73350"/>
            <a:ext cx="9073008" cy="4525963"/>
          </a:xfrm>
        </p:spPr>
        <p:txBody>
          <a:bodyPr/>
          <a:lstStyle/>
          <a:p>
            <a:pPr marL="0" indent="0">
              <a:buNone/>
            </a:pPr>
            <a:r>
              <a:rPr lang="en-US" sz="2200" dirty="0"/>
              <a:t>There are 5 ways that mailers can submit mail:</a:t>
            </a:r>
          </a:p>
          <a:p>
            <a:endParaRPr lang="en-US" dirty="0"/>
          </a:p>
        </p:txBody>
      </p:sp>
      <p:sp>
        <p:nvSpPr>
          <p:cNvPr id="4" name="Slide Number Placeholder 3"/>
          <p:cNvSpPr>
            <a:spLocks noGrp="1"/>
          </p:cNvSpPr>
          <p:nvPr>
            <p:ph type="sldNum" sz="quarter" idx="12"/>
          </p:nvPr>
        </p:nvSpPr>
        <p:spPr/>
        <p:txBody>
          <a:bodyPr/>
          <a:lstStyle/>
          <a:p>
            <a:pPr>
              <a:defRPr/>
            </a:pPr>
            <a:fld id="{315D2C48-1F41-4BB6-B011-CDAE29A95D96}" type="slidenum">
              <a:rPr lang="en-US" smtClean="0"/>
              <a:pPr>
                <a:defRPr/>
              </a:pPr>
              <a:t>47</a:t>
            </a:fld>
            <a:endParaRPr lang="en-US" dirty="0"/>
          </a:p>
        </p:txBody>
      </p:sp>
      <p:sp>
        <p:nvSpPr>
          <p:cNvPr id="9" name="Title 1"/>
          <p:cNvSpPr>
            <a:spLocks noGrp="1"/>
          </p:cNvSpPr>
          <p:nvPr>
            <p:ph type="title"/>
          </p:nvPr>
        </p:nvSpPr>
        <p:spPr>
          <a:xfrm>
            <a:off x="431540" y="715963"/>
            <a:ext cx="8229600" cy="731837"/>
          </a:xfrm>
        </p:spPr>
        <p:txBody>
          <a:bodyPr>
            <a:noAutofit/>
          </a:bodyPr>
          <a:lstStyle/>
          <a:p>
            <a:pPr algn="ctr"/>
            <a:r>
              <a:rPr lang="en-US" sz="3200" dirty="0">
                <a:solidFill>
                  <a:srgbClr val="5378B3"/>
                </a:solidFill>
              </a:rPr>
              <a:t>Five Ways to Submit Mail</a:t>
            </a:r>
          </a:p>
        </p:txBody>
      </p:sp>
      <p:sp>
        <p:nvSpPr>
          <p:cNvPr id="2" name="Rectangle 1"/>
          <p:cNvSpPr/>
          <p:nvPr/>
        </p:nvSpPr>
        <p:spPr>
          <a:xfrm>
            <a:off x="152400" y="2971800"/>
            <a:ext cx="8839200" cy="350520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b="1" dirty="0">
                <a:solidFill>
                  <a:schemeClr val="tx1"/>
                </a:solidFill>
              </a:rPr>
              <a:t> eDoc Submission Methods</a:t>
            </a:r>
          </a:p>
        </p:txBody>
      </p:sp>
      <p:graphicFrame>
        <p:nvGraphicFramePr>
          <p:cNvPr id="8" name="Diagram 7"/>
          <p:cNvGraphicFramePr/>
          <p:nvPr>
            <p:extLst>
              <p:ext uri="{D42A27DB-BD31-4B8C-83A1-F6EECF244321}">
                <p14:modId xmlns:p14="http://schemas.microsoft.com/office/powerpoint/2010/main" val="2661965881"/>
              </p:ext>
            </p:extLst>
          </p:nvPr>
        </p:nvGraphicFramePr>
        <p:xfrm>
          <a:off x="395536" y="1988840"/>
          <a:ext cx="8397876" cy="4528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789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algn="ctr"/>
            <a:r>
              <a:rPr altLang="en-US" b="1" dirty="0"/>
              <a:t>Identifying Official Election Ballot Mail</a:t>
            </a:r>
          </a:p>
        </p:txBody>
      </p:sp>
      <p:sp>
        <p:nvSpPr>
          <p:cNvPr id="21508"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3B28FD32-241E-487D-A2B9-8AC97C083013}" type="slidenum">
              <a:rPr lang="en-US" altLang="en-US" sz="1000" smtClean="0">
                <a:latin typeface="Verdana" pitchFamily="34" charset="0"/>
              </a:rPr>
              <a:pPr/>
              <a:t>48</a:t>
            </a:fld>
            <a:endParaRPr lang="en-US" altLang="en-US" sz="1000" dirty="0">
              <a:latin typeface="Verdana" pitchFamily="34" charset="0"/>
            </a:endParaRPr>
          </a:p>
        </p:txBody>
      </p:sp>
      <p:sp>
        <p:nvSpPr>
          <p:cNvPr id="6" name="TextBox 5"/>
          <p:cNvSpPr txBox="1"/>
          <p:nvPr/>
        </p:nvSpPr>
        <p:spPr>
          <a:xfrm>
            <a:off x="457201" y="1524000"/>
            <a:ext cx="8077200" cy="5016758"/>
          </a:xfrm>
          <a:prstGeom prst="rect">
            <a:avLst/>
          </a:prstGeom>
          <a:noFill/>
        </p:spPr>
        <p:txBody>
          <a:bodyPr wrap="square">
            <a:spAutoFit/>
          </a:bodyPr>
          <a:lstStyle/>
          <a:p>
            <a:pPr algn="ctr">
              <a:defRPr/>
            </a:pPr>
            <a:r>
              <a:rPr lang="en-US" sz="2400" dirty="0">
                <a:latin typeface="Arial" panose="020B0604020202020204" pitchFamily="34" charset="0"/>
                <a:cs typeface="Arial" pitchFamily="34" charset="0"/>
              </a:rPr>
              <a:t>Mailers must use </a:t>
            </a:r>
            <a:r>
              <a:rPr lang="en-US" sz="2400" b="1" dirty="0">
                <a:latin typeface="Arial" panose="020B0604020202020204" pitchFamily="34" charset="0"/>
                <a:cs typeface="Arial" pitchFamily="34" charset="0"/>
              </a:rPr>
              <a:t>Green Tag 191 Domestic and International Ballots</a:t>
            </a:r>
            <a:r>
              <a:rPr lang="en-US" sz="2400" dirty="0">
                <a:latin typeface="Arial" panose="020B0604020202020204" pitchFamily="34" charset="0"/>
                <a:cs typeface="Arial" pitchFamily="34" charset="0"/>
              </a:rPr>
              <a:t> to identify trays and sacks that contain ballot mail</a:t>
            </a:r>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marL="285750" indent="-285750">
              <a:buFont typeface="Arial" panose="020B0604020202020204" pitchFamily="34" charset="0"/>
              <a:buChar char="•"/>
              <a:defRPr/>
            </a:pPr>
            <a:endParaRPr lang="en-US" sz="1200" dirty="0"/>
          </a:p>
          <a:p>
            <a:pPr marL="285750" indent="-285750">
              <a:buFont typeface="Arial" panose="020B0604020202020204" pitchFamily="34" charset="0"/>
              <a:buChar char="•"/>
              <a:defRPr/>
            </a:pPr>
            <a:endParaRPr lang="en-US" sz="1200" dirty="0"/>
          </a:p>
          <a:p>
            <a:pPr marL="285750" indent="-285750">
              <a:buFont typeface="Arial" panose="020B0604020202020204" pitchFamily="34" charset="0"/>
              <a:buChar char="•"/>
              <a:defRPr/>
            </a:pPr>
            <a:endParaRPr lang="en-US" sz="1200" dirty="0"/>
          </a:p>
          <a:p>
            <a:pPr algn="ctr">
              <a:defRPr/>
            </a:pPr>
            <a:endParaRPr lang="en-US" sz="2000" dirty="0">
              <a:latin typeface="Arial" pitchFamily="34" charset="0"/>
              <a:cs typeface="Arial" pitchFamily="34" charset="0"/>
            </a:endParaRPr>
          </a:p>
          <a:p>
            <a:pPr algn="ctr">
              <a:defRPr/>
            </a:pPr>
            <a:r>
              <a:rPr lang="en-US" sz="2400" dirty="0">
                <a:latin typeface="Arial" pitchFamily="34" charset="0"/>
                <a:cs typeface="Arial" pitchFamily="34" charset="0"/>
              </a:rPr>
              <a:t>Tag 191 can ONLY be applied to Vote-by-Mail Ballot and Absentee Ballot mailings</a:t>
            </a:r>
            <a:endParaRPr lang="en-US" sz="2000"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26606" y="3124200"/>
            <a:ext cx="24907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565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altLang="en-US" b="1" dirty="0"/>
              <a:t>Agenda</a:t>
            </a:r>
          </a:p>
        </p:txBody>
      </p:sp>
      <p:sp>
        <p:nvSpPr>
          <p:cNvPr id="2" name="Content Placeholder 1"/>
          <p:cNvSpPr>
            <a:spLocks noGrp="1"/>
          </p:cNvSpPr>
          <p:nvPr>
            <p:ph sz="half" idx="1"/>
          </p:nvPr>
        </p:nvSpPr>
        <p:spPr/>
        <p:txBody>
          <a:bodyPr/>
          <a:lstStyle/>
          <a:p>
            <a:pPr marL="457200" indent="-457200">
              <a:spcBef>
                <a:spcPts val="0"/>
              </a:spcBef>
              <a:defRPr/>
            </a:pPr>
            <a:r>
              <a:rPr lang="en-US" altLang="en-US" sz="2400" dirty="0">
                <a:latin typeface="Arial" charset="0"/>
                <a:cs typeface="Arial" charset="0"/>
              </a:rPr>
              <a:t>Political Campaign Mail</a:t>
            </a:r>
          </a:p>
          <a:p>
            <a:pPr lvl="1">
              <a:spcBef>
                <a:spcPts val="0"/>
              </a:spcBef>
              <a:defRPr/>
            </a:pPr>
            <a:r>
              <a:rPr lang="en-US" sz="1600" dirty="0"/>
              <a:t>What is Political Campaign Mail? </a:t>
            </a:r>
            <a:endParaRPr lang="en-US" sz="1600" dirty="0">
              <a:solidFill>
                <a:srgbClr val="FF0000"/>
              </a:solidFill>
            </a:endParaRPr>
          </a:p>
          <a:p>
            <a:pPr lvl="2">
              <a:spcBef>
                <a:spcPts val="0"/>
              </a:spcBef>
              <a:defRPr/>
            </a:pPr>
            <a:r>
              <a:rPr lang="en-US" sz="1200" dirty="0"/>
              <a:t>How important is mail to a campaign?</a:t>
            </a:r>
          </a:p>
          <a:p>
            <a:pPr lvl="2">
              <a:spcBef>
                <a:spcPts val="0"/>
              </a:spcBef>
              <a:defRPr/>
            </a:pPr>
            <a:r>
              <a:rPr lang="en-US" sz="1200" dirty="0"/>
              <a:t>6 reasons to use direct mail </a:t>
            </a:r>
          </a:p>
          <a:p>
            <a:pPr lvl="2">
              <a:spcBef>
                <a:spcPts val="0"/>
              </a:spcBef>
              <a:defRPr/>
            </a:pPr>
            <a:r>
              <a:rPr lang="en-US" sz="1200" dirty="0"/>
              <a:t>7 rules of successful direct mail </a:t>
            </a:r>
          </a:p>
          <a:p>
            <a:pPr lvl="1">
              <a:spcBef>
                <a:spcPts val="0"/>
              </a:spcBef>
              <a:defRPr/>
            </a:pPr>
            <a:r>
              <a:rPr lang="en-US" sz="1600" dirty="0"/>
              <a:t>Prepare Political Campaign Mail</a:t>
            </a:r>
          </a:p>
          <a:p>
            <a:pPr lvl="2">
              <a:spcBef>
                <a:spcPts val="0"/>
              </a:spcBef>
              <a:defRPr/>
            </a:pPr>
            <a:r>
              <a:rPr lang="en-US" sz="1200" dirty="0"/>
              <a:t>Mail classes </a:t>
            </a:r>
          </a:p>
          <a:p>
            <a:pPr lvl="2">
              <a:spcBef>
                <a:spcPts val="0"/>
              </a:spcBef>
              <a:defRPr/>
            </a:pPr>
            <a:r>
              <a:rPr lang="en-US" sz="1200" dirty="0"/>
              <a:t>Intelligent Mail Barcode (IMb) &amp; Tracing </a:t>
            </a:r>
          </a:p>
          <a:p>
            <a:pPr lvl="2">
              <a:spcBef>
                <a:spcPts val="0"/>
              </a:spcBef>
              <a:defRPr/>
            </a:pPr>
            <a:r>
              <a:rPr lang="en-US" sz="1200" dirty="0" err="1"/>
              <a:t>QR</a:t>
            </a:r>
            <a:r>
              <a:rPr lang="en-US" sz="1200" dirty="0"/>
              <a:t> codes &amp; emerging technologies </a:t>
            </a:r>
          </a:p>
          <a:p>
            <a:pPr lvl="2">
              <a:spcBef>
                <a:spcPts val="0"/>
              </a:spcBef>
              <a:defRPr/>
            </a:pPr>
            <a:r>
              <a:rPr lang="en-US" sz="1200" dirty="0"/>
              <a:t>Incentives &amp; Promotions </a:t>
            </a:r>
          </a:p>
          <a:p>
            <a:pPr lvl="2">
              <a:spcBef>
                <a:spcPts val="0"/>
              </a:spcBef>
              <a:defRPr/>
            </a:pPr>
            <a:r>
              <a:rPr lang="en-US" sz="1200" dirty="0"/>
              <a:t>Postage Statement Changes </a:t>
            </a:r>
          </a:p>
          <a:p>
            <a:pPr lvl="2">
              <a:spcBef>
                <a:spcPts val="0"/>
              </a:spcBef>
              <a:defRPr/>
            </a:pPr>
            <a:r>
              <a:rPr lang="en-US" sz="1200" dirty="0" err="1"/>
              <a:t>EDDM</a:t>
            </a:r>
            <a:r>
              <a:rPr lang="en-US" sz="1200" dirty="0"/>
              <a:t> </a:t>
            </a:r>
          </a:p>
          <a:p>
            <a:pPr lvl="2">
              <a:spcBef>
                <a:spcPts val="0"/>
              </a:spcBef>
              <a:defRPr/>
            </a:pPr>
            <a:r>
              <a:rPr lang="en-US" sz="1200" dirty="0"/>
              <a:t>Alternate Postage Program </a:t>
            </a:r>
          </a:p>
          <a:p>
            <a:pPr lvl="1">
              <a:spcBef>
                <a:spcPts val="0"/>
              </a:spcBef>
              <a:defRPr/>
            </a:pPr>
            <a:r>
              <a:rPr lang="en-US" sz="1600" dirty="0"/>
              <a:t>Design Political Campaign Mailpiece</a:t>
            </a:r>
          </a:p>
          <a:p>
            <a:pPr lvl="1">
              <a:spcBef>
                <a:spcPts val="0"/>
              </a:spcBef>
              <a:defRPr/>
            </a:pPr>
            <a:r>
              <a:rPr lang="en-US" sz="1600" dirty="0"/>
              <a:t>Submit Political Campaign Mailings for Acceptance </a:t>
            </a:r>
          </a:p>
          <a:p>
            <a:pPr lvl="2">
              <a:spcBef>
                <a:spcPts val="0"/>
              </a:spcBef>
              <a:defRPr/>
            </a:pPr>
            <a:r>
              <a:rPr lang="en-US" sz="1200" dirty="0"/>
              <a:t>5 Ways to Submit Mail </a:t>
            </a:r>
          </a:p>
          <a:p>
            <a:pPr lvl="2">
              <a:spcBef>
                <a:spcPts val="0"/>
              </a:spcBef>
              <a:defRPr/>
            </a:pPr>
            <a:r>
              <a:rPr lang="en-US" sz="1200" dirty="0"/>
              <a:t>Identifying Political Campaign Mail </a:t>
            </a:r>
          </a:p>
          <a:p>
            <a:endParaRPr lang="en-US" dirty="0"/>
          </a:p>
        </p:txBody>
      </p:sp>
      <p:sp>
        <p:nvSpPr>
          <p:cNvPr id="3" name="Content Placeholder 2"/>
          <p:cNvSpPr>
            <a:spLocks noGrp="1"/>
          </p:cNvSpPr>
          <p:nvPr>
            <p:ph sz="half" idx="2"/>
          </p:nvPr>
        </p:nvSpPr>
        <p:spPr/>
        <p:txBody>
          <a:bodyPr/>
          <a:lstStyle/>
          <a:p>
            <a:pPr marL="457200" lvl="1" indent="-457200">
              <a:spcBef>
                <a:spcPts val="0"/>
              </a:spcBef>
              <a:buClr>
                <a:schemeClr val="bg2"/>
              </a:buClr>
              <a:buFont typeface="Wingdings" pitchFamily="2" charset="2"/>
              <a:buChar char="p"/>
              <a:defRPr/>
            </a:pPr>
            <a:r>
              <a:rPr lang="en-US" altLang="en-US" dirty="0">
                <a:latin typeface="Arial" charset="0"/>
                <a:cs typeface="Arial" charset="0"/>
              </a:rPr>
              <a:t>Official Election Mail</a:t>
            </a:r>
            <a:endParaRPr lang="en-US" dirty="0">
              <a:latin typeface="Arial" charset="0"/>
              <a:cs typeface="Arial" charset="0"/>
            </a:endParaRPr>
          </a:p>
          <a:p>
            <a:pPr lvl="1">
              <a:spcBef>
                <a:spcPts val="0"/>
              </a:spcBef>
              <a:defRPr/>
            </a:pPr>
            <a:r>
              <a:rPr lang="en-US" sz="1600" dirty="0"/>
              <a:t>What is Official Election Mail?</a:t>
            </a:r>
            <a:r>
              <a:rPr lang="en-US" sz="1600" dirty="0">
                <a:solidFill>
                  <a:srgbClr val="FF0000"/>
                </a:solidFill>
              </a:rPr>
              <a:t> </a:t>
            </a:r>
            <a:endParaRPr lang="en-US" sz="1600" dirty="0"/>
          </a:p>
          <a:p>
            <a:pPr lvl="1">
              <a:spcBef>
                <a:spcPts val="0"/>
              </a:spcBef>
              <a:defRPr/>
            </a:pPr>
            <a:r>
              <a:rPr lang="en-US" sz="1600" dirty="0"/>
              <a:t>Prepare Official Election Mail</a:t>
            </a:r>
          </a:p>
          <a:p>
            <a:pPr lvl="2">
              <a:spcBef>
                <a:spcPts val="0"/>
              </a:spcBef>
              <a:defRPr/>
            </a:pPr>
            <a:r>
              <a:rPr lang="en-US" sz="1200" dirty="0"/>
              <a:t>Mail classes </a:t>
            </a:r>
          </a:p>
          <a:p>
            <a:pPr lvl="2">
              <a:spcBef>
                <a:spcPts val="0"/>
              </a:spcBef>
              <a:defRPr/>
            </a:pPr>
            <a:r>
              <a:rPr lang="en-US" sz="1200" dirty="0"/>
              <a:t>Postage Statement Changes</a:t>
            </a:r>
          </a:p>
          <a:p>
            <a:pPr lvl="2">
              <a:spcBef>
                <a:spcPts val="0"/>
              </a:spcBef>
              <a:defRPr/>
            </a:pPr>
            <a:r>
              <a:rPr lang="en-US" sz="1200" dirty="0"/>
              <a:t>Mailing Standards </a:t>
            </a:r>
          </a:p>
          <a:p>
            <a:pPr lvl="2">
              <a:spcBef>
                <a:spcPts val="0"/>
              </a:spcBef>
              <a:defRPr/>
            </a:pPr>
            <a:r>
              <a:rPr lang="en-US" sz="1200" dirty="0"/>
              <a:t>Intelligent Mail Barcode (IMb) &amp; Tracing </a:t>
            </a:r>
          </a:p>
          <a:p>
            <a:pPr lvl="2">
              <a:spcBef>
                <a:spcPts val="0"/>
              </a:spcBef>
              <a:defRPr/>
            </a:pPr>
            <a:r>
              <a:rPr lang="en-US" sz="1200" dirty="0" err="1"/>
              <a:t>AFO</a:t>
            </a:r>
            <a:r>
              <a:rPr lang="en-US" sz="1200" dirty="0"/>
              <a:t>/APO Absentee Ballots </a:t>
            </a:r>
          </a:p>
          <a:p>
            <a:pPr lvl="2">
              <a:spcBef>
                <a:spcPts val="0"/>
              </a:spcBef>
              <a:defRPr/>
            </a:pPr>
            <a:r>
              <a:rPr lang="en-US" sz="1200" dirty="0"/>
              <a:t>Requirements for Official Election Mail </a:t>
            </a:r>
          </a:p>
          <a:p>
            <a:pPr lvl="1">
              <a:spcBef>
                <a:spcPts val="0"/>
              </a:spcBef>
              <a:defRPr/>
            </a:pPr>
            <a:r>
              <a:rPr lang="en-US" sz="1600" dirty="0"/>
              <a:t>Design Official Election Mailpiece</a:t>
            </a:r>
          </a:p>
          <a:p>
            <a:pPr lvl="2">
              <a:spcBef>
                <a:spcPts val="0"/>
              </a:spcBef>
              <a:defRPr/>
            </a:pPr>
            <a:r>
              <a:rPr lang="en-US" sz="1200" dirty="0"/>
              <a:t>Publication 631</a:t>
            </a:r>
          </a:p>
          <a:p>
            <a:pPr lvl="2">
              <a:spcBef>
                <a:spcPts val="0"/>
              </a:spcBef>
              <a:defRPr/>
            </a:pPr>
            <a:r>
              <a:rPr lang="en-US" sz="1200" dirty="0"/>
              <a:t>MDA Support</a:t>
            </a:r>
          </a:p>
          <a:p>
            <a:pPr lvl="1">
              <a:spcBef>
                <a:spcPts val="0"/>
              </a:spcBef>
              <a:defRPr/>
            </a:pPr>
            <a:r>
              <a:rPr lang="en-US" sz="1600" dirty="0"/>
              <a:t>Submit Official Election Mailings for Acceptance </a:t>
            </a:r>
          </a:p>
          <a:p>
            <a:pPr lvl="2">
              <a:spcBef>
                <a:spcPts val="0"/>
              </a:spcBef>
              <a:defRPr/>
            </a:pPr>
            <a:r>
              <a:rPr lang="en-US" sz="1200" dirty="0"/>
              <a:t>5 Ways to Submit Mail </a:t>
            </a:r>
          </a:p>
          <a:p>
            <a:pPr lvl="2">
              <a:spcBef>
                <a:spcPts val="0"/>
              </a:spcBef>
              <a:defRPr/>
            </a:pPr>
            <a:r>
              <a:rPr lang="en-US" sz="1200" dirty="0"/>
              <a:t>Identifying Official Election Mail </a:t>
            </a:r>
          </a:p>
          <a:p>
            <a:pPr marL="468313" indent="-468313">
              <a:spcBef>
                <a:spcPts val="0"/>
              </a:spcBef>
              <a:defRPr/>
            </a:pPr>
            <a:r>
              <a:rPr lang="en-US" sz="2400" dirty="0"/>
              <a:t>Resources</a:t>
            </a:r>
          </a:p>
          <a:p>
            <a:endParaRPr lang="en-US" dirty="0"/>
          </a:p>
        </p:txBody>
      </p:sp>
      <p:sp>
        <p:nvSpPr>
          <p:cNvPr id="153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8CF439E6-AB31-4033-8AC3-085AB7FEF5A8}" type="slidenum">
              <a:rPr lang="en-US" altLang="en-US" sz="1000" smtClean="0">
                <a:solidFill>
                  <a:srgbClr val="000000"/>
                </a:solidFill>
                <a:latin typeface="Verdana" pitchFamily="34" charset="0"/>
              </a:rPr>
              <a:pPr/>
              <a:t>49</a:t>
            </a:fld>
            <a:endParaRPr lang="en-US" altLang="en-US" sz="1000" dirty="0">
              <a:solidFill>
                <a:srgbClr val="000000"/>
              </a:solidFill>
              <a:latin typeface="Verdana" pitchFamily="34" charset="0"/>
            </a:endParaRPr>
          </a:p>
        </p:txBody>
      </p:sp>
      <p:sp>
        <p:nvSpPr>
          <p:cNvPr id="6" name="Right Arrow 5"/>
          <p:cNvSpPr/>
          <p:nvPr/>
        </p:nvSpPr>
        <p:spPr>
          <a:xfrm>
            <a:off x="4487540" y="5121188"/>
            <a:ext cx="609600" cy="349250"/>
          </a:xfrm>
          <a:prstGeom prst="rightArrow">
            <a:avLst/>
          </a:prstGeom>
          <a:solidFill>
            <a:srgbClr val="1F17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301744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0"/>
            <a:ext cx="8229600" cy="731838"/>
          </a:xfrm>
        </p:spPr>
        <p:txBody>
          <a:bodyPr/>
          <a:lstStyle/>
          <a:p>
            <a:pPr algn="ctr"/>
            <a:r>
              <a:rPr lang="en-US" altLang="en-US" b="1" dirty="0"/>
              <a:t>Six Reasons to Use Direct Mail</a:t>
            </a:r>
            <a:endParaRPr altLang="en-US" b="1" dirty="0"/>
          </a:p>
        </p:txBody>
      </p:sp>
      <p:sp>
        <p:nvSpPr>
          <p:cNvPr id="1843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071FD09A-2703-43B9-915D-74B45DF37442}" type="slidenum">
              <a:rPr lang="en-US" altLang="en-US" sz="1000" smtClean="0">
                <a:latin typeface="Verdana" pitchFamily="34" charset="0"/>
              </a:rPr>
              <a:pPr/>
              <a:t>5</a:t>
            </a:fld>
            <a:endParaRPr lang="en-US" altLang="en-US" sz="1000" dirty="0">
              <a:latin typeface="Verdana" pitchFamily="34" charset="0"/>
            </a:endParaRPr>
          </a:p>
        </p:txBody>
      </p:sp>
      <p:sp>
        <p:nvSpPr>
          <p:cNvPr id="8" name="TextBox 5"/>
          <p:cNvSpPr txBox="1">
            <a:spLocks noChangeArrowheads="1"/>
          </p:cNvSpPr>
          <p:nvPr/>
        </p:nvSpPr>
        <p:spPr bwMode="auto">
          <a:xfrm>
            <a:off x="381000" y="1524000"/>
            <a:ext cx="8077200" cy="544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sz="2000" dirty="0"/>
              <a:t>Direct Mail offers 6 key factors to help a political campaign.</a:t>
            </a:r>
          </a:p>
          <a:p>
            <a:endParaRPr lang="en-US" sz="2000" dirty="0"/>
          </a:p>
          <a:p>
            <a:pPr algn="ctr"/>
            <a:r>
              <a:rPr lang="en-US" sz="3200" dirty="0"/>
              <a:t>Direct Mail is…. </a:t>
            </a:r>
          </a:p>
          <a:p>
            <a:endParaRPr lang="en-US" altLang="en-US" sz="2000" dirty="0"/>
          </a:p>
          <a:p>
            <a:pPr marL="800100" lvl="1" indent="-342900" eaLnBrk="0" hangingPunct="0">
              <a:spcBef>
                <a:spcPct val="20000"/>
              </a:spcBef>
              <a:spcAft>
                <a:spcPts val="600"/>
              </a:spcAft>
              <a:buClr>
                <a:schemeClr val="tx2"/>
              </a:buClr>
              <a:buSzPct val="120000"/>
              <a:buFont typeface="+mj-lt"/>
              <a:buAutoNum type="arabicPeriod"/>
            </a:pPr>
            <a:r>
              <a:rPr lang="en-US" altLang="en-US" sz="2000" b="1" dirty="0"/>
              <a:t>Targeted</a:t>
            </a:r>
            <a:r>
              <a:rPr lang="en-US" altLang="en-US" sz="2000" dirty="0"/>
              <a:t> – focus your time on specific/targeted voters</a:t>
            </a:r>
          </a:p>
          <a:p>
            <a:pPr marL="800100" lvl="1" indent="-342900" eaLnBrk="0" hangingPunct="0">
              <a:spcBef>
                <a:spcPct val="20000"/>
              </a:spcBef>
              <a:spcAft>
                <a:spcPts val="600"/>
              </a:spcAft>
              <a:buClr>
                <a:schemeClr val="tx2"/>
              </a:buClr>
              <a:buSzPct val="120000"/>
              <a:buFont typeface="+mj-lt"/>
              <a:buAutoNum type="arabicPeriod"/>
            </a:pPr>
            <a:r>
              <a:rPr lang="en-US" altLang="en-US" sz="2000" b="1" dirty="0"/>
              <a:t>Measurable</a:t>
            </a:r>
            <a:r>
              <a:rPr lang="en-US" altLang="en-US" sz="2000" dirty="0"/>
              <a:t> – track responses</a:t>
            </a:r>
          </a:p>
          <a:p>
            <a:pPr marL="800100" lvl="1" indent="-342900" eaLnBrk="0" hangingPunct="0">
              <a:spcBef>
                <a:spcPct val="20000"/>
              </a:spcBef>
              <a:spcAft>
                <a:spcPts val="600"/>
              </a:spcAft>
              <a:buClr>
                <a:schemeClr val="tx2"/>
              </a:buClr>
              <a:buSzPct val="120000"/>
              <a:buFont typeface="+mj-lt"/>
              <a:buAutoNum type="arabicPeriod"/>
            </a:pPr>
            <a:r>
              <a:rPr lang="en-US" altLang="en-US" sz="2000" b="1" dirty="0"/>
              <a:t>Tangible</a:t>
            </a:r>
            <a:r>
              <a:rPr lang="en-US" altLang="en-US" sz="2000" dirty="0"/>
              <a:t> –  people can hold it and save it</a:t>
            </a:r>
          </a:p>
          <a:p>
            <a:pPr marL="800100" lvl="1" indent="-342900" eaLnBrk="0" hangingPunct="0">
              <a:spcBef>
                <a:spcPct val="20000"/>
              </a:spcBef>
              <a:spcAft>
                <a:spcPts val="600"/>
              </a:spcAft>
              <a:buClr>
                <a:schemeClr val="tx2"/>
              </a:buClr>
              <a:buSzPct val="120000"/>
              <a:buFont typeface="+mj-lt"/>
              <a:buAutoNum type="arabicPeriod"/>
            </a:pPr>
            <a:r>
              <a:rPr lang="en-US" altLang="en-US" sz="2000" b="1" dirty="0"/>
              <a:t>Powerful</a:t>
            </a:r>
            <a:r>
              <a:rPr lang="en-US" altLang="en-US" sz="2000" dirty="0"/>
              <a:t> – personalized messaging &amp; graphics</a:t>
            </a:r>
          </a:p>
          <a:p>
            <a:pPr marL="800100" lvl="1" indent="-342900" eaLnBrk="0" hangingPunct="0">
              <a:spcBef>
                <a:spcPct val="20000"/>
              </a:spcBef>
              <a:spcAft>
                <a:spcPts val="600"/>
              </a:spcAft>
              <a:buClr>
                <a:schemeClr val="tx2"/>
              </a:buClr>
              <a:buSzPct val="120000"/>
              <a:buFont typeface="+mj-lt"/>
              <a:buAutoNum type="arabicPeriod"/>
            </a:pPr>
            <a:r>
              <a:rPr lang="en-US" altLang="en-US" sz="2000" b="1" dirty="0"/>
              <a:t>Flexible</a:t>
            </a:r>
            <a:r>
              <a:rPr lang="en-US" altLang="en-US" sz="2000" dirty="0"/>
              <a:t> – unlimited formats</a:t>
            </a:r>
          </a:p>
          <a:p>
            <a:pPr marL="800100" lvl="1" indent="-342900" eaLnBrk="0" hangingPunct="0">
              <a:spcBef>
                <a:spcPct val="20000"/>
              </a:spcBef>
              <a:spcAft>
                <a:spcPts val="600"/>
              </a:spcAft>
              <a:buClr>
                <a:schemeClr val="tx2"/>
              </a:buClr>
              <a:buSzPct val="120000"/>
              <a:buFont typeface="+mj-lt"/>
              <a:buAutoNum type="arabicPeriod"/>
            </a:pPr>
            <a:r>
              <a:rPr lang="en-US" altLang="en-US" sz="2000" b="1" dirty="0"/>
              <a:t>Cost-effective</a:t>
            </a:r>
            <a:r>
              <a:rPr lang="en-US" altLang="en-US" sz="2000" dirty="0"/>
              <a:t> – as inexpensive as a postcard</a:t>
            </a:r>
          </a:p>
          <a:p>
            <a:pPr marL="800100" lvl="1" indent="-342900" eaLnBrk="0" hangingPunct="0">
              <a:spcBef>
                <a:spcPct val="20000"/>
              </a:spcBef>
              <a:spcAft>
                <a:spcPts val="600"/>
              </a:spcAft>
              <a:buClr>
                <a:schemeClr val="tx2"/>
              </a:buClr>
              <a:buSzPct val="120000"/>
              <a:buFont typeface="+mj-lt"/>
              <a:buAutoNum type="arabicPeriod"/>
            </a:pPr>
            <a:endParaRPr lang="en-US" altLang="en-US" sz="2000" dirty="0"/>
          </a:p>
          <a:p>
            <a:pPr algn="ctr" eaLnBrk="0" hangingPunct="0">
              <a:spcBef>
                <a:spcPct val="20000"/>
              </a:spcBef>
              <a:spcAft>
                <a:spcPts val="600"/>
              </a:spcAft>
              <a:buClr>
                <a:schemeClr val="tx2"/>
              </a:buClr>
              <a:buSzPct val="120000"/>
            </a:pPr>
            <a:r>
              <a:rPr lang="en-US" sz="1800" dirty="0">
                <a:latin typeface="Arial" panose="020B0604020202020204" pitchFamily="34" charset="0"/>
                <a:cs typeface="Arial" panose="020B0604020202020204" pitchFamily="34" charset="0"/>
              </a:rPr>
              <a:t>Marketing firm TM Direct recently used direct mail to raise $50 million for a 2016 presidential candidate!</a:t>
            </a:r>
          </a:p>
        </p:txBody>
      </p:sp>
    </p:spTree>
    <p:extLst>
      <p:ext uri="{BB962C8B-B14F-4D97-AF65-F5344CB8AC3E}">
        <p14:creationId xmlns:p14="http://schemas.microsoft.com/office/powerpoint/2010/main" val="1110247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Resources</a:t>
            </a:r>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50</a:t>
            </a:fld>
            <a:endParaRPr lang="en-US" dirty="0">
              <a:solidFill>
                <a:srgbClr val="000000"/>
              </a:solidFill>
            </a:endParaRPr>
          </a:p>
        </p:txBody>
      </p:sp>
      <p:sp>
        <p:nvSpPr>
          <p:cNvPr id="9" name="Rectangle 8"/>
          <p:cNvSpPr/>
          <p:nvPr/>
        </p:nvSpPr>
        <p:spPr>
          <a:xfrm>
            <a:off x="430696" y="1628507"/>
            <a:ext cx="8382000" cy="3200876"/>
          </a:xfrm>
          <a:prstGeom prst="rect">
            <a:avLst/>
          </a:prstGeom>
        </p:spPr>
        <p:txBody>
          <a:bodyPr wrap="square">
            <a:spAutoFit/>
          </a:bodyPr>
          <a:lstStyle/>
          <a:p>
            <a:pPr marL="342900" indent="-342900" eaLnBrk="0" hangingPunct="0">
              <a:spcBef>
                <a:spcPct val="20000"/>
              </a:spcBef>
              <a:buClr>
                <a:schemeClr val="bg2"/>
              </a:buClr>
              <a:buSzPct val="75000"/>
              <a:buFont typeface="Wingdings" pitchFamily="2" charset="2"/>
              <a:buChar char="p"/>
            </a:pPr>
            <a:r>
              <a:rPr lang="en-US" sz="2400" b="1" dirty="0">
                <a:latin typeface="Arial" pitchFamily="34" charset="0"/>
                <a:cs typeface="Arial" pitchFamily="34" charset="0"/>
              </a:rPr>
              <a:t>2016 Official Election Mail Program Kit:</a:t>
            </a:r>
          </a:p>
          <a:p>
            <a:pPr marL="742950" lvl="1" indent="-285750" eaLnBrk="0" hangingPunct="0">
              <a:spcBef>
                <a:spcPts val="0"/>
              </a:spcBef>
              <a:buClr>
                <a:schemeClr val="tx2"/>
              </a:buClr>
              <a:buSzPct val="75000"/>
              <a:buFont typeface="Wingdings" pitchFamily="2" charset="2"/>
              <a:buChar char="n"/>
              <a:defRPr/>
            </a:pPr>
            <a:r>
              <a:rPr lang="en-US" sz="2000" dirty="0">
                <a:latin typeface="Arial" pitchFamily="34" charset="0"/>
                <a:cs typeface="Arial" pitchFamily="34" charset="0"/>
              </a:rPr>
              <a:t>Tag 191 Fact Sheet and Sample Tag</a:t>
            </a:r>
          </a:p>
          <a:p>
            <a:pPr marL="742950" lvl="1" indent="-285750" eaLnBrk="0" hangingPunct="0">
              <a:spcBef>
                <a:spcPts val="0"/>
              </a:spcBef>
              <a:buClr>
                <a:schemeClr val="tx2"/>
              </a:buClr>
              <a:buSzPct val="75000"/>
              <a:buFont typeface="Wingdings" pitchFamily="2" charset="2"/>
              <a:buChar char="n"/>
              <a:defRPr/>
            </a:pPr>
            <a:r>
              <a:rPr lang="en-US" sz="2000" dirty="0">
                <a:latin typeface="Arial" pitchFamily="34" charset="0"/>
                <a:cs typeface="Arial" pitchFamily="34" charset="0"/>
              </a:rPr>
              <a:t>IMb Tracing Fact Sheet</a:t>
            </a:r>
          </a:p>
          <a:p>
            <a:pPr marL="742950" lvl="1" indent="-285750" eaLnBrk="0" hangingPunct="0">
              <a:spcBef>
                <a:spcPts val="0"/>
              </a:spcBef>
              <a:buClr>
                <a:schemeClr val="tx2"/>
              </a:buClr>
              <a:buSzPct val="75000"/>
              <a:buFont typeface="Wingdings" pitchFamily="2" charset="2"/>
              <a:buChar char="n"/>
              <a:defRPr/>
            </a:pPr>
            <a:r>
              <a:rPr lang="en-US" sz="2000" dirty="0">
                <a:latin typeface="Arial" pitchFamily="34" charset="0"/>
                <a:cs typeface="Arial" pitchFamily="34" charset="0"/>
              </a:rPr>
              <a:t>Steps to Creating Your Intelligent Mail® Barcode Fact Sheet </a:t>
            </a:r>
          </a:p>
          <a:p>
            <a:pPr marL="742950" lvl="1" indent="-285750" eaLnBrk="0" hangingPunct="0">
              <a:spcBef>
                <a:spcPts val="0"/>
              </a:spcBef>
              <a:buClr>
                <a:schemeClr val="tx2"/>
              </a:buClr>
              <a:buSzPct val="75000"/>
              <a:buFont typeface="Wingdings" pitchFamily="2" charset="2"/>
              <a:buChar char="n"/>
              <a:defRPr/>
            </a:pPr>
            <a:r>
              <a:rPr lang="en-US" sz="2000" dirty="0">
                <a:latin typeface="Arial" pitchFamily="34" charset="0"/>
                <a:cs typeface="Arial" pitchFamily="34" charset="0"/>
              </a:rPr>
              <a:t>Special Procedures APO/FPO Absentee Ballots Fact Sheet.</a:t>
            </a:r>
          </a:p>
          <a:p>
            <a:pPr marL="742950" lvl="1" indent="-285750" eaLnBrk="0" hangingPunct="0">
              <a:spcBef>
                <a:spcPts val="0"/>
              </a:spcBef>
              <a:buClr>
                <a:schemeClr val="tx2"/>
              </a:buClr>
              <a:buSzPct val="75000"/>
              <a:buFont typeface="Wingdings" pitchFamily="2" charset="2"/>
              <a:buChar char="n"/>
              <a:defRPr/>
            </a:pPr>
            <a:r>
              <a:rPr lang="en-US" sz="2000" dirty="0">
                <a:latin typeface="Arial" pitchFamily="34" charset="0"/>
                <a:cs typeface="Arial" pitchFamily="34" charset="0"/>
              </a:rPr>
              <a:t>Official Election Mail Program: an Overview for Election Officials Fact Sheet</a:t>
            </a:r>
          </a:p>
          <a:p>
            <a:pPr marL="742950" lvl="1" indent="-285750" eaLnBrk="0" hangingPunct="0">
              <a:spcBef>
                <a:spcPts val="0"/>
              </a:spcBef>
              <a:buClr>
                <a:schemeClr val="tx2"/>
              </a:buClr>
              <a:buSzPct val="75000"/>
              <a:buFont typeface="Wingdings" pitchFamily="2" charset="2"/>
              <a:buChar char="n"/>
              <a:defRPr/>
            </a:pPr>
            <a:r>
              <a:rPr lang="en-US" sz="2000" dirty="0">
                <a:latin typeface="Arial" pitchFamily="34" charset="0"/>
                <a:cs typeface="Arial" pitchFamily="34" charset="0"/>
              </a:rPr>
              <a:t> Publication 631, Official Election Mail—Graphic Guidelines and Logos </a:t>
            </a:r>
          </a:p>
          <a:p>
            <a:pPr marL="742950" lvl="1" indent="-285750" eaLnBrk="0" hangingPunct="0">
              <a:spcBef>
                <a:spcPts val="0"/>
              </a:spcBef>
              <a:buClr>
                <a:schemeClr val="tx2"/>
              </a:buClr>
              <a:buSzPct val="75000"/>
              <a:buFont typeface="Wingdings" pitchFamily="2" charset="2"/>
              <a:buChar char="n"/>
              <a:defRPr/>
            </a:pPr>
            <a:r>
              <a:rPr lang="en-US" sz="2000" dirty="0">
                <a:latin typeface="Arial" pitchFamily="34" charset="0"/>
                <a:cs typeface="Arial" pitchFamily="34" charset="0"/>
              </a:rPr>
              <a:t>Publication 632, State and Local Election Mail—User’s Guide</a:t>
            </a:r>
          </a:p>
        </p:txBody>
      </p:sp>
    </p:spTree>
    <p:extLst>
      <p:ext uri="{BB962C8B-B14F-4D97-AF65-F5344CB8AC3E}">
        <p14:creationId xmlns:p14="http://schemas.microsoft.com/office/powerpoint/2010/main" val="1600531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Resources</a:t>
            </a:r>
          </a:p>
        </p:txBody>
      </p:sp>
      <p:sp>
        <p:nvSpPr>
          <p:cNvPr id="3" name="Content Placeholder 2"/>
          <p:cNvSpPr>
            <a:spLocks noGrp="1"/>
          </p:cNvSpPr>
          <p:nvPr>
            <p:ph idx="1"/>
          </p:nvPr>
        </p:nvSpPr>
        <p:spPr>
          <a:xfrm>
            <a:off x="457200" y="1524001"/>
            <a:ext cx="8229600" cy="3048000"/>
          </a:xfrm>
        </p:spPr>
        <p:txBody>
          <a:bodyPr/>
          <a:lstStyle/>
          <a:p>
            <a:r>
              <a:rPr lang="en-US" sz="1800" b="1" dirty="0"/>
              <a:t>Deliver the Win:  </a:t>
            </a:r>
            <a:r>
              <a:rPr lang="en-US" sz="1800" u="sng" dirty="0"/>
              <a:t>http://www.deliverthewin.com/</a:t>
            </a:r>
            <a:r>
              <a:rPr lang="en-US" sz="1800" dirty="0"/>
              <a:t> </a:t>
            </a:r>
          </a:p>
          <a:p>
            <a:pPr marL="0" indent="0">
              <a:buNone/>
            </a:pPr>
            <a:endParaRPr lang="en-US" sz="2000" dirty="0"/>
          </a:p>
          <a:p>
            <a:pPr marL="0" indent="0">
              <a:buNone/>
            </a:pPr>
            <a:r>
              <a:rPr lang="en-US" sz="2000" dirty="0"/>
              <a:t> </a:t>
            </a:r>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51</a:t>
            </a:fld>
            <a:endParaRPr lang="en-US" dirty="0">
              <a:solidFill>
                <a:srgbClr val="000000"/>
              </a:solidFill>
            </a:endParaRPr>
          </a:p>
        </p:txBody>
      </p:sp>
      <p:sp>
        <p:nvSpPr>
          <p:cNvPr id="5" name="Content Placeholder 4"/>
          <p:cNvSpPr>
            <a:spLocks noGrp="1"/>
          </p:cNvSpPr>
          <p:nvPr>
            <p:ph sz="half" idx="4294967295"/>
          </p:nvPr>
        </p:nvSpPr>
        <p:spPr>
          <a:xfrm>
            <a:off x="304800" y="4301446"/>
            <a:ext cx="8839200" cy="4530725"/>
          </a:xfrm>
        </p:spPr>
        <p:txBody>
          <a:bodyPr/>
          <a:lstStyle/>
          <a:p>
            <a:pPr>
              <a:spcBef>
                <a:spcPts val="0"/>
              </a:spcBef>
            </a:pPr>
            <a:r>
              <a:rPr lang="en-US" sz="1800" b="1" dirty="0"/>
              <a:t>USPS Election Mail Website: </a:t>
            </a:r>
          </a:p>
          <a:p>
            <a:pPr marL="400050" lvl="1" indent="0">
              <a:spcBef>
                <a:spcPts val="0"/>
              </a:spcBef>
              <a:buNone/>
            </a:pPr>
            <a:r>
              <a:rPr lang="en-US" sz="1800" dirty="0">
                <a:hlinkClick r:id="rId2"/>
              </a:rPr>
              <a:t>http://about.usps.com/gov-services/election-mail/</a:t>
            </a:r>
            <a:endParaRPr lang="en-US" sz="1800" dirty="0"/>
          </a:p>
          <a:p>
            <a:pPr marL="0" indent="0">
              <a:buNone/>
            </a:pPr>
            <a:endParaRPr lang="en-US" b="1" dirty="0"/>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073170"/>
            <a:ext cx="4322296" cy="16635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Explosion 1 6"/>
          <p:cNvSpPr/>
          <p:nvPr/>
        </p:nvSpPr>
        <p:spPr>
          <a:xfrm rot="620419">
            <a:off x="5045622" y="1990586"/>
            <a:ext cx="4082618" cy="4117034"/>
          </a:xfrm>
          <a:prstGeom prst="irregularSeal1">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5486400" y="3200400"/>
            <a:ext cx="3048000" cy="615553"/>
          </a:xfrm>
          <a:prstGeom prst="rect">
            <a:avLst/>
          </a:prstGeom>
          <a:noFill/>
        </p:spPr>
        <p:txBody>
          <a:bodyPr wrap="square" rtlCol="0" anchor="b">
            <a:spAutoFit/>
          </a:bodyPr>
          <a:lstStyle/>
          <a:p>
            <a:pPr algn="ctr"/>
            <a:r>
              <a:rPr lang="en-US" sz="1600" b="1" dirty="0">
                <a:solidFill>
                  <a:srgbClr val="000000"/>
                </a:solidFill>
              </a:rPr>
              <a:t>These sites provide </a:t>
            </a:r>
          </a:p>
          <a:p>
            <a:pPr algn="ctr"/>
            <a:r>
              <a:rPr lang="en-US" sz="1600" b="1" dirty="0">
                <a:solidFill>
                  <a:srgbClr val="000000"/>
                </a:solidFill>
              </a:rPr>
              <a:t>information on</a:t>
            </a:r>
            <a:r>
              <a:rPr lang="en-US" b="1" dirty="0">
                <a:solidFill>
                  <a:srgbClr val="000000"/>
                </a:solidFill>
              </a:rPr>
              <a:t>:</a:t>
            </a:r>
            <a:endParaRPr lang="en-US" sz="1600" dirty="0">
              <a:solidFill>
                <a:srgbClr val="000000"/>
              </a:solidFill>
            </a:endParaRPr>
          </a:p>
        </p:txBody>
      </p:sp>
      <p:sp>
        <p:nvSpPr>
          <p:cNvPr id="8" name="Rectangle 7"/>
          <p:cNvSpPr/>
          <p:nvPr/>
        </p:nvSpPr>
        <p:spPr>
          <a:xfrm>
            <a:off x="6052606" y="3792043"/>
            <a:ext cx="2667000" cy="877163"/>
          </a:xfrm>
          <a:prstGeom prst="rect">
            <a:avLst/>
          </a:prstGeom>
        </p:spPr>
        <p:txBody>
          <a:bodyPr wrap="square">
            <a:spAutoFit/>
          </a:bodyPr>
          <a:lstStyle/>
          <a:p>
            <a:pPr marL="285750" indent="-285750">
              <a:buFont typeface="Arial" panose="020B0604020202020204" pitchFamily="34" charset="0"/>
              <a:buChar char="•"/>
            </a:pPr>
            <a:r>
              <a:rPr lang="en-US" sz="1700" dirty="0">
                <a:solidFill>
                  <a:srgbClr val="000000"/>
                </a:solidFill>
              </a:rPr>
              <a:t>Vote-by-Mail </a:t>
            </a:r>
          </a:p>
          <a:p>
            <a:pPr marL="285750" indent="-285750">
              <a:buFont typeface="Arial" panose="020B0604020202020204" pitchFamily="34" charset="0"/>
              <a:buChar char="•"/>
            </a:pPr>
            <a:r>
              <a:rPr lang="en-US" sz="1700" dirty="0">
                <a:solidFill>
                  <a:srgbClr val="000000"/>
                </a:solidFill>
              </a:rPr>
              <a:t>IMb Tracing </a:t>
            </a:r>
          </a:p>
          <a:p>
            <a:pPr marL="285750" indent="-285750">
              <a:buFont typeface="Arial" panose="020B0604020202020204" pitchFamily="34" charset="0"/>
              <a:buChar char="•"/>
            </a:pPr>
            <a:r>
              <a:rPr lang="en-US" sz="1700" dirty="0">
                <a:solidFill>
                  <a:srgbClr val="000000"/>
                </a:solidFill>
              </a:rPr>
              <a:t>Training &amp; Tools</a:t>
            </a: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8200" y="1981200"/>
            <a:ext cx="3962400" cy="221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503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Resources</a:t>
            </a:r>
            <a:endParaRPr lang="en-US" dirty="0"/>
          </a:p>
        </p:txBody>
      </p:sp>
      <p:sp>
        <p:nvSpPr>
          <p:cNvPr id="3" name="Content Placeholder 2"/>
          <p:cNvSpPr>
            <a:spLocks noGrp="1"/>
          </p:cNvSpPr>
          <p:nvPr>
            <p:ph idx="1"/>
          </p:nvPr>
        </p:nvSpPr>
        <p:spPr/>
        <p:txBody>
          <a:bodyPr/>
          <a:lstStyle/>
          <a:p>
            <a:r>
              <a:rPr lang="en-US" sz="2000" b="1" dirty="0"/>
              <a:t>Green Tag 191 Fact Sheet and Sample Tag: </a:t>
            </a:r>
            <a:r>
              <a:rPr lang="en-US" sz="2000" dirty="0"/>
              <a:t>Information and guidelines to help your Election Mail get higher visibility during processing.</a:t>
            </a:r>
          </a:p>
          <a:p>
            <a:pPr marL="400050" lvl="1" indent="0">
              <a:buNone/>
            </a:pPr>
            <a:r>
              <a:rPr lang="en-US" sz="2000" dirty="0">
                <a:hlinkClick r:id="rId2"/>
              </a:rPr>
              <a:t>https://www.usps.com/election-mail/tag-191-election-mail-kit.pdf</a:t>
            </a:r>
            <a:endParaRPr lang="en-US" sz="2000" dirty="0"/>
          </a:p>
          <a:p>
            <a:pPr marL="400050" lvl="1" indent="0">
              <a:buNone/>
            </a:pPr>
            <a:endParaRPr lang="en-US" sz="2000" dirty="0"/>
          </a:p>
          <a:p>
            <a:r>
              <a:rPr lang="en-US" sz="2000" b="1" dirty="0"/>
              <a:t>Special Procedures APO/</a:t>
            </a:r>
            <a:r>
              <a:rPr lang="en-US" sz="2000" b="1" dirty="0" err="1"/>
              <a:t>FPO</a:t>
            </a:r>
            <a:r>
              <a:rPr lang="en-US" sz="2000" b="1" dirty="0"/>
              <a:t> Absentee Ballots Fact Sheet: </a:t>
            </a:r>
            <a:r>
              <a:rPr lang="en-US" sz="2000" dirty="0"/>
              <a:t>Tips to ensure absentee ballots reach military personnel who are currently overseas.</a:t>
            </a:r>
          </a:p>
          <a:p>
            <a:pPr marL="400050" lvl="1" indent="0">
              <a:buNone/>
            </a:pPr>
            <a:r>
              <a:rPr lang="en-US" sz="2000" u="sng" dirty="0">
                <a:hlinkClick r:id="rId3"/>
              </a:rPr>
              <a:t>https://www.usps.com/election-mail/apo-fpo-election-mail-kit.pdf</a:t>
            </a:r>
            <a:endParaRPr lang="en-US" sz="2000" u="sng" dirty="0"/>
          </a:p>
          <a:p>
            <a:pPr marL="400050" lvl="1" indent="0">
              <a:buNone/>
            </a:pPr>
            <a:endParaRPr lang="en-US" sz="2000" dirty="0"/>
          </a:p>
          <a:p>
            <a:r>
              <a:rPr lang="en-US" sz="2000" b="1" dirty="0"/>
              <a:t>Red Tag 57: </a:t>
            </a:r>
            <a:r>
              <a:rPr lang="en-US" sz="2000" dirty="0"/>
              <a:t>Learn about proper use of Tag 57 and political eligible mail classes. </a:t>
            </a:r>
          </a:p>
          <a:p>
            <a:pPr marL="400050" lvl="1" indent="0">
              <a:buNone/>
            </a:pPr>
            <a:r>
              <a:rPr lang="en-US" sz="2000" u="sng" dirty="0">
                <a:hlinkClick r:id="rId4"/>
              </a:rPr>
              <a:t>http://blue.usps.gov/bma/_pdf/Tag%2057%20Political%20Campaign%20Mail.pdf</a:t>
            </a:r>
            <a:endParaRPr lang="en-US" sz="2000" dirty="0"/>
          </a:p>
          <a:p>
            <a:endParaRPr lang="en-US" sz="2400" dirty="0"/>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52</a:t>
            </a:fld>
            <a:endParaRPr lang="en-US" dirty="0">
              <a:solidFill>
                <a:srgbClr val="000000"/>
              </a:solidFill>
            </a:endParaRPr>
          </a:p>
        </p:txBody>
      </p:sp>
    </p:spTree>
    <p:extLst>
      <p:ext uri="{BB962C8B-B14F-4D97-AF65-F5344CB8AC3E}">
        <p14:creationId xmlns:p14="http://schemas.microsoft.com/office/powerpoint/2010/main" val="4220521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Resources</a:t>
            </a:r>
            <a:endParaRPr lang="en-US" dirty="0"/>
          </a:p>
        </p:txBody>
      </p:sp>
      <p:sp>
        <p:nvSpPr>
          <p:cNvPr id="3" name="Content Placeholder 2"/>
          <p:cNvSpPr>
            <a:spLocks noGrp="1"/>
          </p:cNvSpPr>
          <p:nvPr>
            <p:ph idx="1"/>
          </p:nvPr>
        </p:nvSpPr>
        <p:spPr>
          <a:xfrm>
            <a:off x="457200" y="1489075"/>
            <a:ext cx="8229600" cy="4530725"/>
          </a:xfrm>
        </p:spPr>
        <p:txBody>
          <a:bodyPr/>
          <a:lstStyle/>
          <a:p>
            <a:r>
              <a:rPr lang="en-US" sz="2000" b="1" dirty="0"/>
              <a:t>Publication 631—Official Election Mail – Graphic Guidelines and Logos: </a:t>
            </a:r>
            <a:r>
              <a:rPr lang="en-US" sz="2000" dirty="0"/>
              <a:t>Learn about proper use of the Official Election Mail logo for inclusion on mailpieces</a:t>
            </a:r>
          </a:p>
          <a:p>
            <a:pPr marL="400050" lvl="1" indent="0">
              <a:buNone/>
            </a:pPr>
            <a:r>
              <a:rPr lang="en-US" sz="2000" u="sng" dirty="0">
                <a:hlinkClick r:id="rId2"/>
              </a:rPr>
              <a:t>http://about.usps.com/publications/pub631.pdf</a:t>
            </a:r>
            <a:endParaRPr lang="en-US" sz="2000" u="sng" dirty="0"/>
          </a:p>
          <a:p>
            <a:pPr marL="400050" lvl="1" indent="0">
              <a:buNone/>
            </a:pPr>
            <a:endParaRPr lang="en-US" sz="2000" dirty="0"/>
          </a:p>
          <a:p>
            <a:r>
              <a:rPr lang="en-US" sz="2000" b="1" dirty="0"/>
              <a:t>Publication 632—State and Local Election Mail User’s Guide: </a:t>
            </a:r>
            <a:r>
              <a:rPr lang="en-US" sz="2000" dirty="0"/>
              <a:t>Contains information that election officials must consider before mailing</a:t>
            </a:r>
          </a:p>
          <a:p>
            <a:pPr marL="400050" lvl="1" indent="0">
              <a:buNone/>
            </a:pPr>
            <a:r>
              <a:rPr lang="en-US" sz="2000" u="sng" dirty="0">
                <a:hlinkClick r:id="rId3"/>
              </a:rPr>
              <a:t>http://about.usps.com/publications/pub632.pdf</a:t>
            </a:r>
            <a:endParaRPr lang="en-US" sz="2000" dirty="0"/>
          </a:p>
          <a:p>
            <a:pPr marL="457200" indent="-457200">
              <a:lnSpc>
                <a:spcPct val="80000"/>
              </a:lnSpc>
              <a:spcBef>
                <a:spcPts val="0"/>
              </a:spcBef>
              <a:defRPr/>
            </a:pPr>
            <a:endParaRPr lang="en-US" altLang="en-US" sz="2400" b="1" kern="1200" dirty="0">
              <a:latin typeface="Arial" charset="0"/>
              <a:cs typeface="Arial" charset="0"/>
            </a:endParaRPr>
          </a:p>
          <a:p>
            <a:pPr marL="457200" indent="-457200">
              <a:lnSpc>
                <a:spcPct val="80000"/>
              </a:lnSpc>
              <a:spcBef>
                <a:spcPts val="0"/>
              </a:spcBef>
              <a:defRPr/>
            </a:pPr>
            <a:r>
              <a:rPr lang="en-US" altLang="en-US" sz="2000" b="1" kern="1200" dirty="0">
                <a:latin typeface="Arial" charset="0"/>
                <a:cs typeface="Arial" charset="0"/>
              </a:rPr>
              <a:t>Domestic Mail Manual (</a:t>
            </a:r>
            <a:r>
              <a:rPr lang="en-US" altLang="en-US" sz="2000" b="1" kern="1200" dirty="0" err="1">
                <a:latin typeface="Arial" charset="0"/>
                <a:cs typeface="Arial" charset="0"/>
              </a:rPr>
              <a:t>DMM</a:t>
            </a:r>
            <a:r>
              <a:rPr lang="en-US" altLang="en-US" sz="2000" b="1" kern="1200" dirty="0">
                <a:latin typeface="Arial" charset="0"/>
                <a:cs typeface="Arial" charset="0"/>
              </a:rPr>
              <a:t>) 703: </a:t>
            </a:r>
            <a:r>
              <a:rPr lang="en-US" altLang="en-US" sz="2000" kern="1200" dirty="0">
                <a:latin typeface="Arial" charset="0"/>
                <a:cs typeface="Arial" charset="0"/>
              </a:rPr>
              <a:t>Non-profit Standard Mail and Other Unique Eligibility</a:t>
            </a:r>
          </a:p>
          <a:p>
            <a:pPr lvl="1">
              <a:lnSpc>
                <a:spcPct val="80000"/>
              </a:lnSpc>
              <a:defRPr/>
            </a:pPr>
            <a:r>
              <a:rPr lang="en-US" altLang="en-US" sz="1800" b="1" dirty="0"/>
              <a:t>703.1.3:	</a:t>
            </a:r>
            <a:r>
              <a:rPr lang="en-US" altLang="en-US" sz="1800" dirty="0"/>
              <a:t>Qualified Political Committees and State and Local 			Voting Registration Offices</a:t>
            </a:r>
          </a:p>
          <a:p>
            <a:pPr lvl="1">
              <a:lnSpc>
                <a:spcPct val="80000"/>
              </a:lnSpc>
              <a:defRPr/>
            </a:pPr>
            <a:r>
              <a:rPr lang="en-US" altLang="en-US" sz="1800" b="1" dirty="0"/>
              <a:t>703.2</a:t>
            </a:r>
            <a:r>
              <a:rPr lang="en-US" altLang="en-US" sz="1800" dirty="0"/>
              <a:t>:	Overseas Military Mail</a:t>
            </a:r>
          </a:p>
          <a:p>
            <a:pPr lvl="1">
              <a:lnSpc>
                <a:spcPct val="80000"/>
              </a:lnSpc>
              <a:defRPr/>
            </a:pPr>
            <a:r>
              <a:rPr lang="en-US" altLang="en-US" sz="1800" b="1" dirty="0"/>
              <a:t>703.5</a:t>
            </a:r>
            <a:r>
              <a:rPr lang="en-US" altLang="en-US" sz="1800" dirty="0"/>
              <a:t>:	Free Matter for the Blind and Physically Handicapped 			Persons</a:t>
            </a:r>
          </a:p>
          <a:p>
            <a:pPr lvl="1">
              <a:lnSpc>
                <a:spcPct val="80000"/>
              </a:lnSpc>
              <a:defRPr/>
            </a:pPr>
            <a:r>
              <a:rPr lang="en-US" altLang="en-US" sz="1800" b="1" dirty="0"/>
              <a:t>703.8</a:t>
            </a:r>
            <a:r>
              <a:rPr lang="en-US" altLang="en-US" sz="1800" dirty="0"/>
              <a:t>:	Absentee Ballot Materials</a:t>
            </a:r>
          </a:p>
          <a:p>
            <a:endParaRPr lang="en-US" dirty="0"/>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53</a:t>
            </a:fld>
            <a:endParaRPr lang="en-US" dirty="0">
              <a:solidFill>
                <a:srgbClr val="000000"/>
              </a:solidFill>
            </a:endParaRPr>
          </a:p>
        </p:txBody>
      </p:sp>
    </p:spTree>
    <p:extLst>
      <p:ext uri="{BB962C8B-B14F-4D97-AF65-F5344CB8AC3E}">
        <p14:creationId xmlns:p14="http://schemas.microsoft.com/office/powerpoint/2010/main" val="228705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15000" y="3584510"/>
            <a:ext cx="3276600" cy="220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5B7EF6F3-0F73-436C-9BC4-6A7B9986F5C1}" type="slidenum">
              <a:rPr lang="en-US" smtClean="0"/>
              <a:pPr>
                <a:defRPr/>
              </a:pPr>
              <a:t>6</a:t>
            </a:fld>
            <a:endParaRPr lang="en-US" dirty="0"/>
          </a:p>
        </p:txBody>
      </p:sp>
      <p:sp>
        <p:nvSpPr>
          <p:cNvPr id="4" name="Title 1"/>
          <p:cNvSpPr>
            <a:spLocks noGrp="1"/>
          </p:cNvSpPr>
          <p:nvPr>
            <p:ph type="title"/>
          </p:nvPr>
        </p:nvSpPr>
        <p:spPr>
          <a:xfrm>
            <a:off x="457200" y="609600"/>
            <a:ext cx="8229600" cy="731838"/>
          </a:xfrm>
        </p:spPr>
        <p:txBody>
          <a:bodyPr/>
          <a:lstStyle/>
          <a:p>
            <a:pPr algn="ctr"/>
            <a:r>
              <a:rPr lang="en-US" altLang="en-US" b="1" dirty="0"/>
              <a:t>Seven Rules of Successful Direct Mail</a:t>
            </a:r>
            <a:endParaRPr altLang="en-US" b="1" dirty="0"/>
          </a:p>
        </p:txBody>
      </p:sp>
      <p:sp>
        <p:nvSpPr>
          <p:cNvPr id="5" name="TextBox 5"/>
          <p:cNvSpPr txBox="1">
            <a:spLocks noChangeArrowheads="1"/>
          </p:cNvSpPr>
          <p:nvPr/>
        </p:nvSpPr>
        <p:spPr bwMode="auto">
          <a:xfrm>
            <a:off x="457200" y="1452620"/>
            <a:ext cx="7924800" cy="470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sz="2400" dirty="0"/>
              <a:t>Direct Mail offers 7 guidelines for a successful political campaign:</a:t>
            </a:r>
          </a:p>
          <a:p>
            <a:endParaRPr lang="en-US" altLang="en-US" sz="2000" dirty="0"/>
          </a:p>
          <a:p>
            <a:pPr marL="800100" lvl="1" indent="-342900" eaLnBrk="0" hangingPunct="0">
              <a:spcBef>
                <a:spcPct val="20000"/>
              </a:spcBef>
              <a:spcAft>
                <a:spcPts val="600"/>
              </a:spcAft>
              <a:buClr>
                <a:schemeClr val="tx2"/>
              </a:buClr>
              <a:buSzPct val="120000"/>
              <a:buFont typeface="+mj-lt"/>
              <a:buAutoNum type="arabicPeriod"/>
            </a:pPr>
            <a:r>
              <a:rPr lang="en-US" altLang="en-US" dirty="0"/>
              <a:t> Let your visuals do most of the talking</a:t>
            </a:r>
          </a:p>
          <a:p>
            <a:pPr marL="800100" lvl="1" indent="-342900" eaLnBrk="0" hangingPunct="0">
              <a:spcBef>
                <a:spcPct val="20000"/>
              </a:spcBef>
              <a:spcAft>
                <a:spcPts val="600"/>
              </a:spcAft>
              <a:buClr>
                <a:schemeClr val="tx2"/>
              </a:buClr>
              <a:buSzPct val="120000"/>
              <a:buFont typeface="+mj-lt"/>
              <a:buAutoNum type="arabicPeriod"/>
            </a:pPr>
            <a:r>
              <a:rPr lang="en-US" altLang="en-US" dirty="0"/>
              <a:t> Create a “</a:t>
            </a:r>
            <a:r>
              <a:rPr lang="en-US" altLang="en-US" dirty="0" err="1"/>
              <a:t>scannable</a:t>
            </a:r>
            <a:r>
              <a:rPr lang="en-US" altLang="en-US" dirty="0"/>
              <a:t>” </a:t>
            </a:r>
            <a:r>
              <a:rPr lang="en-US" altLang="en-US" dirty="0" err="1"/>
              <a:t>mailpiece</a:t>
            </a:r>
            <a:endParaRPr lang="en-US" altLang="en-US" dirty="0"/>
          </a:p>
          <a:p>
            <a:pPr marL="800100" lvl="1" indent="-342900" eaLnBrk="0" hangingPunct="0">
              <a:spcBef>
                <a:spcPct val="20000"/>
              </a:spcBef>
              <a:spcAft>
                <a:spcPts val="600"/>
              </a:spcAft>
              <a:buClr>
                <a:schemeClr val="tx2"/>
              </a:buClr>
              <a:buSzPct val="120000"/>
              <a:buFont typeface="+mj-lt"/>
              <a:buAutoNum type="arabicPeriod"/>
            </a:pPr>
            <a:r>
              <a:rPr lang="en-US" altLang="en-US" dirty="0"/>
              <a:t> Keep it simple!</a:t>
            </a:r>
          </a:p>
          <a:p>
            <a:pPr marL="800100" lvl="1" indent="-342900" eaLnBrk="0" hangingPunct="0">
              <a:spcBef>
                <a:spcPct val="20000"/>
              </a:spcBef>
              <a:spcAft>
                <a:spcPts val="600"/>
              </a:spcAft>
              <a:buClr>
                <a:schemeClr val="tx2"/>
              </a:buClr>
              <a:buSzPct val="120000"/>
              <a:buFont typeface="+mj-lt"/>
              <a:buAutoNum type="arabicPeriod"/>
            </a:pPr>
            <a:r>
              <a:rPr lang="en-US" altLang="en-US" dirty="0"/>
              <a:t> Make sure the layout flows</a:t>
            </a:r>
          </a:p>
          <a:p>
            <a:pPr marL="800100" lvl="1" indent="-342900" eaLnBrk="0" hangingPunct="0">
              <a:spcBef>
                <a:spcPct val="20000"/>
              </a:spcBef>
              <a:spcAft>
                <a:spcPts val="600"/>
              </a:spcAft>
              <a:buClr>
                <a:schemeClr val="tx2"/>
              </a:buClr>
              <a:buSzPct val="120000"/>
              <a:buFont typeface="+mj-lt"/>
              <a:buAutoNum type="arabicPeriod"/>
            </a:pPr>
            <a:r>
              <a:rPr lang="en-US" altLang="en-US" dirty="0"/>
              <a:t> Ensure it is relevant</a:t>
            </a:r>
          </a:p>
          <a:p>
            <a:pPr marL="800100" lvl="1" indent="-342900" eaLnBrk="0" hangingPunct="0">
              <a:spcBef>
                <a:spcPct val="20000"/>
              </a:spcBef>
              <a:spcAft>
                <a:spcPts val="600"/>
              </a:spcAft>
              <a:buClr>
                <a:schemeClr val="tx2"/>
              </a:buClr>
              <a:buSzPct val="120000"/>
              <a:buFont typeface="+mj-lt"/>
              <a:buAutoNum type="arabicPeriod"/>
            </a:pPr>
            <a:r>
              <a:rPr lang="en-US" altLang="en-US" dirty="0"/>
              <a:t> Add footnotes for credibility</a:t>
            </a:r>
          </a:p>
          <a:p>
            <a:pPr marL="800100" lvl="1" indent="-342900" eaLnBrk="0" hangingPunct="0">
              <a:spcBef>
                <a:spcPct val="20000"/>
              </a:spcBef>
              <a:spcAft>
                <a:spcPts val="600"/>
              </a:spcAft>
              <a:buClr>
                <a:schemeClr val="tx2"/>
              </a:buClr>
              <a:buSzPct val="120000"/>
              <a:buFont typeface="+mj-lt"/>
              <a:buAutoNum type="arabicPeriod"/>
            </a:pPr>
            <a:r>
              <a:rPr lang="en-US" altLang="en-US" dirty="0"/>
              <a:t> Time the mailing for the best response</a:t>
            </a:r>
            <a:endParaRPr lang="en-US" altLang="en-US" sz="3600" dirty="0"/>
          </a:p>
        </p:txBody>
      </p:sp>
    </p:spTree>
    <p:extLst>
      <p:ext uri="{BB962C8B-B14F-4D97-AF65-F5344CB8AC3E}">
        <p14:creationId xmlns:p14="http://schemas.microsoft.com/office/powerpoint/2010/main" val="304857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altLang="en-US" b="1" dirty="0"/>
              <a:t>Agenda</a:t>
            </a:r>
          </a:p>
        </p:txBody>
      </p:sp>
      <p:sp>
        <p:nvSpPr>
          <p:cNvPr id="2" name="Content Placeholder 1"/>
          <p:cNvSpPr>
            <a:spLocks noGrp="1"/>
          </p:cNvSpPr>
          <p:nvPr>
            <p:ph sz="half" idx="1"/>
          </p:nvPr>
        </p:nvSpPr>
        <p:spPr/>
        <p:txBody>
          <a:bodyPr/>
          <a:lstStyle/>
          <a:p>
            <a:pPr marL="457200" indent="-457200">
              <a:spcBef>
                <a:spcPts val="0"/>
              </a:spcBef>
              <a:defRPr/>
            </a:pPr>
            <a:r>
              <a:rPr lang="en-US" altLang="en-US" sz="2400" dirty="0">
                <a:latin typeface="Arial" charset="0"/>
                <a:cs typeface="Arial" charset="0"/>
              </a:rPr>
              <a:t>Political Campaign Mail</a:t>
            </a:r>
          </a:p>
          <a:p>
            <a:pPr lvl="1">
              <a:spcBef>
                <a:spcPts val="0"/>
              </a:spcBef>
              <a:defRPr/>
            </a:pPr>
            <a:r>
              <a:rPr lang="en-US" sz="1600" dirty="0"/>
              <a:t>What is Political Campaign Mail? </a:t>
            </a:r>
            <a:endParaRPr lang="en-US" sz="1600" dirty="0">
              <a:solidFill>
                <a:srgbClr val="FF0000"/>
              </a:solidFill>
            </a:endParaRPr>
          </a:p>
          <a:p>
            <a:pPr lvl="2">
              <a:spcBef>
                <a:spcPts val="0"/>
              </a:spcBef>
              <a:defRPr/>
            </a:pPr>
            <a:r>
              <a:rPr lang="en-US" sz="1200" dirty="0"/>
              <a:t>How important is mail to a campaign?</a:t>
            </a:r>
          </a:p>
          <a:p>
            <a:pPr lvl="2">
              <a:spcBef>
                <a:spcPts val="0"/>
              </a:spcBef>
              <a:defRPr/>
            </a:pPr>
            <a:r>
              <a:rPr lang="en-US" sz="1200" dirty="0"/>
              <a:t>6 reasons to use direct mail </a:t>
            </a:r>
          </a:p>
          <a:p>
            <a:pPr lvl="2">
              <a:spcBef>
                <a:spcPts val="0"/>
              </a:spcBef>
              <a:defRPr/>
            </a:pPr>
            <a:r>
              <a:rPr lang="en-US" sz="1200" dirty="0"/>
              <a:t>7 rules of successful direct mail </a:t>
            </a:r>
          </a:p>
          <a:p>
            <a:pPr lvl="1">
              <a:spcBef>
                <a:spcPts val="0"/>
              </a:spcBef>
              <a:defRPr/>
            </a:pPr>
            <a:r>
              <a:rPr lang="en-US" sz="1600" dirty="0"/>
              <a:t>Prepare Political Campaign Mail</a:t>
            </a:r>
          </a:p>
          <a:p>
            <a:pPr lvl="2">
              <a:spcBef>
                <a:spcPts val="0"/>
              </a:spcBef>
              <a:defRPr/>
            </a:pPr>
            <a:r>
              <a:rPr lang="en-US" sz="1200" dirty="0"/>
              <a:t>Mail classes </a:t>
            </a:r>
          </a:p>
          <a:p>
            <a:pPr lvl="2">
              <a:spcBef>
                <a:spcPts val="0"/>
              </a:spcBef>
              <a:defRPr/>
            </a:pPr>
            <a:r>
              <a:rPr lang="en-US" sz="1200" dirty="0"/>
              <a:t>Intelligent Mail Barcode (IMb) &amp; Tracing </a:t>
            </a:r>
          </a:p>
          <a:p>
            <a:pPr lvl="2">
              <a:spcBef>
                <a:spcPts val="0"/>
              </a:spcBef>
              <a:defRPr/>
            </a:pPr>
            <a:r>
              <a:rPr lang="en-US" sz="1200" dirty="0" err="1"/>
              <a:t>QR</a:t>
            </a:r>
            <a:r>
              <a:rPr lang="en-US" sz="1200" dirty="0"/>
              <a:t> codes &amp; emerging technologies </a:t>
            </a:r>
          </a:p>
          <a:p>
            <a:pPr lvl="2">
              <a:spcBef>
                <a:spcPts val="0"/>
              </a:spcBef>
              <a:defRPr/>
            </a:pPr>
            <a:r>
              <a:rPr lang="en-US" sz="1200" dirty="0"/>
              <a:t>Incentives &amp; Promotions </a:t>
            </a:r>
          </a:p>
          <a:p>
            <a:pPr lvl="2">
              <a:spcBef>
                <a:spcPts val="0"/>
              </a:spcBef>
              <a:defRPr/>
            </a:pPr>
            <a:r>
              <a:rPr lang="en-US" sz="1200" dirty="0"/>
              <a:t>Postage Statement Changes </a:t>
            </a:r>
          </a:p>
          <a:p>
            <a:pPr lvl="2">
              <a:spcBef>
                <a:spcPts val="0"/>
              </a:spcBef>
              <a:defRPr/>
            </a:pPr>
            <a:r>
              <a:rPr lang="en-US" sz="1200" dirty="0" err="1"/>
              <a:t>EDDM</a:t>
            </a:r>
            <a:r>
              <a:rPr lang="en-US" sz="1200" dirty="0"/>
              <a:t> </a:t>
            </a:r>
          </a:p>
          <a:p>
            <a:pPr lvl="2">
              <a:spcBef>
                <a:spcPts val="0"/>
              </a:spcBef>
              <a:defRPr/>
            </a:pPr>
            <a:r>
              <a:rPr lang="en-US" sz="1200" dirty="0"/>
              <a:t>Alternate Postage Program </a:t>
            </a:r>
          </a:p>
          <a:p>
            <a:pPr lvl="1">
              <a:spcBef>
                <a:spcPts val="0"/>
              </a:spcBef>
              <a:defRPr/>
            </a:pPr>
            <a:r>
              <a:rPr lang="en-US" sz="1600" dirty="0"/>
              <a:t>Design Political Campaign Mailpiece</a:t>
            </a:r>
          </a:p>
          <a:p>
            <a:pPr lvl="1">
              <a:spcBef>
                <a:spcPts val="0"/>
              </a:spcBef>
              <a:defRPr/>
            </a:pPr>
            <a:r>
              <a:rPr lang="en-US" sz="1600" dirty="0"/>
              <a:t>Submit Political Campaign Mailings for Acceptance </a:t>
            </a:r>
          </a:p>
          <a:p>
            <a:pPr lvl="2">
              <a:spcBef>
                <a:spcPts val="0"/>
              </a:spcBef>
              <a:defRPr/>
            </a:pPr>
            <a:r>
              <a:rPr lang="en-US" sz="1200" dirty="0"/>
              <a:t>5 Ways to Submit Mail </a:t>
            </a:r>
          </a:p>
          <a:p>
            <a:pPr lvl="2">
              <a:spcBef>
                <a:spcPts val="0"/>
              </a:spcBef>
              <a:defRPr/>
            </a:pPr>
            <a:r>
              <a:rPr lang="en-US" sz="1200" dirty="0"/>
              <a:t>Identifying Political Campaign Mail </a:t>
            </a:r>
          </a:p>
          <a:p>
            <a:endParaRPr lang="en-US" dirty="0"/>
          </a:p>
        </p:txBody>
      </p:sp>
      <p:sp>
        <p:nvSpPr>
          <p:cNvPr id="3" name="Content Placeholder 2"/>
          <p:cNvSpPr>
            <a:spLocks noGrp="1"/>
          </p:cNvSpPr>
          <p:nvPr>
            <p:ph sz="half" idx="2"/>
          </p:nvPr>
        </p:nvSpPr>
        <p:spPr/>
        <p:txBody>
          <a:bodyPr/>
          <a:lstStyle/>
          <a:p>
            <a:pPr marL="457200" lvl="1" indent="-457200">
              <a:spcBef>
                <a:spcPts val="0"/>
              </a:spcBef>
              <a:buClr>
                <a:schemeClr val="bg2"/>
              </a:buClr>
              <a:buFont typeface="Wingdings" pitchFamily="2" charset="2"/>
              <a:buChar char="p"/>
              <a:defRPr/>
            </a:pPr>
            <a:r>
              <a:rPr lang="en-US" altLang="en-US" dirty="0">
                <a:latin typeface="Arial" charset="0"/>
                <a:cs typeface="Arial" charset="0"/>
              </a:rPr>
              <a:t>Official Election Mail</a:t>
            </a:r>
            <a:endParaRPr lang="en-US" dirty="0">
              <a:latin typeface="Arial" charset="0"/>
              <a:cs typeface="Arial" charset="0"/>
            </a:endParaRPr>
          </a:p>
          <a:p>
            <a:pPr lvl="1">
              <a:spcBef>
                <a:spcPts val="0"/>
              </a:spcBef>
              <a:defRPr/>
            </a:pPr>
            <a:r>
              <a:rPr lang="en-US" sz="1600" dirty="0"/>
              <a:t>What is Official Election Mail?</a:t>
            </a:r>
            <a:r>
              <a:rPr lang="en-US" sz="1600" dirty="0">
                <a:solidFill>
                  <a:srgbClr val="FF0000"/>
                </a:solidFill>
              </a:rPr>
              <a:t> </a:t>
            </a:r>
            <a:endParaRPr lang="en-US" sz="1600" dirty="0"/>
          </a:p>
          <a:p>
            <a:pPr lvl="1">
              <a:spcBef>
                <a:spcPts val="0"/>
              </a:spcBef>
              <a:defRPr/>
            </a:pPr>
            <a:r>
              <a:rPr lang="en-US" sz="1600" dirty="0"/>
              <a:t>Prepare Official Election Mail</a:t>
            </a:r>
          </a:p>
          <a:p>
            <a:pPr lvl="2">
              <a:spcBef>
                <a:spcPts val="0"/>
              </a:spcBef>
              <a:defRPr/>
            </a:pPr>
            <a:r>
              <a:rPr lang="en-US" sz="1200" dirty="0"/>
              <a:t>Mail classes </a:t>
            </a:r>
          </a:p>
          <a:p>
            <a:pPr lvl="2">
              <a:spcBef>
                <a:spcPts val="0"/>
              </a:spcBef>
              <a:defRPr/>
            </a:pPr>
            <a:r>
              <a:rPr lang="en-US" sz="1200" dirty="0"/>
              <a:t>Postage Statement Changes</a:t>
            </a:r>
          </a:p>
          <a:p>
            <a:pPr lvl="2">
              <a:spcBef>
                <a:spcPts val="0"/>
              </a:spcBef>
              <a:defRPr/>
            </a:pPr>
            <a:r>
              <a:rPr lang="en-US" sz="1200" dirty="0"/>
              <a:t>Mailing Standards </a:t>
            </a:r>
          </a:p>
          <a:p>
            <a:pPr lvl="2">
              <a:spcBef>
                <a:spcPts val="0"/>
              </a:spcBef>
              <a:defRPr/>
            </a:pPr>
            <a:r>
              <a:rPr lang="en-US" sz="1200" dirty="0"/>
              <a:t>Intelligent Mail Barcode (IMb) &amp; Tracing </a:t>
            </a:r>
          </a:p>
          <a:p>
            <a:pPr lvl="2">
              <a:spcBef>
                <a:spcPts val="0"/>
              </a:spcBef>
              <a:defRPr/>
            </a:pPr>
            <a:r>
              <a:rPr lang="en-US" sz="1200" dirty="0" err="1"/>
              <a:t>AFO</a:t>
            </a:r>
            <a:r>
              <a:rPr lang="en-US" sz="1200" dirty="0"/>
              <a:t>/APO Absentee Ballots </a:t>
            </a:r>
          </a:p>
          <a:p>
            <a:pPr lvl="2">
              <a:spcBef>
                <a:spcPts val="0"/>
              </a:spcBef>
              <a:defRPr/>
            </a:pPr>
            <a:r>
              <a:rPr lang="en-US" sz="1200" dirty="0"/>
              <a:t>Requirements for Official Election Mail </a:t>
            </a:r>
          </a:p>
          <a:p>
            <a:pPr lvl="1">
              <a:spcBef>
                <a:spcPts val="0"/>
              </a:spcBef>
              <a:defRPr/>
            </a:pPr>
            <a:r>
              <a:rPr lang="en-US" sz="1600" dirty="0"/>
              <a:t>Design Official Election Mailpiece</a:t>
            </a:r>
          </a:p>
          <a:p>
            <a:pPr lvl="2">
              <a:spcBef>
                <a:spcPts val="0"/>
              </a:spcBef>
              <a:defRPr/>
            </a:pPr>
            <a:r>
              <a:rPr lang="en-US" sz="1200" dirty="0"/>
              <a:t>Publication 631</a:t>
            </a:r>
          </a:p>
          <a:p>
            <a:pPr lvl="2">
              <a:spcBef>
                <a:spcPts val="0"/>
              </a:spcBef>
              <a:defRPr/>
            </a:pPr>
            <a:r>
              <a:rPr lang="en-US" sz="1200" dirty="0"/>
              <a:t>MDA Support</a:t>
            </a:r>
          </a:p>
          <a:p>
            <a:pPr lvl="1">
              <a:spcBef>
                <a:spcPts val="0"/>
              </a:spcBef>
              <a:defRPr/>
            </a:pPr>
            <a:r>
              <a:rPr lang="en-US" sz="1600" dirty="0"/>
              <a:t>Submit Official Election Mailings for Acceptance </a:t>
            </a:r>
          </a:p>
          <a:p>
            <a:pPr lvl="2">
              <a:spcBef>
                <a:spcPts val="0"/>
              </a:spcBef>
              <a:defRPr/>
            </a:pPr>
            <a:r>
              <a:rPr lang="en-US" sz="1200" dirty="0"/>
              <a:t>5 Ways to Submit Mail </a:t>
            </a:r>
          </a:p>
          <a:p>
            <a:pPr lvl="2">
              <a:spcBef>
                <a:spcPts val="0"/>
              </a:spcBef>
              <a:defRPr/>
            </a:pPr>
            <a:r>
              <a:rPr lang="en-US" sz="1200" dirty="0"/>
              <a:t>Identifying Official Election Mail </a:t>
            </a:r>
          </a:p>
          <a:p>
            <a:pPr marL="468313" indent="-468313">
              <a:spcBef>
                <a:spcPts val="0"/>
              </a:spcBef>
              <a:defRPr/>
            </a:pPr>
            <a:r>
              <a:rPr lang="en-US" sz="2400" dirty="0"/>
              <a:t>Resources</a:t>
            </a:r>
          </a:p>
          <a:p>
            <a:endParaRPr lang="en-US" dirty="0"/>
          </a:p>
        </p:txBody>
      </p:sp>
      <p:sp>
        <p:nvSpPr>
          <p:cNvPr id="153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8CF439E6-AB31-4033-8AC3-085AB7FEF5A8}" type="slidenum">
              <a:rPr lang="en-US" altLang="en-US" sz="1000" smtClean="0">
                <a:solidFill>
                  <a:srgbClr val="000000"/>
                </a:solidFill>
                <a:latin typeface="Verdana" pitchFamily="34" charset="0"/>
              </a:rPr>
              <a:pPr/>
              <a:t>7</a:t>
            </a:fld>
            <a:endParaRPr lang="en-US" altLang="en-US" sz="1000" dirty="0">
              <a:solidFill>
                <a:srgbClr val="000000"/>
              </a:solidFill>
              <a:latin typeface="Verdana" pitchFamily="34" charset="0"/>
            </a:endParaRPr>
          </a:p>
        </p:txBody>
      </p:sp>
      <p:sp>
        <p:nvSpPr>
          <p:cNvPr id="6" name="Right Arrow 5"/>
          <p:cNvSpPr/>
          <p:nvPr/>
        </p:nvSpPr>
        <p:spPr>
          <a:xfrm>
            <a:off x="578024" y="2755714"/>
            <a:ext cx="609600" cy="349250"/>
          </a:xfrm>
          <a:prstGeom prst="rightArrow">
            <a:avLst/>
          </a:prstGeom>
          <a:solidFill>
            <a:srgbClr val="1F17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361345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Mail Classes for Political Campaign Mail</a:t>
            </a:r>
          </a:p>
        </p:txBody>
      </p:sp>
      <p:sp>
        <p:nvSpPr>
          <p:cNvPr id="5" name="Content Placeholder 4"/>
          <p:cNvSpPr>
            <a:spLocks noGrp="1"/>
          </p:cNvSpPr>
          <p:nvPr>
            <p:ph idx="1"/>
          </p:nvPr>
        </p:nvSpPr>
        <p:spPr/>
        <p:txBody>
          <a:bodyPr/>
          <a:lstStyle/>
          <a:p>
            <a:r>
              <a:rPr lang="en-US" sz="2400" dirty="0"/>
              <a:t>Ways to send PCM</a:t>
            </a:r>
          </a:p>
          <a:p>
            <a:pPr marL="914400" lvl="2" indent="0">
              <a:buNone/>
            </a:pPr>
            <a:endParaRPr lang="en-US" dirty="0"/>
          </a:p>
          <a:p>
            <a:pPr lvl="1"/>
            <a:r>
              <a:rPr lang="en-US" sz="2200" b="1" dirty="0"/>
              <a:t>First-Class Mail: </a:t>
            </a:r>
            <a:r>
              <a:rPr lang="en-US" sz="2200" dirty="0"/>
              <a:t>use for personalized letters, fundraising invitations, or any communications with a personal touch </a:t>
            </a:r>
          </a:p>
          <a:p>
            <a:pPr marL="457200" lvl="1" indent="0">
              <a:buNone/>
            </a:pPr>
            <a:endParaRPr lang="en-US" sz="2200" dirty="0"/>
          </a:p>
          <a:p>
            <a:pPr lvl="1"/>
            <a:r>
              <a:rPr lang="en-US" sz="2200" b="1" dirty="0"/>
              <a:t>Standard Mail: </a:t>
            </a:r>
            <a:r>
              <a:rPr lang="en-US" sz="2200" dirty="0"/>
              <a:t>ideal for sending postcards, printed flyers, advertisements, or newsletters</a:t>
            </a:r>
          </a:p>
          <a:p>
            <a:pPr lvl="1"/>
            <a:endParaRPr lang="en-US" sz="2200" dirty="0"/>
          </a:p>
          <a:p>
            <a:pPr lvl="1"/>
            <a:r>
              <a:rPr lang="en-US" sz="2200" b="1" dirty="0"/>
              <a:t>Every Door Direct Mail:</a:t>
            </a:r>
            <a:r>
              <a:rPr lang="en-US" sz="2200" dirty="0"/>
              <a:t> allows you to mail to entire routes, as opposed to individual addresses</a:t>
            </a:r>
          </a:p>
          <a:p>
            <a:pPr lvl="2"/>
            <a:r>
              <a:rPr lang="en-US" dirty="0"/>
              <a:t>Target entire cities, ZIP Codes, neighborhoods, or individual mail routes</a:t>
            </a:r>
          </a:p>
          <a:p>
            <a:endParaRPr lang="en-US" dirty="0"/>
          </a:p>
        </p:txBody>
      </p:sp>
      <p:sp>
        <p:nvSpPr>
          <p:cNvPr id="4" name="Slide Number Placeholder 3"/>
          <p:cNvSpPr>
            <a:spLocks noGrp="1"/>
          </p:cNvSpPr>
          <p:nvPr>
            <p:ph type="sldNum" sz="quarter" idx="12"/>
          </p:nvPr>
        </p:nvSpPr>
        <p:spPr/>
        <p:txBody>
          <a:bodyPr/>
          <a:lstStyle/>
          <a:p>
            <a:pPr>
              <a:defRPr/>
            </a:pPr>
            <a:fld id="{335F4076-F2C2-4BBB-B303-A0BC6B6527CE}"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377017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0" y="0"/>
            <a:ext cx="6096000" cy="762000"/>
          </a:xfrm>
        </p:spPr>
        <p:txBody>
          <a:bodyPr/>
          <a:lstStyle/>
          <a:p>
            <a:pPr algn="r"/>
            <a:r>
              <a:rPr altLang="en-US" sz="2800" b="1" dirty="0">
                <a:solidFill>
                  <a:schemeClr val="bg1"/>
                </a:solidFill>
              </a:rPr>
              <a:t>BME Roles</a:t>
            </a:r>
          </a:p>
        </p:txBody>
      </p:sp>
      <p:sp>
        <p:nvSpPr>
          <p:cNvPr id="27653" name="Rectangle 3"/>
          <p:cNvSpPr>
            <a:spLocks noGrp="1" noChangeArrowheads="1"/>
          </p:cNvSpPr>
          <p:nvPr>
            <p:ph type="body" idx="1"/>
          </p:nvPr>
        </p:nvSpPr>
        <p:spPr>
          <a:xfrm>
            <a:off x="359532" y="1484784"/>
            <a:ext cx="8458200" cy="5220580"/>
          </a:xfrm>
        </p:spPr>
        <p:txBody>
          <a:bodyPr anchor="ctr"/>
          <a:lstStyle/>
          <a:p>
            <a:r>
              <a:rPr lang="en-US" sz="2200" dirty="0"/>
              <a:t>Intelligent Mail barcode (IMb) is used to sort and provide visibility on letters and flats </a:t>
            </a:r>
          </a:p>
          <a:p>
            <a:pPr lvl="1"/>
            <a:r>
              <a:rPr lang="en-US" sz="2000" dirty="0"/>
              <a:t>Ability to identify individual </a:t>
            </a:r>
            <a:r>
              <a:rPr lang="en-US" sz="2000" dirty="0" err="1"/>
              <a:t>mailpieces</a:t>
            </a:r>
            <a:r>
              <a:rPr lang="en-US" sz="2000" dirty="0"/>
              <a:t> </a:t>
            </a:r>
          </a:p>
          <a:p>
            <a:pPr lvl="1">
              <a:spcAft>
                <a:spcPts val="1200"/>
              </a:spcAft>
            </a:pPr>
            <a:r>
              <a:rPr lang="en-US" sz="2000" dirty="0"/>
              <a:t>Offers the potential to combine multiple services using one barcode</a:t>
            </a:r>
          </a:p>
          <a:p>
            <a:pPr>
              <a:spcBef>
                <a:spcPts val="600"/>
              </a:spcBef>
            </a:pPr>
            <a:r>
              <a:rPr lang="en-US" sz="2400" dirty="0"/>
              <a:t>IMb is a requirement of Full-Service, which provides:</a:t>
            </a:r>
          </a:p>
          <a:p>
            <a:pPr lvl="1"/>
            <a:r>
              <a:rPr lang="en-US" sz="2000" dirty="0"/>
              <a:t>Additional per-piece discount</a:t>
            </a:r>
          </a:p>
          <a:p>
            <a:pPr lvl="1"/>
            <a:r>
              <a:rPr lang="en-US" sz="2000" dirty="0"/>
              <a:t>Waiver of annual mailing fees</a:t>
            </a:r>
          </a:p>
          <a:p>
            <a:pPr lvl="1"/>
            <a:r>
              <a:rPr lang="en-US" sz="2000" dirty="0"/>
              <a:t>Free address correction</a:t>
            </a:r>
          </a:p>
          <a:p>
            <a:pPr lvl="1"/>
            <a:r>
              <a:rPr lang="en-US" sz="2000" dirty="0"/>
              <a:t>Ability to participate in Mail Anywhere</a:t>
            </a:r>
          </a:p>
          <a:p>
            <a:pPr lvl="1"/>
            <a:r>
              <a:rPr lang="en-US" sz="2000" dirty="0"/>
              <a:t>Ability to participate in Promotions and Incentive programs</a:t>
            </a:r>
          </a:p>
          <a:p>
            <a:pPr lvl="1"/>
            <a:r>
              <a:rPr lang="en-US" sz="2000" dirty="0"/>
              <a:t>Feedback on mail quality</a:t>
            </a:r>
          </a:p>
          <a:p>
            <a:pPr lvl="1"/>
            <a:r>
              <a:rPr lang="en-US" sz="2000" dirty="0"/>
              <a:t>Visibility into mailings</a:t>
            </a:r>
          </a:p>
        </p:txBody>
      </p:sp>
      <p:sp>
        <p:nvSpPr>
          <p:cNvPr id="6" name="Title 1"/>
          <p:cNvSpPr txBox="1">
            <a:spLocks/>
          </p:cNvSpPr>
          <p:nvPr/>
        </p:nvSpPr>
        <p:spPr bwMode="auto">
          <a:xfrm>
            <a:off x="457200" y="715963"/>
            <a:ext cx="8229600" cy="731837"/>
          </a:xfrm>
          <a:prstGeom prst="rect">
            <a:avLst/>
          </a:prstGeom>
          <a:noFill/>
          <a:ln w="9525">
            <a:noFill/>
            <a:miter lim="800000"/>
            <a:headEnd/>
            <a:tailEnd/>
          </a:ln>
        </p:spPr>
        <p:txBody>
          <a:bodyPr anchor="b"/>
          <a:lstStyle/>
          <a:p>
            <a:pPr algn="ctr" eaLnBrk="0" fontAlgn="base" hangingPunct="0">
              <a:spcBef>
                <a:spcPct val="0"/>
              </a:spcBef>
              <a:spcAft>
                <a:spcPct val="0"/>
              </a:spcAft>
              <a:defRPr/>
            </a:pPr>
            <a:r>
              <a:rPr lang="en-US" sz="3200" b="1" dirty="0">
                <a:solidFill>
                  <a:srgbClr val="5378B3"/>
                </a:solidFill>
                <a:latin typeface="Arial" charset="0"/>
              </a:rPr>
              <a:t>Intelligent Mail barcode (IMb)</a:t>
            </a:r>
          </a:p>
        </p:txBody>
      </p:sp>
      <p:sp>
        <p:nvSpPr>
          <p:cNvPr id="24581"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a:defRPr sz="24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0F70DB1E-75BA-4366-B392-FF3B34A18DF4}" type="slidenum">
              <a:rPr lang="en-US" altLang="en-US" sz="1000" smtClean="0">
                <a:solidFill>
                  <a:srgbClr val="000000"/>
                </a:solidFill>
                <a:latin typeface="Verdana" pitchFamily="34" charset="0"/>
              </a:rPr>
              <a:pPr/>
              <a:t>9</a:t>
            </a:fld>
            <a:endParaRPr lang="en-US" altLang="en-US" sz="1000" dirty="0">
              <a:solidFill>
                <a:srgbClr val="000000"/>
              </a:solidFill>
              <a:latin typeface="Verdana" pitchFamily="34" charset="0"/>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0206" y="5791200"/>
            <a:ext cx="42862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058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ESENTATION_ID" val="9120"/>
  <p:tag name="ARTICULATE_PROJECT_CHECK" val="0"/>
  <p:tag name="ENGAGE_INTERACTION_GUID_1" val="87385901-a7a7-4291-b379-1213b1e6e89a"/>
  <p:tag name="ENGAGE_INTERACTION_GUID_2" val="5f042447-607d-4d0d-a3f2-6ee90670ebc0"/>
  <p:tag name="ENGAGE_TAB_COUNT" val="2"/>
  <p:tag name="PRESENTER_PREVIEW_MODE_REFRESH" val="0"/>
  <p:tag name="PRESENTATION_PLAYLIST_COUNT" val="0"/>
  <p:tag name="PRESENTATION_PRESENTER_SLIDE_LEVEL" val="0"/>
  <p:tag name="LMS_COMPLETION_TITLE" val="PCM-OEM Training 9-11-2012_FINAL"/>
  <p:tag name="LMS_COMPLETION_ID" val="PCM-OEM_Training_9-11-2012_FINAL"/>
  <p:tag name="LMS_COMPLETION_VERSION" val="1.0"/>
  <p:tag name="LMS_COMPLETION_DURATION" val="01:00:00"/>
  <p:tag name="LMS_COMPLETION_SCO_TITLE" val="PCM-OEM Training 9-11-2012_FINAL"/>
  <p:tag name="LMS_COMPLETION_SCO_ID" val="PCM_OEM_Training_9_11_2012_FINAL"/>
  <p:tag name="LMS_COMPLETION_EDITION" val="1"/>
  <p:tag name="LMS_COMPLETION_INTERACTION" val="343"/>
  <p:tag name="LMS_COMPLETION_THRESHOLD" val="13"/>
  <p:tag name="LMS_COMPLETION_METHOD" val="VIEW"/>
  <p:tag name="LMS_REPORTING" val="0"/>
  <p:tag name="LMS_DATA_SCORM" val="Yes"/>
  <p:tag name="ARTICULATE_AUDIO_TEMP" val="C:\DOCUME~1\kgn6p0\LOCALS~1\Temp\articulate\presenter\ae\audio\20120917130352\"/>
  <p:tag name="ENGAGE_INTERACTION_TITLE_1" val="Getting Started"/>
  <p:tag name="ENGAGE_INTERACTION_FILENAME_1" val="S:\MDOT_MRP\MRP_elearning\Political Mailer\Archive\Getting Started.intr"/>
  <p:tag name="ENGAGE_INTERACTION_PAUSE_1" val="1"/>
  <p:tag name="ENGAGE_INTERACTION_ID_1" val="a305c"/>
  <p:tag name="ENGAGE_INTERACTION_TABNAME_1" val="GETTING STARTED"/>
  <p:tag name="ENGAGE_LAST_MODIFY_DATE_1" val="40969.6650578704"/>
  <p:tag name="AQP_PASS_ACTION_1" val="0"/>
  <p:tag name="AQP_FAIL_ACTION_1" val="0"/>
  <p:tag name="AQP_PASS_SCORE_1" val="0"/>
  <p:tag name="AQP_TRAP_1" val="0"/>
  <p:tag name="AQP_ATTEMPTS_1" val="0"/>
  <p:tag name="ENGAGE_INTERACTION_TITLE_2" val="Help"/>
  <p:tag name="ENGAGE_INTERACTION_FILENAME_2" val="S:\MDOT_MRP\MRP_elearning\Political Mailer\Archive\CONTACTS.intr"/>
  <p:tag name="ENGAGE_INTERACTION_PAUSE_2" val="1"/>
  <p:tag name="ENGAGE_INTERACTION_ID_2" val="a93bd"/>
  <p:tag name="ENGAGE_INTERACTION_TABNAME_2" val="HELP"/>
  <p:tag name="ENGAGE_LAST_MODIFY_DATE_2" val="40969.6656828704"/>
  <p:tag name="AQP_PASS_ACTION_2" val="0"/>
  <p:tag name="AQP_FAIL_ACTION_2" val="0"/>
  <p:tag name="AQP_PASS_SCORE_2" val="0"/>
  <p:tag name="AQP_TRAP_2" val="0"/>
  <p:tag name="AQP_ATTEMPTS_2" val="0"/>
  <p:tag name="PRESENTER_PREVIEW_END" val="12"/>
  <p:tag name="ARTICULATE_REFERENCE_COUNT" val="2"/>
  <p:tag name="ARTICULATE_REFERENCE_TYPE_1" val="1"/>
  <p:tag name="ARTICULATE_REFERENCE_TITLE_1" val="Log for Political Campaign Mail and Official Election Mail"/>
  <p:tag name="ARTICULATE_REFERENCE_1" val="S:\MDOT_MRP\MRP_elearning\Political Mailer\Resources\Log for Political Campaign Mail and Official Election Mail.pdf"/>
  <p:tag name="ARTICULATE_REFERENCE_TYPE_2" val="1"/>
  <p:tag name="ARTICULATE_REFERENCE_TITLE_2" val="Political Mailing (Standard Operating Procedure)"/>
  <p:tag name="ARTICULATE_REFERENCE_2" val="S:\MDOT_MRP\MRP_elearning\Political Mailer\Resources\Political Mail SOP_08082012.pdf"/>
  <p:tag name="PUBLISH_TITLE" val="PCM-OEM Training"/>
  <p:tag name="ARTICULATE_PUBLISH_PATH" val="\\NRMNOKSXF00\Redir\kgn6p0\My Documents\My Articulate Projects"/>
  <p:tag name="ARTICULATE_LOGO" val="(None selected)"/>
  <p:tag name="ARTICULATE_PRESENTER" val="(None selected)"/>
  <p:tag name="ARTICULATE_PRESENTER_GUID" val="9869030842"/>
  <p:tag name="ARTICULATE_LMS" val="1"/>
  <p:tag name="ARTICULATE_TEMPLATE" val="pcm-oem training"/>
  <p:tag name="ARTICULATE_TEMPLATE_GUID" val="0001c558-c9de-4b53-a6b3-b043c7893b28"/>
  <p:tag name="LMS_PUBLISH" val="Yes"/>
  <p:tag name="PRESENTER_PREVIEW_MODE" val="0"/>
  <p:tag name="PRESENTER_PREVIEW_START" val="1"/>
  <p:tag name="LMS_PROTOCOL_METHOD" val="SCORM"/>
  <p:tag name="LMS_PROTOCOL_VERSION" val="2004"/>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olitical Campaign Mail and Official Election Mail&amp;#x0D;&amp;#x0A;&amp;#x0D;&amp;#x0A;2012 Mailing Season &amp;quot;&quot;/&gt;&lt;property id=&quot;20307&quot; value=&quot;257&quot;/&gt;&lt;/object&gt;&lt;object type=&quot;3&quot; unique_id=&quot;10005&quot;&gt;&lt;property id=&quot;20148&quot; value=&quot;5&quot;/&gt;&lt;property id=&quot;20300&quot; value=&quot;Slide 2 - &amp;quot;Course Overview&amp;quot;&quot;/&gt;&lt;property id=&quot;20307&quot; value=&quot;284&quot;/&gt;&lt;/object&gt;&lt;object type=&quot;3&quot; unique_id=&quot;10010&quot;&gt;&lt;property id=&quot;20148&quot; value=&quot;5&quot;/&gt;&lt;property id=&quot;20300&quot; value=&quot;Slide 4 - &amp;quot;Acceptance Process for Political Campaign Mail and Official Election Mail&amp;quot;&quot;/&gt;&lt;property id=&quot;20307&quot; value=&quot;317&quot;/&gt;&lt;/object&gt;&lt;object type=&quot;3&quot; unique_id=&quot;10011&quot;&gt;&lt;property id=&quot;20148&quot; value=&quot;5&quot;/&gt;&lt;property id=&quot;20300&quot; value=&quot;Slide 5 - &amp;quot;Content Eligibility&amp;quot;&quot;/&gt;&lt;property id=&quot;20307&quot; value=&quot;319&quot;/&gt;&lt;/object&gt;&lt;object type=&quot;3&quot; unique_id=&quot;10012&quot;&gt;&lt;property id=&quot;20148&quot; value=&quot;5&quot;/&gt;&lt;property id=&quot;20300&quot; value=&quot;Slide 6 - &amp;quot;MERLIN&amp;quot;&quot;/&gt;&lt;property id=&quot;20307&quot; value=&quot;333&quot;/&gt;&lt;/object&gt;&lt;object type=&quot;3&quot; unique_id=&quot;10013&quot;&gt;&lt;property id=&quot;20148&quot; value=&quot;5&quot;/&gt;&lt;property id=&quot;20300&quot; value=&quot;Slide 7 - &amp;quot;PostalOne! Checkbox for Political Campaign Mail and Official Election Ballot Mailings&amp;quot;&quot;/&gt;&lt;property id=&quot;20307&quot; value=&quot;321&quot;/&gt;&lt;/object&gt;&lt;object type=&quot;3&quot; unique_id=&quot;10014&quot;&gt;&lt;property id=&quot;20148&quot; value=&quot;5&quot;/&gt;&lt;property id=&quot;20300&quot; value=&quot;Slide 8 - &amp;quot;Log for Political Campaign Mail &amp;amp; Official Election Ballot Mail&amp;quot;&quot;/&gt;&lt;property id=&quot;20307&quot; value=&quot;320&quot;/&gt;&lt;/object&gt;&lt;object type=&quot;3&quot; unique_id=&quot;10015&quot;&gt;&lt;property id=&quot;20148&quot; value=&quot;5&quot;/&gt;&lt;property id=&quot;20300&quot; value=&quot;Slide 9 - &amp;quot;Resources&amp;quot;&quot;/&gt;&lt;property id=&quot;20307&quot; value=&quot;322&quot;/&gt;&lt;/object&gt;&lt;object type=&quot;3&quot; unique_id=&quot;10016&quot;&gt;&lt;property id=&quot;20148&quot; value=&quot;5&quot;/&gt;&lt;property id=&quot;20300&quot; value=&quot;Slide 10 - &amp;quot;In This Module You Learned:&amp;quot;&quot;/&gt;&lt;property id=&quot;20307&quot; value=&quot;323&quot;/&gt;&lt;/object&gt;&lt;object type=&quot;3&quot; unique_id=&quot;10740&quot;&gt;&lt;property id=&quot;20148&quot; value=&quot;5&quot;/&gt;&lt;property id=&quot;20300&quot; value=&quot;Slide 13 - &amp;quot;End of Course&amp;quot;&quot;/&gt;&lt;property id=&quot;20307&quot; value=&quot;339&quot;/&gt;&lt;/object&gt;&lt;object type=&quot;3&quot; unique_id=&quot;11302&quot;&gt;&lt;property id=&quot;20148&quot; value=&quot;5&quot;/&gt;&lt;property id=&quot;20300&quot; value=&quot;Slide 12 - &amp;quot;Retention Questions&amp;quot;&quot;/&gt;&lt;property id=&quot;20307&quot; value=&quot;343&quot;/&gt;&lt;/object&gt;&lt;object type=&quot;3&quot; unique_id=&quot;15104&quot;&gt;&lt;property id=&quot;20148&quot; value=&quot;5&quot;/&gt;&lt;property id=&quot;20300&quot; value=&quot;Slide 11 - &amp;quot;Retention Questions&amp;quot;&quot;/&gt;&lt;property id=&quot;20307&quot; value=&quot;344&quot;/&gt;&lt;/object&gt;&lt;object type=&quot;3&quot; unique_id=&quot;15240&quot;&gt;&lt;property id=&quot;20148&quot; value=&quot;5&quot;/&gt;&lt;property id=&quot;20300&quot; value=&quot;Slide 3 - &amp;quot;Political Campaign Mail and Official Election Mail&amp;quot;&quot;/&gt;&lt;property id=&quot;20307&quot; value=&quot;345&quot;/&gt;&lt;/object&gt;&lt;/object&gt;&lt;/object&gt;&lt;/database&gt;"/>
  <p:tag name="LAUNCHINNEWWINDOW" val="0"/>
  <p:tag name="LASTPUBLISHED" val="\\NRMNOKSXF00\Redir\kgn6p0\My Documents\My Articulate Projects\PCM-OEM Training\player.html"/>
  <p:tag name="ARTICULATE_PRESENTER_VERSION" val="6"/>
  <p:tag name="ARTICULATE_PACKAGE_VERSION" val="1.0"/>
  <p:tag name="ARTICULATE_PACKAGE_AUTHOR" val="Administrator"/>
  <p:tag name="ARTICULATE_PACKAGE_TITLE" val="PCM-OEM Training 9-17-2012 FINAL"/>
  <p:tag name="ARTICULATE_PACKAGE_NAME" val="S:\MDOT_MRP\MRP_elearning\Political Mailer\Published\PCM-OEM Training 9-18-FINAL_package.zip"/>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e4c65efe-2483-479c-9230-5602ddc04bfc"/>
  <p:tag name="AUDIO_IMPORT" val="\\psf\Home\Desktop\Content\Postal Service\ReleaseTraining8_4_14\VO\RTM1 slide 02.mp3"/>
  <p:tag name="AUDIO_ID" val="398"/>
  <p:tag name="ELAPSEDTIME" val="39.812"/>
  <p:tag name="ARTICULATE_SLIDE_PAUSE" val="1"/>
  <p:tag name="ARTICULATE_NAV_LEVEL" val="1"/>
  <p:tag name="ARTICULATE_PLAYLIST_ID" val="-1"/>
  <p:tag name="ARTICULATE_LOCK_SLIDE" val="0"/>
  <p:tag name="ARTICULATE_SLIDE_NAV" val="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e4c65efe-2483-479c-9230-5602ddc04bfc"/>
  <p:tag name="AUDIO_IMPORT" val="\\psf\Home\Desktop\Content\Postal Service\ReleaseTraining8_4_14\VO\RTM1 slide 02.mp3"/>
  <p:tag name="AUDIO_ID" val="398"/>
  <p:tag name="ELAPSEDTIME" val="39.812"/>
  <p:tag name="ARTICULATE_SLIDE_PAUSE" val="1"/>
  <p:tag name="ARTICULATE_NAV_LEVEL" val="1"/>
  <p:tag name="ARTICULATE_PLAYLIST_ID" val="-1"/>
  <p:tag name="ARTICULATE_LOCK_SLIDE" val="0"/>
  <p:tag name="ARTICULATE_SLIDE_NAV" val="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e4c65efe-2483-479c-9230-5602ddc04bfc"/>
  <p:tag name="AUDIO_IMPORT" val="\\psf\Home\Desktop\Content\Postal Service\ReleaseTraining8_4_14\VO\RTM1 slide 02.mp3"/>
  <p:tag name="AUDIO_ID" val="398"/>
  <p:tag name="ELAPSEDTIME" val="39.812"/>
  <p:tag name="ARTICULATE_SLIDE_PAUSE" val="1"/>
  <p:tag name="ARTICULATE_NAV_LEVEL" val="1"/>
  <p:tag name="ARTICULATE_PLAYLIST_ID" val="-1"/>
  <p:tag name="ARTICULATE_LOCK_SLIDE" val="0"/>
  <p:tag name="ARTICULATE_SLIDE_NAV"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e4c65efe-2483-479c-9230-5602ddc04bfc"/>
  <p:tag name="AUDIO_IMPORT" val="\\psf\Home\Desktop\Content\Postal Service\ReleaseTraining8_4_14\VO\RTM1 slide 02.mp3"/>
  <p:tag name="AUDIO_ID" val="398"/>
  <p:tag name="ELAPSEDTIME" val="39.812"/>
  <p:tag name="ARTICULATE_SLIDE_PAUSE" val="1"/>
  <p:tag name="ARTICULATE_NAV_LEVEL" val="1"/>
  <p:tag name="ARTICULATE_PLAYLIST_ID" val="-1"/>
  <p:tag name="ARTICULATE_LOCK_SLIDE" val="0"/>
  <p:tag name="ARTICULATE_SLIDE_NAV" val="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f212cda8-5aaa-48d7-90f7-613aa90f71e4"/>
  <p:tag name="AUDIO_IMPORT" val="\\psf\Home\Desktop\Content\Postal Service\ReleaseTraining8_4_14\VO\RTM1 Slide 39.mp3"/>
  <p:tag name="AUDIO_ID" val="798"/>
  <p:tag name="ELAPSEDTIME" val="80.396"/>
  <p:tag name="ARTICULATE_SLIDE_PAUSE" val="1"/>
  <p:tag name="ARTICULATE_NAV_LEVEL" val="1"/>
  <p:tag name="ARTICULATE_PLAYLIST_ID" val="-1"/>
  <p:tag name="ARTICULATE_LOCK_SLIDE" val="0"/>
  <p:tag name="ARTICULATE_SLIDE_NAV" val="39"/>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e4c65efe-2483-479c-9230-5602ddc04bfc"/>
  <p:tag name="AUDIO_IMPORT" val="\\psf\Home\Desktop\Content\Postal Service\ReleaseTraining8_4_14\VO\RTM1 slide 02.mp3"/>
  <p:tag name="AUDIO_ID" val="398"/>
  <p:tag name="ELAPSEDTIME" val="39.812"/>
  <p:tag name="ARTICULATE_SLIDE_PAUSE" val="1"/>
  <p:tag name="ARTICULATE_NAV_LEVEL" val="1"/>
  <p:tag name="ARTICULATE_PLAYLIST_ID" val="-1"/>
  <p:tag name="ARTICULATE_LOCK_SLIDE" val="0"/>
  <p:tag name="ARTICULATE_SLIDE_NAV"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e4c65efe-2483-479c-9230-5602ddc04bfc"/>
  <p:tag name="AUDIO_IMPORT" val="\\psf\Home\Desktop\Content\Postal Service\ReleaseTraining8_4_14\VO\RTM1 slide 02.mp3"/>
  <p:tag name="AUDIO_ID" val="398"/>
  <p:tag name="ELAPSEDTIME" val="39.812"/>
  <p:tag name="ARTICULATE_SLIDE_PAUSE" val="1"/>
  <p:tag name="ARTICULATE_NAV_LEVEL" val="1"/>
  <p:tag name="ARTICULATE_PLAYLIST_ID" val="-1"/>
  <p:tag name="ARTICULATE_LOCK_SLIDE" val="0"/>
  <p:tag name="ARTICULATE_SLIDE_NAV" val="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e4c65efe-2483-479c-9230-5602ddc04bfc"/>
  <p:tag name="AUDIO_IMPORT" val="\\psf\Home\Desktop\Content\Postal Service\ReleaseTraining8_4_14\VO\RTM1 slide 02.mp3"/>
  <p:tag name="AUDIO_ID" val="398"/>
  <p:tag name="ELAPSEDTIME" val="39.812"/>
  <p:tag name="ARTICULATE_SLIDE_PAUSE" val="1"/>
  <p:tag name="ARTICULATE_NAV_LEVEL" val="1"/>
  <p:tag name="ARTICULATE_PLAYLIST_ID" val="-1"/>
  <p:tag name="ARTICULATE_LOCK_SLIDE" val="0"/>
  <p:tag name="ARTICULATE_SLIDE_NAV"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gn6p0\LOCALS~1\Temp\articulate\presenter\imgtemp\S8KTT8Hs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gn6p0\LOCALS~1\Temp\articulate\presenter\imgtemp\wQ5U3GJi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9e02518c-4d33-4845-a8ff-455d32b884e9"/>
  <p:tag name="AUDIO_IMPORT" val="R:\TEAM SHARED DATA\MDOT\eLearning Transfer\PCM-OEM_91412\pcm-oem_slide_1.mp3"/>
  <p:tag name="AUDIO_ID" val="257"/>
  <p:tag name="ELAPSEDTIME" val="4.705"/>
  <p:tag name="ARTICULATE_SLIDE_PAUSE" val="1"/>
  <p:tag name="ARTICULATE_NAV_LEVEL" val="1"/>
  <p:tag name="ARTICULATE_PLAYLIST_ID" val="-1"/>
  <p:tag name="ARTICULATE_LOCK_SLIDE" val="0"/>
  <p:tag name="ARTICULATE_SLIDE_NAV" val="1"/>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e4c65efe-2483-479c-9230-5602ddc04bfc"/>
  <p:tag name="AUDIO_IMPORT" val="\\psf\Home\Desktop\Content\Postal Service\ReleaseTraining8_4_14\VO\RTM1 slide 02.mp3"/>
  <p:tag name="AUDIO_ID" val="398"/>
  <p:tag name="ELAPSEDTIME" val="39.812"/>
  <p:tag name="ARTICULATE_SLIDE_PAUSE" val="1"/>
  <p:tag name="ARTICULATE_NAV_LEVEL" val="1"/>
  <p:tag name="ARTICULATE_PLAYLIST_ID" val="-1"/>
  <p:tag name="ARTICULATE_LOCK_SLIDE" val="0"/>
  <p:tag name="ARTICULATE_SLIDE_NAV"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e4c65efe-2483-479c-9230-5602ddc04bfc"/>
  <p:tag name="AUDIO_IMPORT" val="\\psf\Home\Desktop\Content\Postal Service\ReleaseTraining8_4_14\VO\RTM1 slide 02.mp3"/>
  <p:tag name="AUDIO_ID" val="398"/>
  <p:tag name="ELAPSEDTIME" val="39.812"/>
  <p:tag name="ARTICULATE_SLIDE_PAUSE" val="1"/>
  <p:tag name="ARTICULATE_NAV_LEVEL" val="1"/>
  <p:tag name="ARTICULATE_PLAYLIST_ID" val="-1"/>
  <p:tag name="ARTICULATE_LOCK_SLIDE" val="0"/>
  <p:tag name="ARTICULATE_SLIDE_NAV" val="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f212cda8-5aaa-48d7-90f7-613aa90f71e4"/>
  <p:tag name="AUDIO_IMPORT" val="\\psf\Home\Desktop\Content\Postal Service\ReleaseTraining8_4_14\VO\RTM1 Slide 39.mp3"/>
  <p:tag name="AUDIO_ID" val="798"/>
  <p:tag name="ELAPSEDTIME" val="80.396"/>
  <p:tag name="ARTICULATE_SLIDE_PAUSE" val="1"/>
  <p:tag name="ARTICULATE_NAV_LEVEL" val="1"/>
  <p:tag name="ARTICULATE_PLAYLIST_ID" val="-1"/>
  <p:tag name="ARTICULATE_LOCK_SLIDE" val="0"/>
  <p:tag name="ARTICULATE_SLIDE_NAV" val="39"/>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13e3d117-d63f-4350-8b41-216b62b85d29"/>
  <p:tag name="AUDIO_IMPORT" val="\\psf\Home\Desktop\Content\Postal Service\ReleaseTraining8_4_14\VO\RTM1 Slide 40.mp3"/>
  <p:tag name="AUDIO_ID" val="799"/>
  <p:tag name="ELAPSEDTIME" val="89.108"/>
  <p:tag name="ARTICULATE_SLIDE_PAUSE" val="1"/>
  <p:tag name="ARTICULATE_NAV_LEVEL" val="1"/>
  <p:tag name="ARTICULATE_PLAYLIST_ID" val="-1"/>
  <p:tag name="ARTICULATE_LOCK_SLIDE" val="0"/>
  <p:tag name="ARTICULATE_SLIDE_NAV" val="40"/>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Level">
  <a:themeElements>
    <a:clrScheme name="Level 9">
      <a:dk1>
        <a:srgbClr val="000000"/>
      </a:dk1>
      <a:lt1>
        <a:srgbClr val="FFFFFF"/>
      </a:lt1>
      <a:dk2>
        <a:srgbClr val="080800"/>
      </a:dk2>
      <a:lt2>
        <a:srgbClr val="101000"/>
      </a:lt2>
      <a:accent1>
        <a:srgbClr val="080808"/>
      </a:accent1>
      <a:accent2>
        <a:srgbClr val="0C0C04"/>
      </a:accent2>
      <a:accent3>
        <a:srgbClr val="FFFFFF"/>
      </a:accent3>
      <a:accent4>
        <a:srgbClr val="000000"/>
      </a:accent4>
      <a:accent5>
        <a:srgbClr val="AAAAAA"/>
      </a:accent5>
      <a:accent6>
        <a:srgbClr val="0A0A03"/>
      </a:accent6>
      <a:hlink>
        <a:srgbClr val="080808"/>
      </a:hlink>
      <a:folHlink>
        <a:srgbClr val="080808"/>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80800"/>
        </a:dk2>
        <a:lt2>
          <a:srgbClr val="101000"/>
        </a:lt2>
        <a:accent1>
          <a:srgbClr val="080808"/>
        </a:accent1>
        <a:accent2>
          <a:srgbClr val="0C0C04"/>
        </a:accent2>
        <a:accent3>
          <a:srgbClr val="FFFFFF"/>
        </a:accent3>
        <a:accent4>
          <a:srgbClr val="000000"/>
        </a:accent4>
        <a:accent5>
          <a:srgbClr val="AAAAAA"/>
        </a:accent5>
        <a:accent6>
          <a:srgbClr val="0A0A03"/>
        </a:accent6>
        <a:hlink>
          <a:srgbClr val="080808"/>
        </a:hlink>
        <a:folHlink>
          <a:srgbClr val="08080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9633</TotalTime>
  <Words>9134</Words>
  <Application>Microsoft Office PowerPoint</Application>
  <PresentationFormat>On-screen Show (4:3)</PresentationFormat>
  <Paragraphs>994</Paragraphs>
  <Slides>53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Garamond</vt:lpstr>
      <vt:lpstr>Times</vt:lpstr>
      <vt:lpstr>Verdana</vt:lpstr>
      <vt:lpstr>Wingdings</vt:lpstr>
      <vt:lpstr>Level</vt:lpstr>
      <vt:lpstr>Political Campaign Mail and Official Election Mail  2016 Mailing Season </vt:lpstr>
      <vt:lpstr>Agenda</vt:lpstr>
      <vt:lpstr>What is Political Campaign Mail?</vt:lpstr>
      <vt:lpstr>How Important is Mail to a Campaign?</vt:lpstr>
      <vt:lpstr>Six Reasons to Use Direct Mail</vt:lpstr>
      <vt:lpstr>Seven Rules of Successful Direct Mail</vt:lpstr>
      <vt:lpstr>Agenda</vt:lpstr>
      <vt:lpstr>Mail Classes for Political Campaign Mail</vt:lpstr>
      <vt:lpstr>BME Roles</vt:lpstr>
      <vt:lpstr>BME Roles</vt:lpstr>
      <vt:lpstr>QR Codes &amp; Emerging Technologies</vt:lpstr>
      <vt:lpstr>PowerPoint Presentation</vt:lpstr>
      <vt:lpstr>2016 Promotions &amp; Incentives </vt:lpstr>
      <vt:lpstr>2016 Promotions &amp; Incentives </vt:lpstr>
      <vt:lpstr>Promotions Sampling</vt:lpstr>
      <vt:lpstr>Postage Statements Changes</vt:lpstr>
      <vt:lpstr>Postage Statements Changes</vt:lpstr>
      <vt:lpstr>Every Door Direct Mail</vt:lpstr>
      <vt:lpstr>Alternate Postage Program</vt:lpstr>
      <vt:lpstr>Agenda</vt:lpstr>
      <vt:lpstr>Design Political Mail </vt:lpstr>
      <vt:lpstr>Agenda</vt:lpstr>
      <vt:lpstr>Five Ways to Submit Mail</vt:lpstr>
      <vt:lpstr>Identifying Political Campaign Mail</vt:lpstr>
      <vt:lpstr>Agenda</vt:lpstr>
      <vt:lpstr>What is Official Election Mail?</vt:lpstr>
      <vt:lpstr>Agenda</vt:lpstr>
      <vt:lpstr>Mail Classes for Official Election Mail</vt:lpstr>
      <vt:lpstr>Postage Statements Changes</vt:lpstr>
      <vt:lpstr>Mailing Standards </vt:lpstr>
      <vt:lpstr>BME Roles</vt:lpstr>
      <vt:lpstr>BME Roles</vt:lpstr>
      <vt:lpstr>APO/FPO Absentee Ballots</vt:lpstr>
      <vt:lpstr>APO/FPO Absentee Ballots</vt:lpstr>
      <vt:lpstr>Agenda</vt:lpstr>
      <vt:lpstr>Design Election Mail </vt:lpstr>
      <vt:lpstr>Election Mailpiece Design: Support </vt:lpstr>
      <vt:lpstr>Election Mailpiece Design: Logo</vt:lpstr>
      <vt:lpstr>Publication 631</vt:lpstr>
      <vt:lpstr>Publication 631</vt:lpstr>
      <vt:lpstr>Publication 631</vt:lpstr>
      <vt:lpstr>Publication 631</vt:lpstr>
      <vt:lpstr>Design Election Mail </vt:lpstr>
      <vt:lpstr>Design Election Mail </vt:lpstr>
      <vt:lpstr>Design Election Mail </vt:lpstr>
      <vt:lpstr>Agenda</vt:lpstr>
      <vt:lpstr>Five Ways to Submit Mail</vt:lpstr>
      <vt:lpstr>Identifying Official Election Ballot Mail</vt:lpstr>
      <vt:lpstr>Agenda</vt:lpstr>
      <vt:lpstr>Resources</vt:lpstr>
      <vt:lpstr>Resources</vt:lpstr>
      <vt:lpstr>Resources</vt:lpstr>
      <vt:lpstr>Resources</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Ernie Brogdon</cp:lastModifiedBy>
  <cp:revision>854</cp:revision>
  <cp:lastPrinted>2016-01-19T19:51:04Z</cp:lastPrinted>
  <dcterms:created xsi:type="dcterms:W3CDTF">2012-01-05T20:24:49Z</dcterms:created>
  <dcterms:modified xsi:type="dcterms:W3CDTF">2016-03-07T17:34:30Z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PCM-OEM Training 9-11-2012_FINAL</vt:lpwstr>
  </property>
  <property fmtid="{D5CDD505-2E9C-101B-9397-08002B2CF9AE}" pid="4" name="ArticulateGUID">
    <vt:lpwstr>C351C775-1135-4146-AA6D-1576126F709E</vt:lpwstr>
  </property>
  <property fmtid="{D5CDD505-2E9C-101B-9397-08002B2CF9AE}" pid="5" name="ArticulateProjectFull">
    <vt:lpwstr>S:\MDOT_MRP\MRP_elearning\Political Mailer\Archive\PCM-OEM Training 9-14-2012_FINALwithEdits.ppta</vt:lpwstr>
  </property>
</Properties>
</file>